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73" r:id="rId2"/>
    <p:sldId id="265" r:id="rId3"/>
    <p:sldId id="279" r:id="rId4"/>
    <p:sldId id="259" r:id="rId5"/>
    <p:sldId id="267" r:id="rId6"/>
    <p:sldId id="278" r:id="rId7"/>
    <p:sldId id="268" r:id="rId8"/>
    <p:sldId id="277" r:id="rId9"/>
    <p:sldId id="276" r:id="rId10"/>
    <p:sldId id="269" r:id="rId11"/>
    <p:sldId id="274" r:id="rId12"/>
    <p:sldId id="270" r:id="rId13"/>
    <p:sldId id="272"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1291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930" autoAdjust="0"/>
  </p:normalViewPr>
  <p:slideViewPr>
    <p:cSldViewPr snapToGrid="0" snapToObjects="1">
      <p:cViewPr>
        <p:scale>
          <a:sx n="100" d="100"/>
          <a:sy n="100" d="100"/>
        </p:scale>
        <p:origin x="-1280" y="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F1077D-222D-834C-851C-6CEF82A3EBF3}" type="datetimeFigureOut">
              <a:rPr lang="en-US" smtClean="0"/>
              <a:t>3/3/16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D15206-C4DA-584E-BEAD-02F54271A737}" type="slidenum">
              <a:rPr lang="en-US" smtClean="0"/>
              <a:t>‹#›</a:t>
            </a:fld>
            <a:endParaRPr lang="en-US"/>
          </a:p>
        </p:txBody>
      </p:sp>
    </p:spTree>
    <p:extLst>
      <p:ext uri="{BB962C8B-B14F-4D97-AF65-F5344CB8AC3E}">
        <p14:creationId xmlns:p14="http://schemas.microsoft.com/office/powerpoint/2010/main" val="371118681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ncbi.nlm.nih.gov/pmc/articles/PMC4069132/" TargetMode="External"/><Relationship Id="rId4" Type="http://schemas.openxmlformats.org/officeDocument/2006/relationships/hyperlink" Target="http://www.thelancet.com/journals/lancet/article/PIIS0140-6736(07)60203-7/fulltext?version=printerFriendly" TargetMode="External"/><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youtube.com/watch?v=m7wVPlNUVWc" TargetMode="External"/><Relationship Id="rId4" Type="http://schemas.openxmlformats.org/officeDocument/2006/relationships/hyperlink" Target="http://www.allthingsstemcell.com/2009/03/endometrial-regenerative-stem-cells/" TargetMode="External"/><Relationship Id="rId5" Type="http://schemas.openxmlformats.org/officeDocument/2006/relationships/hyperlink" Target="http://www.newscientist.com/article/dn12924-menstrual-blood-could-be-rich-source-of-stem-cells.html" TargetMode="External"/><Relationship Id="rId6" Type="http://schemas.openxmlformats.org/officeDocument/2006/relationships/hyperlink" Target="http://news.bbc.co.uk/2/hi/health/7086548.stm" TargetMode="External"/><Relationship Id="rId7" Type="http://schemas.openxmlformats.org/officeDocument/2006/relationships/hyperlink" Target="http://www.sciencedaily.com/releases/2008/08/080818220609.htm" TargetMode="External"/><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fastcompany.com/1648731/the-one-the-only-mademoicell" TargetMode="External"/><Relationship Id="rId4" Type="http://schemas.openxmlformats.org/officeDocument/2006/relationships/hyperlink" Target="http://www.popsci.com/science/article/2010-05/student-invents-stem-cell-collecting-silicon-tampons-women" TargetMode="External"/><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jci.org/articles/view/26690" TargetMode="External"/><Relationship Id="rId4" Type="http://schemas.openxmlformats.org/officeDocument/2006/relationships/hyperlink" Target="http://papers.ssrn.com/sol3/papers.cfm?abstract_id=2115284" TargetMode="External"/><Relationship Id="rId5" Type="http://schemas.openxmlformats.org/officeDocument/2006/relationships/hyperlink" Target="http://www.colorado.edu/law/research/journals/lawreview" TargetMode="External"/><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jci.org/articles/view/26690" TargetMode="External"/><Relationship Id="rId4" Type="http://schemas.openxmlformats.org/officeDocument/2006/relationships/hyperlink" Target="http://papers.ssrn.com/sol3/papers.cfm?abstract_id=2115284" TargetMode="External"/><Relationship Id="rId5" Type="http://schemas.openxmlformats.org/officeDocument/2006/relationships/hyperlink" Target="http://www.colorado.edu/law/research/journals/lawreview"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1</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latin typeface="Calibri" charset="0"/>
              </a:rPr>
              <a:t>References: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latin typeface="Calibri" charset="0"/>
            </a:endParaRP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0" dirty="0" smtClean="0">
                <a:latin typeface="Calibri" charset="0"/>
              </a:rPr>
              <a:t> </a:t>
            </a:r>
            <a:r>
              <a:rPr lang="en-US" b="1" dirty="0" smtClean="0">
                <a:latin typeface="Calibri" charset="0"/>
              </a:rPr>
              <a:t>Video: </a:t>
            </a:r>
            <a:r>
              <a:rPr lang="en-US" dirty="0" err="1" smtClean="0">
                <a:latin typeface="Calibri" charset="0"/>
              </a:rPr>
              <a:t>Stemcellcentre.edu.au</a:t>
            </a:r>
            <a:r>
              <a:rPr lang="en-US" baseline="0" dirty="0" smtClean="0">
                <a:latin typeface="Calibri" charset="0"/>
              </a:rPr>
              <a:t>. </a:t>
            </a:r>
            <a:r>
              <a:rPr lang="en-US" dirty="0" smtClean="0">
                <a:latin typeface="Calibri" charset="0"/>
              </a:rPr>
              <a:t>2010. Cord blood: banking and uses. Dr. </a:t>
            </a:r>
            <a:r>
              <a:rPr lang="en-US" dirty="0" err="1" smtClean="0">
                <a:latin typeface="Calibri" charset="0"/>
              </a:rPr>
              <a:t>Ngaire</a:t>
            </a:r>
            <a:r>
              <a:rPr lang="en-US" dirty="0" smtClean="0">
                <a:latin typeface="Calibri" charset="0"/>
              </a:rPr>
              <a:t> Elwood Director of the BMDI</a:t>
            </a:r>
            <a:r>
              <a:rPr lang="en-US" baseline="0" dirty="0" smtClean="0">
                <a:latin typeface="Calibri" charset="0"/>
              </a:rPr>
              <a:t> Cord Blood Bank in Melbourne, Australia explains the public cord blood banking system. </a:t>
            </a:r>
            <a:r>
              <a:rPr lang="en-US" dirty="0" smtClean="0">
                <a:latin typeface="Calibri" charset="0"/>
              </a:rPr>
              <a:t> http://</a:t>
            </a:r>
            <a:r>
              <a:rPr lang="en-US" dirty="0" err="1" smtClean="0">
                <a:latin typeface="Calibri" charset="0"/>
              </a:rPr>
              <a:t>www.youtube.com</a:t>
            </a:r>
            <a:r>
              <a:rPr lang="en-US" dirty="0" smtClean="0">
                <a:latin typeface="Calibri" charset="0"/>
              </a:rPr>
              <a:t>/</a:t>
            </a:r>
            <a:r>
              <a:rPr lang="en-US" dirty="0" err="1" smtClean="0">
                <a:latin typeface="Calibri" charset="0"/>
              </a:rPr>
              <a:t>watch?v</a:t>
            </a:r>
            <a:r>
              <a:rPr lang="en-US" dirty="0" smtClean="0">
                <a:latin typeface="Calibri" charset="0"/>
              </a:rPr>
              <a:t>=-nfo1bwGMBw  (7’:09”)  Also Available from the http://</a:t>
            </a:r>
            <a:r>
              <a:rPr lang="en-US" dirty="0" err="1" smtClean="0">
                <a:latin typeface="Calibri" charset="0"/>
              </a:rPr>
              <a:t>www.stemcellchannel.com.au</a:t>
            </a:r>
            <a:r>
              <a:rPr lang="en-US" dirty="0" smtClean="0">
                <a:latin typeface="Calibri" charset="0"/>
              </a:rPr>
              <a:t>/ under How Can They Be Used.</a:t>
            </a:r>
            <a:r>
              <a:rPr lang="en-US" baseline="0" dirty="0" smtClean="0">
                <a:latin typeface="Calibri" charset="0"/>
              </a:rPr>
              <a:t> </a:t>
            </a:r>
            <a:endParaRPr lang="en-US"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10</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Additionally, a growing market for cord blood has emerged with as much as 40% of all publicly banked cord blood units being traded across country borders. The </a:t>
            </a:r>
            <a:r>
              <a:rPr lang="en-US" sz="1200" b="0" i="0" u="none" strike="noStrike" kern="1200" baseline="0" dirty="0" err="1" smtClean="0">
                <a:solidFill>
                  <a:schemeClr val="tx1"/>
                </a:solidFill>
                <a:latin typeface="+mn-lt"/>
                <a:ea typeface="+mn-ea"/>
                <a:cs typeface="+mn-cs"/>
              </a:rPr>
              <a:t>biocapital</a:t>
            </a:r>
            <a:r>
              <a:rPr lang="en-US" sz="1200" b="0" i="0" u="none" strike="noStrike" kern="1200" baseline="0" dirty="0" smtClean="0">
                <a:solidFill>
                  <a:schemeClr val="tx1"/>
                </a:solidFill>
                <a:latin typeface="+mn-lt"/>
                <a:ea typeface="+mn-ea"/>
                <a:cs typeface="+mn-cs"/>
              </a:rPr>
              <a:t> being generated is not insignificant, with some</a:t>
            </a:r>
          </a:p>
          <a:p>
            <a:r>
              <a:rPr lang="en-US" sz="1200" b="0" i="0" u="none" strike="noStrike" kern="1200" baseline="0" dirty="0" smtClean="0">
                <a:solidFill>
                  <a:schemeClr val="tx1"/>
                </a:solidFill>
                <a:latin typeface="+mn-lt"/>
                <a:ea typeface="+mn-ea"/>
                <a:cs typeface="+mn-cs"/>
              </a:rPr>
              <a:t>units trading for as much as $30K per unit, resulting in a $30million industry (Dickenson, 2013). The high cost is the result of some communities possessing low genetic diversity, such that those of mixed ethnic</a:t>
            </a:r>
          </a:p>
          <a:p>
            <a:r>
              <a:rPr lang="en-US" sz="1200" b="0" i="0" u="none" strike="noStrike" kern="1200" baseline="0" dirty="0" smtClean="0">
                <a:solidFill>
                  <a:schemeClr val="tx1"/>
                </a:solidFill>
                <a:latin typeface="+mn-lt"/>
                <a:ea typeface="+mn-ea"/>
                <a:cs typeface="+mn-cs"/>
              </a:rPr>
              <a:t>background find it more difficult to find an immunological match in existing national banks. Thus, the public banks trade among themselves to address this gap and, in some cases, have developed an export business to</a:t>
            </a:r>
          </a:p>
          <a:p>
            <a:r>
              <a:rPr lang="en-US" sz="1200" b="0" i="0" u="none" strike="noStrike" kern="1200" baseline="0" dirty="0" smtClean="0">
                <a:solidFill>
                  <a:schemeClr val="tx1"/>
                </a:solidFill>
                <a:latin typeface="+mn-lt"/>
                <a:ea typeface="+mn-ea"/>
                <a:cs typeface="+mn-cs"/>
              </a:rPr>
              <a:t>provide products for particular minorities. This export business not only serves an underserved population with goods, it provides a steady income to support the expenses of maintaining a public cord bank more generally</a:t>
            </a:r>
          </a:p>
          <a:p>
            <a:r>
              <a:rPr lang="de-DE" sz="1200" b="0" i="0" u="none" strike="noStrike" kern="1200" baseline="0" dirty="0" smtClean="0">
                <a:solidFill>
                  <a:schemeClr val="tx1"/>
                </a:solidFill>
                <a:latin typeface="+mn-lt"/>
                <a:ea typeface="+mn-ea"/>
                <a:cs typeface="+mn-cs"/>
              </a:rPr>
              <a:t>(</a:t>
            </a:r>
            <a:r>
              <a:rPr lang="de-DE" sz="1200" b="0" i="0" u="none" strike="noStrike" kern="1200" baseline="0" dirty="0" err="1" smtClean="0">
                <a:solidFill>
                  <a:schemeClr val="tx1"/>
                </a:solidFill>
                <a:latin typeface="+mn-lt"/>
                <a:ea typeface="+mn-ea"/>
                <a:cs typeface="+mn-cs"/>
              </a:rPr>
              <a:t>Dickenson</a:t>
            </a:r>
            <a:r>
              <a:rPr lang="de-DE" sz="1200" b="0" i="0" u="none" strike="noStrike" kern="1200" baseline="0" dirty="0" smtClean="0">
                <a:solidFill>
                  <a:schemeClr val="tx1"/>
                </a:solidFill>
                <a:latin typeface="+mn-lt"/>
                <a:ea typeface="+mn-ea"/>
                <a:cs typeface="+mn-cs"/>
              </a:rPr>
              <a:t>, 2013).</a:t>
            </a:r>
            <a:endParaRPr lang="en-US" b="1" dirty="0" smtClean="0">
              <a:latin typeface="Calibri"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smtClean="0">
              <a:latin typeface="Calibri"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latin typeface="Calibri" charset="0"/>
              </a:rPr>
              <a:t>References: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latin typeface="Calibri" charset="0"/>
            </a:endParaRP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smtClean="0">
                <a:latin typeface="Calibri" charset="0"/>
              </a:rPr>
              <a:t>Video: </a:t>
            </a:r>
            <a:r>
              <a:rPr lang="en-US" dirty="0" err="1" smtClean="0">
                <a:latin typeface="Calibri" charset="0"/>
              </a:rPr>
              <a:t>Stemcellcentre.edu.au</a:t>
            </a:r>
            <a:r>
              <a:rPr lang="en-US" baseline="0" dirty="0" smtClean="0">
                <a:latin typeface="Calibri" charset="0"/>
              </a:rPr>
              <a:t>. </a:t>
            </a:r>
            <a:r>
              <a:rPr lang="en-US" dirty="0" smtClean="0">
                <a:latin typeface="Calibri" charset="0"/>
              </a:rPr>
              <a:t>2010. Cord blood: banking and uses. Dr. </a:t>
            </a:r>
            <a:r>
              <a:rPr lang="en-US" dirty="0" err="1" smtClean="0">
                <a:latin typeface="Calibri" charset="0"/>
              </a:rPr>
              <a:t>Ngaire</a:t>
            </a:r>
            <a:r>
              <a:rPr lang="en-US" dirty="0" smtClean="0">
                <a:latin typeface="Calibri" charset="0"/>
              </a:rPr>
              <a:t> Elwood Director of the BMDI</a:t>
            </a:r>
            <a:r>
              <a:rPr lang="en-US" baseline="0" dirty="0" smtClean="0">
                <a:latin typeface="Calibri" charset="0"/>
              </a:rPr>
              <a:t> Cord Blood Bank in Melbourne, Australia explains the public cord blood banking system. </a:t>
            </a:r>
            <a:r>
              <a:rPr lang="en-US" dirty="0" smtClean="0">
                <a:latin typeface="Calibri" charset="0"/>
              </a:rPr>
              <a:t> http://</a:t>
            </a:r>
            <a:r>
              <a:rPr lang="en-US" dirty="0" err="1" smtClean="0">
                <a:latin typeface="Calibri" charset="0"/>
              </a:rPr>
              <a:t>www.youtube.com</a:t>
            </a:r>
            <a:r>
              <a:rPr lang="en-US" dirty="0" smtClean="0">
                <a:latin typeface="Calibri" charset="0"/>
              </a:rPr>
              <a:t>/</a:t>
            </a:r>
            <a:r>
              <a:rPr lang="en-US" dirty="0" err="1" smtClean="0">
                <a:latin typeface="Calibri" charset="0"/>
              </a:rPr>
              <a:t>watch?v</a:t>
            </a:r>
            <a:r>
              <a:rPr lang="en-US" dirty="0" smtClean="0">
                <a:latin typeface="Calibri" charset="0"/>
              </a:rPr>
              <a:t>=-nfo1bwGMBw  (7’:09”)  Also Available from the http://</a:t>
            </a:r>
            <a:r>
              <a:rPr lang="en-US" dirty="0" err="1" smtClean="0">
                <a:latin typeface="Calibri" charset="0"/>
              </a:rPr>
              <a:t>www.stemcellchannel.com.au</a:t>
            </a:r>
            <a:r>
              <a:rPr lang="en-US" dirty="0" smtClean="0">
                <a:latin typeface="Calibri" charset="0"/>
              </a:rPr>
              <a:t>/ under How Can They Be Used.</a:t>
            </a:r>
            <a:r>
              <a:rPr lang="en-US" baseline="0" dirty="0" smtClean="0">
                <a:latin typeface="Calibri" charset="0"/>
              </a:rPr>
              <a:t> </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Article: </a:t>
            </a:r>
            <a:r>
              <a:rPr lang="en-US" sz="1200" kern="1200" dirty="0" err="1" smtClean="0">
                <a:solidFill>
                  <a:schemeClr val="tx1"/>
                </a:solidFill>
                <a:effectLst/>
                <a:latin typeface="+mn-lt"/>
                <a:ea typeface="+mn-ea"/>
                <a:cs typeface="+mn-cs"/>
              </a:rPr>
              <a:t>Petrini</a:t>
            </a:r>
            <a:r>
              <a:rPr lang="en-US" sz="1200" kern="1200" dirty="0" smtClean="0">
                <a:solidFill>
                  <a:schemeClr val="tx1"/>
                </a:solidFill>
                <a:effectLst/>
                <a:latin typeface="+mn-lt"/>
                <a:ea typeface="+mn-ea"/>
                <a:cs typeface="+mn-cs"/>
              </a:rPr>
              <a:t> C.2014. Umbilical cord blood banking: from personal donation to international public registries to global </a:t>
            </a:r>
            <a:r>
              <a:rPr lang="en-US" sz="1200" kern="1200" dirty="0" err="1" smtClean="0">
                <a:solidFill>
                  <a:schemeClr val="tx1"/>
                </a:solidFill>
                <a:effectLst/>
                <a:latin typeface="+mn-lt"/>
                <a:ea typeface="+mn-ea"/>
                <a:cs typeface="+mn-cs"/>
              </a:rPr>
              <a:t>bioeconomy</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Journal of Blood Medicine</a:t>
            </a:r>
            <a:r>
              <a:rPr lang="en-US" sz="1200" kern="1200" dirty="0" smtClean="0">
                <a:solidFill>
                  <a:schemeClr val="tx1"/>
                </a:solidFill>
                <a:effectLst/>
                <a:latin typeface="+mn-lt"/>
                <a:ea typeface="+mn-ea"/>
                <a:cs typeface="+mn-cs"/>
              </a:rPr>
              <a:t>.5:87-97. </a:t>
            </a:r>
            <a:r>
              <a:rPr lang="en-US" sz="1200" u="sng" kern="1200" dirty="0" smtClean="0">
                <a:solidFill>
                  <a:schemeClr val="tx1"/>
                </a:solidFill>
                <a:effectLst/>
                <a:latin typeface="+mn-lt"/>
                <a:ea typeface="+mn-ea"/>
                <a:cs typeface="+mn-cs"/>
                <a:hlinkClick r:id="rId3"/>
              </a:rPr>
              <a:t> Link</a:t>
            </a:r>
            <a:r>
              <a:rPr lang="en-US" sz="1200" kern="1200" dirty="0" smtClean="0">
                <a:solidFill>
                  <a:schemeClr val="tx1"/>
                </a:solidFill>
                <a:effectLst/>
                <a:latin typeface="+mn-lt"/>
                <a:ea typeface="+mn-ea"/>
                <a:cs typeface="+mn-cs"/>
              </a:rPr>
              <a:t>.</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Editorial: </a:t>
            </a:r>
            <a:r>
              <a:rPr lang="en-US" sz="1200" kern="1200" dirty="0" smtClean="0">
                <a:solidFill>
                  <a:schemeClr val="tx1"/>
                </a:solidFill>
                <a:effectLst/>
                <a:latin typeface="+mn-lt"/>
                <a:ea typeface="+mn-ea"/>
                <a:cs typeface="+mn-cs"/>
              </a:rPr>
              <a:t>Umbilical cord blood banking Richard Branson’s way. Lancet. 2007;369(9560):437. </a:t>
            </a:r>
            <a:r>
              <a:rPr lang="en-US" sz="1200" i="1" kern="1200" dirty="0" smtClean="0">
                <a:solidFill>
                  <a:schemeClr val="tx1"/>
                </a:solidFill>
                <a:effectLst/>
                <a:latin typeface="+mn-lt"/>
                <a:ea typeface="+mn-ea"/>
                <a:cs typeface="+mn-cs"/>
              </a:rPr>
              <a:t>Discusses the Virgin Bank and that 20% if for kin and 80% for public of any given sample and 50% of all profits go to stem cell research </a:t>
            </a:r>
            <a:r>
              <a:rPr lang="en-US" sz="1200" u="sng" kern="1200" dirty="0" smtClean="0">
                <a:solidFill>
                  <a:schemeClr val="tx1"/>
                </a:solidFill>
                <a:effectLst/>
                <a:latin typeface="+mn-lt"/>
                <a:ea typeface="+mn-ea"/>
                <a:cs typeface="+mn-cs"/>
                <a:hlinkClick r:id="rId4"/>
              </a:rPr>
              <a:t> Link</a:t>
            </a:r>
            <a:r>
              <a:rPr lang="en-US" dirty="0" smtClean="0">
                <a:effectLst/>
              </a:rPr>
              <a:t> </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smtClean="0">
                <a:effectLst/>
              </a:rPr>
              <a:t>News:</a:t>
            </a:r>
            <a:r>
              <a:rPr lang="en-US" b="1" baseline="0" dirty="0" smtClean="0">
                <a:effectLst/>
              </a:rPr>
              <a:t> </a:t>
            </a:r>
            <a:r>
              <a:rPr lang="en-US" b="0" baseline="0" dirty="0" smtClean="0">
                <a:effectLst/>
              </a:rPr>
              <a:t> Searcy, D. and Stewart, C. April 24, 2015. Inside the Private Umbilical Cord Banking Business. </a:t>
            </a:r>
            <a:r>
              <a:rPr lang="en-US" b="0" i="1" baseline="0" dirty="0" smtClean="0">
                <a:effectLst/>
              </a:rPr>
              <a:t>Wall Street </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Journal </a:t>
            </a:r>
            <a:r>
              <a:rPr lang="en-US" sz="1200" kern="1200" dirty="0" smtClean="0">
                <a:solidFill>
                  <a:schemeClr val="tx1"/>
                </a:solidFill>
                <a:effectLst/>
                <a:latin typeface="+mn-lt"/>
                <a:ea typeface="+mn-ea"/>
                <a:cs typeface="+mn-cs"/>
              </a:rPr>
              <a:t>http://</a:t>
            </a:r>
            <a:r>
              <a:rPr lang="en-US" sz="1200" kern="1200" dirty="0" err="1" smtClean="0">
                <a:solidFill>
                  <a:schemeClr val="tx1"/>
                </a:solidFill>
                <a:effectLst/>
                <a:latin typeface="+mn-lt"/>
                <a:ea typeface="+mn-ea"/>
                <a:cs typeface="+mn-cs"/>
              </a:rPr>
              <a:t>www.wsj.com</a:t>
            </a:r>
            <a:r>
              <a:rPr lang="en-US" sz="1200" kern="1200" dirty="0" smtClean="0">
                <a:solidFill>
                  <a:schemeClr val="tx1"/>
                </a:solidFill>
                <a:effectLst/>
                <a:latin typeface="+mn-lt"/>
                <a:ea typeface="+mn-ea"/>
                <a:cs typeface="+mn-cs"/>
              </a:rPr>
              <a:t>/articles/SB10001424052702303887804579501500366071342 </a:t>
            </a:r>
            <a:r>
              <a:rPr lang="en-US" sz="1200" i="1" kern="1200" dirty="0" smtClean="0">
                <a:solidFill>
                  <a:schemeClr val="tx1"/>
                </a:solidFill>
                <a:effectLst/>
                <a:latin typeface="+mn-lt"/>
                <a:ea typeface="+mn-ea"/>
                <a:cs typeface="+mn-cs"/>
              </a:rPr>
              <a:t> includes Video and </a:t>
            </a:r>
            <a:r>
              <a:rPr lang="en-US" sz="1200" i="1" kern="1200" dirty="0" err="1" smtClean="0">
                <a:solidFill>
                  <a:schemeClr val="tx1"/>
                </a:solidFill>
                <a:effectLst/>
                <a:latin typeface="+mn-lt"/>
                <a:ea typeface="+mn-ea"/>
                <a:cs typeface="+mn-cs"/>
              </a:rPr>
              <a:t>infographic</a:t>
            </a:r>
            <a:endParaRPr lang="en-US" sz="1200" i="1" kern="1200" dirty="0" smtClean="0">
              <a:solidFill>
                <a:schemeClr val="tx1"/>
              </a:solidFill>
              <a:effectLst/>
              <a:latin typeface="+mn-lt"/>
              <a:ea typeface="+mn-ea"/>
              <a:cs typeface="+mn-cs"/>
            </a:endParaRP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i="0" u="none" strike="noStrike" kern="1200" baseline="0" dirty="0" smtClean="0">
                <a:solidFill>
                  <a:schemeClr val="tx1"/>
                </a:solidFill>
                <a:latin typeface="+mn-lt"/>
                <a:ea typeface="+mn-ea"/>
                <a:cs typeface="+mn-cs"/>
              </a:rPr>
              <a:t>Book Chapter </a:t>
            </a:r>
            <a:r>
              <a:rPr lang="en-US" sz="1200" b="0" i="0" u="none" strike="noStrike" kern="1200" baseline="0" dirty="0" smtClean="0">
                <a:solidFill>
                  <a:schemeClr val="tx1"/>
                </a:solidFill>
                <a:latin typeface="+mn-lt"/>
                <a:ea typeface="+mn-ea"/>
                <a:cs typeface="+mn-cs"/>
              </a:rPr>
              <a:t>: Dickenson, D. 2013. Your Birthday Gift: Banking Cord Blood” In We Medicine, Me Medicine: Reclaiming Biotechnology for the Common Good. Columbia University Press. 84-112. Google Books https://</a:t>
            </a:r>
            <a:r>
              <a:rPr lang="en-US" sz="1200" b="0" i="0" u="none" strike="noStrike" kern="1200" baseline="0" dirty="0" err="1" smtClean="0">
                <a:solidFill>
                  <a:schemeClr val="tx1"/>
                </a:solidFill>
                <a:latin typeface="+mn-lt"/>
                <a:ea typeface="+mn-ea"/>
                <a:cs typeface="+mn-cs"/>
              </a:rPr>
              <a:t>books.google.com</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books?id</a:t>
            </a:r>
            <a:r>
              <a:rPr lang="en-US" sz="1200" b="0" i="0" u="none" strike="noStrike" kern="1200" baseline="0" dirty="0" smtClean="0">
                <a:solidFill>
                  <a:schemeClr val="tx1"/>
                </a:solidFill>
                <a:latin typeface="+mn-lt"/>
                <a:ea typeface="+mn-ea"/>
                <a:cs typeface="+mn-cs"/>
              </a:rPr>
              <a:t>=z2oHLlgv8g4C&amp;pg=PA89&amp;lpg=PA89&amp;dq=</a:t>
            </a:r>
            <a:r>
              <a:rPr lang="en-US" sz="1200" b="0" i="0" u="none" strike="noStrike" kern="1200" baseline="0" dirty="0" err="1" smtClean="0">
                <a:solidFill>
                  <a:schemeClr val="tx1"/>
                </a:solidFill>
                <a:latin typeface="+mn-lt"/>
                <a:ea typeface="+mn-ea"/>
                <a:cs typeface="+mn-cs"/>
              </a:rPr>
              <a:t>Your+Birthday+Gift+Banking+Cord+blood+Dickinson&amp;source</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bl&amp;ots</a:t>
            </a:r>
            <a:r>
              <a:rPr lang="en-US" sz="1200" b="0" i="0" u="none" strike="noStrike" kern="1200" baseline="0" dirty="0" smtClean="0">
                <a:solidFill>
                  <a:schemeClr val="tx1"/>
                </a:solidFill>
                <a:latin typeface="+mn-lt"/>
                <a:ea typeface="+mn-ea"/>
                <a:cs typeface="+mn-cs"/>
              </a:rPr>
              <a:t>=Xf2D3XrZ_T&amp;sig=BTGm9lz95Ds9pianbdUbQ6sOi_g&amp;hl=</a:t>
            </a:r>
            <a:r>
              <a:rPr lang="en-US" sz="1200" b="0" i="0" u="none" strike="noStrike" kern="1200" baseline="0" dirty="0" err="1" smtClean="0">
                <a:solidFill>
                  <a:schemeClr val="tx1"/>
                </a:solidFill>
                <a:latin typeface="+mn-lt"/>
                <a:ea typeface="+mn-ea"/>
                <a:cs typeface="+mn-cs"/>
              </a:rPr>
              <a:t>en&amp;sa</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X&amp;ved</a:t>
            </a:r>
            <a:r>
              <a:rPr lang="en-US" sz="1200" b="0" i="0" u="none" strike="noStrike" kern="1200" baseline="0" dirty="0" smtClean="0">
                <a:solidFill>
                  <a:schemeClr val="tx1"/>
                </a:solidFill>
                <a:latin typeface="+mn-lt"/>
                <a:ea typeface="+mn-ea"/>
                <a:cs typeface="+mn-cs"/>
              </a:rPr>
              <a:t>=0ahUKEwif4IKr69TKAhWGFT4KHT7wDaMQ6AEIUjAD#v=</a:t>
            </a:r>
            <a:r>
              <a:rPr lang="en-US" sz="1200" b="0" i="0" u="none" strike="noStrike" kern="1200" baseline="0" dirty="0" err="1" smtClean="0">
                <a:solidFill>
                  <a:schemeClr val="tx1"/>
                </a:solidFill>
                <a:latin typeface="+mn-lt"/>
                <a:ea typeface="+mn-ea"/>
                <a:cs typeface="+mn-cs"/>
              </a:rPr>
              <a:t>onepage&amp;q</a:t>
            </a:r>
            <a:r>
              <a:rPr lang="en-US" sz="1200" b="0" i="0" u="none" strike="noStrike" kern="1200" baseline="0" dirty="0" smtClean="0">
                <a:solidFill>
                  <a:schemeClr val="tx1"/>
                </a:solidFill>
                <a:latin typeface="+mn-lt"/>
                <a:ea typeface="+mn-ea"/>
                <a:cs typeface="+mn-cs"/>
              </a:rPr>
              <a:t>=Your%20Birthday%20Gift%20Banking%20Cord%20blood%20Dickinson&amp;f=false</a:t>
            </a:r>
            <a:endParaRPr lang="en-US" b="1" i="1" dirty="0"/>
          </a:p>
        </p:txBody>
      </p:sp>
      <p:sp>
        <p:nvSpPr>
          <p:cNvPr id="4" name="Slide Number Placeholder 3"/>
          <p:cNvSpPr>
            <a:spLocks noGrp="1"/>
          </p:cNvSpPr>
          <p:nvPr>
            <p:ph type="sldNum" sz="quarter" idx="10"/>
          </p:nvPr>
        </p:nvSpPr>
        <p:spPr/>
        <p:txBody>
          <a:bodyPr/>
          <a:lstStyle/>
          <a:p>
            <a:fld id="{F35C61D8-F973-6D4C-B901-DA1CFC376FEA}" type="slidenum">
              <a:rPr lang="en-US" smtClean="0"/>
              <a:t>11</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baseline="0" dirty="0" smtClean="0">
                <a:solidFill>
                  <a:schemeClr val="tx1"/>
                </a:solidFill>
                <a:effectLst/>
                <a:latin typeface="+mn-lt"/>
                <a:ea typeface="+mn-ea"/>
                <a:cs typeface="+mn-cs"/>
              </a:rPr>
              <a:t>The emergence of endometrial regenerative cells (ERCs) and </a:t>
            </a:r>
            <a:r>
              <a:rPr lang="en-US" sz="1200" b="0" kern="1200" baseline="0" dirty="0" err="1" smtClean="0">
                <a:solidFill>
                  <a:schemeClr val="tx1"/>
                </a:solidFill>
                <a:effectLst/>
                <a:latin typeface="+mn-lt"/>
                <a:ea typeface="+mn-ea"/>
                <a:cs typeface="+mn-cs"/>
              </a:rPr>
              <a:t>mesenchymal</a:t>
            </a:r>
            <a:r>
              <a:rPr lang="en-US" sz="1200" b="0" kern="1200" baseline="0" dirty="0" smtClean="0">
                <a:solidFill>
                  <a:schemeClr val="tx1"/>
                </a:solidFill>
                <a:effectLst/>
                <a:latin typeface="+mn-lt"/>
                <a:ea typeface="+mn-ea"/>
                <a:cs typeface="+mn-cs"/>
              </a:rPr>
              <a:t> stem cells (MSCs) in menstrual fluid led to a new field of adult stem cell research. However, given the varying techniques in processing and expanding the cells from menstrual blood, research groups are not all in agreement as to the level of </a:t>
            </a:r>
            <a:r>
              <a:rPr lang="en-US" sz="1200" b="0" kern="1200" baseline="0" dirty="0" err="1" smtClean="0">
                <a:solidFill>
                  <a:schemeClr val="tx1"/>
                </a:solidFill>
                <a:effectLst/>
                <a:latin typeface="+mn-lt"/>
                <a:ea typeface="+mn-ea"/>
                <a:cs typeface="+mn-cs"/>
              </a:rPr>
              <a:t>pluripotency</a:t>
            </a:r>
            <a:r>
              <a:rPr lang="en-US" sz="1200" b="0" kern="1200" baseline="0" dirty="0" smtClean="0">
                <a:solidFill>
                  <a:schemeClr val="tx1"/>
                </a:solidFill>
                <a:effectLst/>
                <a:latin typeface="+mn-lt"/>
                <a:ea typeface="+mn-ea"/>
                <a:cs typeface="+mn-cs"/>
              </a:rPr>
              <a:t>. Those that claim that the cells have </a:t>
            </a:r>
            <a:r>
              <a:rPr lang="en-US" sz="1200" b="0" kern="1200" baseline="0" dirty="0" err="1" smtClean="0">
                <a:solidFill>
                  <a:schemeClr val="tx1"/>
                </a:solidFill>
                <a:effectLst/>
                <a:latin typeface="+mn-lt"/>
                <a:ea typeface="+mn-ea"/>
                <a:cs typeface="+mn-cs"/>
              </a:rPr>
              <a:t>multipotency</a:t>
            </a:r>
            <a:r>
              <a:rPr lang="en-US" sz="1200" b="0" kern="1200" baseline="0" dirty="0" smtClean="0">
                <a:solidFill>
                  <a:schemeClr val="tx1"/>
                </a:solidFill>
                <a:effectLst/>
                <a:latin typeface="+mn-lt"/>
                <a:ea typeface="+mn-ea"/>
                <a:cs typeface="+mn-cs"/>
              </a:rPr>
              <a:t> are also highlighting the fact that the number of stem like cells and the degree to which they are regenerative surpass stem cells found in other adult tissue, claiming a doubling time of 20 hours and 10, 000 times more cells in menstrual blood compared to peripheral blood. Though some thought the that intact endometrial tissue would have more ERCs it does not seem to be the case, and that more cells can be found in the fluid. Not surprisingly, the research has cast a new light on menstrual blood, expanding markets for banking, and initiatives to promote public banking. It is importance to note that the perception of a waste product by some cultures is beginning to be challenged and supported by those cultures that traditionally saw the placenta and afterbirth as a source of regenerative power. </a:t>
            </a:r>
          </a:p>
          <a:p>
            <a:pPr lvl="0"/>
            <a:endParaRPr lang="en-US" sz="1200" b="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References</a:t>
            </a:r>
            <a:r>
              <a:rPr lang="en-US" sz="1200" b="1" kern="1200" baseline="0" dirty="0" smtClean="0">
                <a:solidFill>
                  <a:schemeClr val="tx1"/>
                </a:solidFill>
                <a:effectLst/>
                <a:latin typeface="+mn-lt"/>
                <a:ea typeface="+mn-ea"/>
                <a:cs typeface="+mn-cs"/>
              </a:rPr>
              <a:t>: </a:t>
            </a:r>
          </a:p>
          <a:p>
            <a:pPr lvl="0"/>
            <a:endParaRPr lang="en-US" sz="1200" b="1"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Video:</a:t>
            </a:r>
            <a:r>
              <a:rPr lang="en-US" sz="1200" b="1"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The Resident</a:t>
            </a:r>
            <a:r>
              <a:rPr lang="en-US" sz="1200" b="1"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2007.  Young women people on street video. </a:t>
            </a:r>
            <a:r>
              <a:rPr lang="en-US" sz="1200" kern="1200" dirty="0" err="1" smtClean="0">
                <a:solidFill>
                  <a:schemeClr val="tx1"/>
                </a:solidFill>
                <a:effectLst/>
                <a:latin typeface="+mn-lt"/>
                <a:ea typeface="+mn-ea"/>
                <a:cs typeface="+mn-cs"/>
              </a:rPr>
              <a:t>Youtube</a:t>
            </a:r>
            <a:r>
              <a:rPr lang="en-US" sz="1200" kern="1200" dirty="0" smtClean="0">
                <a:solidFill>
                  <a:schemeClr val="tx1"/>
                </a:solidFill>
                <a:effectLst/>
                <a:latin typeface="+mn-lt"/>
                <a:ea typeface="+mn-ea"/>
                <a:cs typeface="+mn-cs"/>
              </a:rPr>
              <a:t> video on menstrual blood. Focused on the </a:t>
            </a:r>
            <a:r>
              <a:rPr lang="en-US" sz="1200" kern="1200" dirty="0" err="1" smtClean="0">
                <a:solidFill>
                  <a:schemeClr val="tx1"/>
                </a:solidFill>
                <a:effectLst/>
                <a:latin typeface="+mn-lt"/>
                <a:ea typeface="+mn-ea"/>
                <a:cs typeface="+mn-cs"/>
              </a:rPr>
              <a:t>Medistem</a:t>
            </a:r>
            <a:r>
              <a:rPr lang="en-US" sz="1200" kern="1200" dirty="0" smtClean="0">
                <a:solidFill>
                  <a:schemeClr val="tx1"/>
                </a:solidFill>
                <a:effectLst/>
                <a:latin typeface="+mn-lt"/>
                <a:ea typeface="+mn-ea"/>
                <a:cs typeface="+mn-cs"/>
              </a:rPr>
              <a:t> work in 2007. </a:t>
            </a:r>
            <a:r>
              <a:rPr lang="en-US" sz="1200" u="sng" kern="1200" dirty="0" smtClean="0">
                <a:solidFill>
                  <a:schemeClr val="tx1"/>
                </a:solidFill>
                <a:effectLst/>
                <a:latin typeface="+mn-lt"/>
                <a:ea typeface="+mn-ea"/>
                <a:cs typeface="+mn-cs"/>
                <a:hlinkClick r:id="rId3"/>
              </a:rPr>
              <a:t>http://www.youtube.com/watch?v=m7wVPlNUVWc</a:t>
            </a:r>
            <a:r>
              <a:rPr lang="en-US" sz="1200" kern="1200" dirty="0" smtClean="0">
                <a:solidFill>
                  <a:schemeClr val="tx1"/>
                </a:solidFill>
                <a:effectLst/>
                <a:latin typeface="+mn-lt"/>
                <a:ea typeface="+mn-ea"/>
                <a:cs typeface="+mn-cs"/>
              </a:rPr>
              <a:t> </a:t>
            </a:r>
          </a:p>
          <a:p>
            <a:pPr marL="228600" lvl="0" indent="-228600">
              <a:buFont typeface="+mj-lt"/>
              <a:buAutoNum type="arabicPeriod"/>
            </a:pPr>
            <a:r>
              <a:rPr lang="en-US" sz="1200" b="1" kern="1200" dirty="0" smtClean="0">
                <a:solidFill>
                  <a:schemeClr val="tx1"/>
                </a:solidFill>
                <a:effectLst/>
                <a:latin typeface="+mn-lt"/>
                <a:ea typeface="+mn-ea"/>
                <a:cs typeface="+mn-cs"/>
              </a:rPr>
              <a:t>News: </a:t>
            </a:r>
            <a:r>
              <a:rPr lang="en-US" sz="1200" b="0" kern="1200" dirty="0" smtClean="0">
                <a:solidFill>
                  <a:schemeClr val="tx1"/>
                </a:solidFill>
                <a:effectLst/>
                <a:latin typeface="+mn-lt"/>
                <a:ea typeface="+mn-ea"/>
                <a:cs typeface="+mn-cs"/>
              </a:rPr>
              <a:t>Rowland, </a:t>
            </a:r>
            <a:r>
              <a:rPr lang="en-US" sz="1200" b="0" kern="1200" dirty="0" err="1" smtClean="0">
                <a:solidFill>
                  <a:schemeClr val="tx1"/>
                </a:solidFill>
                <a:effectLst/>
                <a:latin typeface="+mn-lt"/>
                <a:ea typeface="+mn-ea"/>
                <a:cs typeface="+mn-cs"/>
              </a:rPr>
              <a:t>Teisha</a:t>
            </a:r>
            <a:r>
              <a:rPr lang="en-US" sz="1200" b="0" kern="1200" dirty="0" smtClean="0">
                <a:solidFill>
                  <a:schemeClr val="tx1"/>
                </a:solidFill>
                <a:effectLst/>
                <a:latin typeface="+mn-lt"/>
                <a:ea typeface="+mn-ea"/>
                <a:cs typeface="+mn-cs"/>
              </a:rPr>
              <a:t>. March 27, 2009. </a:t>
            </a:r>
            <a:r>
              <a:rPr lang="en-US" sz="1200" kern="1200" dirty="0" smtClean="0">
                <a:solidFill>
                  <a:schemeClr val="tx1"/>
                </a:solidFill>
                <a:effectLst/>
                <a:latin typeface="+mn-lt"/>
                <a:ea typeface="+mn-ea"/>
                <a:cs typeface="+mn-cs"/>
              </a:rPr>
              <a:t>Stem Cells Discovered in Menstrual Blood: Endometrial Regenerative Stem Cells. Excellent review of the field from 2007, and defines ERCs and MSCs and differentiates and points to ambiguity in translational research. Rowland is a stem cell research graduate student at UCSB. </a:t>
            </a:r>
            <a:r>
              <a:rPr lang="en-US" sz="1200" u="sng" kern="1200" dirty="0" smtClean="0">
                <a:solidFill>
                  <a:schemeClr val="tx1"/>
                </a:solidFill>
                <a:effectLst/>
                <a:latin typeface="+mn-lt"/>
                <a:ea typeface="+mn-ea"/>
                <a:cs typeface="+mn-cs"/>
                <a:hlinkClick r:id="rId4"/>
              </a:rPr>
              <a:t>http://www.allthingsstemcell.com/2009/03/endometrial-regenerative-stem-cells/</a:t>
            </a:r>
            <a:r>
              <a:rPr lang="en-US" sz="1200" kern="1200" dirty="0" smtClean="0">
                <a:solidFill>
                  <a:schemeClr val="tx1"/>
                </a:solidFill>
                <a:effectLst/>
                <a:latin typeface="+mn-lt"/>
                <a:ea typeface="+mn-ea"/>
                <a:cs typeface="+mn-cs"/>
              </a:rPr>
              <a:t> </a:t>
            </a:r>
          </a:p>
          <a:p>
            <a:pPr marL="228600" lvl="0" indent="-228600">
              <a:buFont typeface="+mj-lt"/>
              <a:buAutoNum type="arabicPeriod"/>
            </a:pPr>
            <a:r>
              <a:rPr lang="en-US" sz="1200" b="1" kern="1200" dirty="0" smtClean="0">
                <a:solidFill>
                  <a:schemeClr val="tx1"/>
                </a:solidFill>
                <a:effectLst/>
                <a:latin typeface="+mn-lt"/>
                <a:ea typeface="+mn-ea"/>
                <a:cs typeface="+mn-cs"/>
              </a:rPr>
              <a:t>News: </a:t>
            </a:r>
            <a:r>
              <a:rPr lang="en-US" sz="1200" kern="1200" dirty="0" smtClean="0">
                <a:solidFill>
                  <a:schemeClr val="tx1"/>
                </a:solidFill>
                <a:effectLst/>
                <a:latin typeface="+mn-lt"/>
                <a:ea typeface="+mn-ea"/>
                <a:cs typeface="+mn-cs"/>
              </a:rPr>
              <a:t>Nov 16, 2007. Cells Discarded From Womb Lining During A Woman's Period Are New Type Of Stem Cell. </a:t>
            </a:r>
            <a:r>
              <a:rPr lang="en-US" sz="1200" kern="1200" dirty="0" err="1" smtClean="0">
                <a:solidFill>
                  <a:schemeClr val="tx1"/>
                </a:solidFill>
                <a:effectLst/>
                <a:latin typeface="+mn-lt"/>
                <a:ea typeface="+mn-ea"/>
                <a:cs typeface="+mn-cs"/>
              </a:rPr>
              <a:t>ScienceDaily</a:t>
            </a:r>
            <a:r>
              <a:rPr lang="en-US" sz="1200" kern="1200" dirty="0" smtClean="0">
                <a:solidFill>
                  <a:schemeClr val="tx1"/>
                </a:solidFill>
                <a:effectLst/>
                <a:latin typeface="+mn-lt"/>
                <a:ea typeface="+mn-ea"/>
                <a:cs typeface="+mn-cs"/>
              </a:rPr>
              <a:t> Reviews </a:t>
            </a:r>
            <a:r>
              <a:rPr lang="en-US" sz="1200" kern="1200" dirty="0" err="1" smtClean="0">
                <a:solidFill>
                  <a:schemeClr val="tx1"/>
                </a:solidFill>
                <a:effectLst/>
                <a:latin typeface="+mn-lt"/>
                <a:ea typeface="+mn-ea"/>
                <a:cs typeface="+mn-cs"/>
              </a:rPr>
              <a:t>Meng’s</a:t>
            </a:r>
            <a:r>
              <a:rPr lang="en-US" sz="1200" kern="1200" dirty="0" smtClean="0">
                <a:solidFill>
                  <a:schemeClr val="tx1"/>
                </a:solidFill>
                <a:effectLst/>
                <a:latin typeface="+mn-lt"/>
                <a:ea typeface="+mn-ea"/>
                <a:cs typeface="+mn-cs"/>
              </a:rPr>
              <a:t> work and describes regenerative power (doubling time of 20 hours, and 1 x 105 more cells than cord blood.  Retrieved May 19, 2010.  http://</a:t>
            </a:r>
            <a:r>
              <a:rPr lang="en-US" sz="1200" kern="1200" dirty="0" err="1" smtClean="0">
                <a:solidFill>
                  <a:schemeClr val="tx1"/>
                </a:solidFill>
                <a:effectLst/>
                <a:latin typeface="+mn-lt"/>
                <a:ea typeface="+mn-ea"/>
                <a:cs typeface="+mn-cs"/>
              </a:rPr>
              <a:t>www.sciencedaily.com</a:t>
            </a:r>
            <a:r>
              <a:rPr lang="en-US" sz="1200" kern="1200" dirty="0" smtClean="0">
                <a:solidFill>
                  <a:schemeClr val="tx1"/>
                </a:solidFill>
                <a:effectLst/>
                <a:latin typeface="+mn-lt"/>
                <a:ea typeface="+mn-ea"/>
                <a:cs typeface="+mn-cs"/>
              </a:rPr>
              <a:t> </a:t>
            </a:r>
          </a:p>
          <a:p>
            <a:pPr marL="228600" lvl="0" indent="-228600">
              <a:buFont typeface="+mj-lt"/>
              <a:buAutoNum type="arabicPeriod"/>
            </a:pPr>
            <a:r>
              <a:rPr lang="en-US" sz="1200" b="1" kern="1200" dirty="0" smtClean="0">
                <a:solidFill>
                  <a:schemeClr val="tx1"/>
                </a:solidFill>
                <a:effectLst/>
                <a:latin typeface="+mn-lt"/>
                <a:ea typeface="+mn-ea"/>
                <a:cs typeface="+mn-cs"/>
              </a:rPr>
              <a:t>Review: </a:t>
            </a:r>
            <a:r>
              <a:rPr lang="en-US" sz="1200" b="0" kern="1200" dirty="0" err="1" smtClean="0">
                <a:solidFill>
                  <a:schemeClr val="tx1"/>
                </a:solidFill>
                <a:effectLst/>
                <a:latin typeface="+mn-lt"/>
                <a:ea typeface="+mn-ea"/>
                <a:cs typeface="+mn-cs"/>
              </a:rPr>
              <a:t>Motluck</a:t>
            </a:r>
            <a:r>
              <a:rPr lang="en-US" sz="1200" b="0" kern="1200" dirty="0" smtClean="0">
                <a:solidFill>
                  <a:schemeClr val="tx1"/>
                </a:solidFill>
                <a:effectLst/>
                <a:latin typeface="+mn-lt"/>
                <a:ea typeface="+mn-ea"/>
                <a:cs typeface="+mn-cs"/>
              </a:rPr>
              <a:t>, A</a:t>
            </a:r>
            <a:r>
              <a:rPr lang="en-US" sz="1200" b="1"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Nov 15, 2007. Menstrual Blood could be rich source of stem cells. New Scientist online. Describes different researchers and </a:t>
            </a:r>
            <a:r>
              <a:rPr lang="en-US" sz="1200" kern="1200" dirty="0" err="1" smtClean="0">
                <a:solidFill>
                  <a:schemeClr val="tx1"/>
                </a:solidFill>
                <a:effectLst/>
                <a:latin typeface="+mn-lt"/>
                <a:ea typeface="+mn-ea"/>
                <a:cs typeface="+mn-cs"/>
              </a:rPr>
              <a:t>stemmy</a:t>
            </a:r>
            <a:r>
              <a:rPr lang="en-US" sz="1200" kern="1200" dirty="0" smtClean="0">
                <a:solidFill>
                  <a:schemeClr val="tx1"/>
                </a:solidFill>
                <a:effectLst/>
                <a:latin typeface="+mn-lt"/>
                <a:ea typeface="+mn-ea"/>
                <a:cs typeface="+mn-cs"/>
              </a:rPr>
              <a:t> markers. </a:t>
            </a:r>
            <a:r>
              <a:rPr lang="en-US" sz="1200" u="sng" kern="1200" dirty="0" smtClean="0">
                <a:solidFill>
                  <a:schemeClr val="tx1"/>
                </a:solidFill>
                <a:effectLst/>
                <a:latin typeface="+mn-lt"/>
                <a:ea typeface="+mn-ea"/>
                <a:cs typeface="+mn-cs"/>
                <a:hlinkClick r:id="rId5"/>
              </a:rPr>
              <a:t>http://www.newscientist.com/article/dn12924-menstrual-blood-could-be-rich-source-of-stem-cells.html</a:t>
            </a:r>
            <a:r>
              <a:rPr lang="en-US" sz="1200" kern="1200" dirty="0" smtClean="0">
                <a:solidFill>
                  <a:schemeClr val="tx1"/>
                </a:solidFill>
                <a:effectLst/>
                <a:latin typeface="+mn-lt"/>
                <a:ea typeface="+mn-ea"/>
                <a:cs typeface="+mn-cs"/>
              </a:rPr>
              <a:t> </a:t>
            </a:r>
          </a:p>
          <a:p>
            <a:pPr marL="228600" lvl="0" indent="-228600">
              <a:buFont typeface="+mj-lt"/>
              <a:buAutoNum type="arabicPeriod"/>
            </a:pPr>
            <a:r>
              <a:rPr lang="en-US" sz="1200" b="1" kern="1200" dirty="0" smtClean="0">
                <a:solidFill>
                  <a:schemeClr val="tx1"/>
                </a:solidFill>
                <a:effectLst/>
                <a:latin typeface="+mn-lt"/>
                <a:ea typeface="+mn-ea"/>
                <a:cs typeface="+mn-cs"/>
              </a:rPr>
              <a:t> News: </a:t>
            </a:r>
            <a:r>
              <a:rPr lang="en-US" sz="1200" b="0" kern="1200" dirty="0" smtClean="0">
                <a:solidFill>
                  <a:schemeClr val="tx1"/>
                </a:solidFill>
                <a:effectLst/>
                <a:latin typeface="+mn-lt"/>
                <a:ea typeface="+mn-ea"/>
                <a:cs typeface="+mn-cs"/>
              </a:rPr>
              <a:t>Roberts, M. </a:t>
            </a:r>
            <a:r>
              <a:rPr lang="en-US" sz="1200" kern="1200" dirty="0" smtClean="0">
                <a:solidFill>
                  <a:schemeClr val="tx1"/>
                </a:solidFill>
                <a:effectLst/>
                <a:latin typeface="+mn-lt"/>
                <a:ea typeface="+mn-ea"/>
                <a:cs typeface="+mn-cs"/>
              </a:rPr>
              <a:t>Nov 12, 2007.  Concern Over Menstrual Blood Bank. </a:t>
            </a:r>
            <a:r>
              <a:rPr lang="en-US" sz="1200" kern="1200" dirty="0" err="1" smtClean="0">
                <a:solidFill>
                  <a:schemeClr val="tx1"/>
                </a:solidFill>
                <a:effectLst/>
                <a:latin typeface="+mn-lt"/>
                <a:ea typeface="+mn-ea"/>
                <a:cs typeface="+mn-cs"/>
              </a:rPr>
              <a:t>BBCNews</a:t>
            </a:r>
            <a:r>
              <a:rPr lang="en-US" sz="1200" kern="1200" dirty="0" smtClean="0">
                <a:solidFill>
                  <a:schemeClr val="tx1"/>
                </a:solidFill>
                <a:effectLst/>
                <a:latin typeface="+mn-lt"/>
                <a:ea typeface="+mn-ea"/>
                <a:cs typeface="+mn-cs"/>
              </a:rPr>
              <a:t>. Discusses the hype, sterility patent of </a:t>
            </a:r>
            <a:r>
              <a:rPr lang="en-US" sz="1200" kern="1200" dirty="0" err="1" smtClean="0">
                <a:solidFill>
                  <a:schemeClr val="tx1"/>
                </a:solidFill>
                <a:effectLst/>
                <a:latin typeface="+mn-lt"/>
                <a:ea typeface="+mn-ea"/>
                <a:cs typeface="+mn-cs"/>
              </a:rPr>
              <a:t>Cryo</a:t>
            </a:r>
            <a:r>
              <a:rPr lang="en-US" sz="1200" kern="1200" dirty="0" smtClean="0">
                <a:solidFill>
                  <a:schemeClr val="tx1"/>
                </a:solidFill>
                <a:effectLst/>
                <a:latin typeface="+mn-lt"/>
                <a:ea typeface="+mn-ea"/>
                <a:cs typeface="+mn-cs"/>
              </a:rPr>
              <a:t>-cell, and the Human Tissue Authority in UK. </a:t>
            </a:r>
            <a:r>
              <a:rPr lang="en-US" sz="1200" u="sng" kern="1200" dirty="0" smtClean="0">
                <a:solidFill>
                  <a:schemeClr val="tx1"/>
                </a:solidFill>
                <a:effectLst/>
                <a:latin typeface="+mn-lt"/>
                <a:ea typeface="+mn-ea"/>
                <a:cs typeface="+mn-cs"/>
                <a:hlinkClick r:id="rId6"/>
              </a:rPr>
              <a:t>http://news.bbc.co.uk/2/hi/health/7086548.stm</a:t>
            </a:r>
            <a:r>
              <a:rPr lang="en-US" sz="1200" kern="1200" dirty="0" smtClean="0">
                <a:solidFill>
                  <a:schemeClr val="tx1"/>
                </a:solidFill>
                <a:effectLst/>
                <a:latin typeface="+mn-lt"/>
                <a:ea typeface="+mn-ea"/>
                <a:cs typeface="+mn-cs"/>
              </a:rPr>
              <a:t> </a:t>
            </a:r>
          </a:p>
          <a:p>
            <a:pPr marL="228600" lvl="0" indent="-228600">
              <a:buFont typeface="+mj-lt"/>
              <a:buAutoNum type="arabicPeriod"/>
            </a:pPr>
            <a:r>
              <a:rPr lang="en-US" sz="1200" b="1" kern="1200" dirty="0" smtClean="0">
                <a:solidFill>
                  <a:schemeClr val="tx1"/>
                </a:solidFill>
                <a:effectLst/>
                <a:latin typeface="+mn-lt"/>
                <a:ea typeface="+mn-ea"/>
                <a:cs typeface="+mn-cs"/>
              </a:rPr>
              <a:t>Review Article of Wolff Research Study </a:t>
            </a:r>
            <a:r>
              <a:rPr lang="en-US" sz="1200" kern="1200" dirty="0" smtClean="0">
                <a:solidFill>
                  <a:schemeClr val="tx1"/>
                </a:solidFill>
                <a:effectLst/>
                <a:latin typeface="+mn-lt"/>
                <a:ea typeface="+mn-ea"/>
                <a:cs typeface="+mn-cs"/>
              </a:rPr>
              <a:t>(Surgical Removal). NIH/National Institute of Child Health and Human Development. May 7, 2010. Endometrial stem cells restore brain dopamine levels; Mouse study may lead to new therapies for Parkinson's Disease. </a:t>
            </a:r>
            <a:r>
              <a:rPr lang="en-US" sz="1200" kern="1200" dirty="0" err="1" smtClean="0">
                <a:solidFill>
                  <a:schemeClr val="tx1"/>
                </a:solidFill>
                <a:effectLst/>
                <a:latin typeface="+mn-lt"/>
                <a:ea typeface="+mn-ea"/>
                <a:cs typeface="+mn-cs"/>
              </a:rPr>
              <a:t>ScienceDaily</a:t>
            </a:r>
            <a:r>
              <a:rPr lang="en-US" sz="1200" kern="1200" dirty="0" smtClean="0">
                <a:solidFill>
                  <a:schemeClr val="tx1"/>
                </a:solidFill>
                <a:effectLst/>
                <a:latin typeface="+mn-lt"/>
                <a:ea typeface="+mn-ea"/>
                <a:cs typeface="+mn-cs"/>
              </a:rPr>
              <a:t>. Retrieved May 19, 2010, from http://</a:t>
            </a:r>
            <a:r>
              <a:rPr lang="en-US" sz="1200" kern="1200" dirty="0" err="1" smtClean="0">
                <a:solidFill>
                  <a:schemeClr val="tx1"/>
                </a:solidFill>
                <a:effectLst/>
                <a:latin typeface="+mn-lt"/>
                <a:ea typeface="+mn-ea"/>
                <a:cs typeface="+mn-cs"/>
              </a:rPr>
              <a:t>www.sciencedaily.com</a:t>
            </a:r>
            <a:r>
              <a:rPr lang="en-US" sz="1200" kern="1200" dirty="0" smtClean="0">
                <a:solidFill>
                  <a:schemeClr val="tx1"/>
                </a:solidFill>
                <a:effectLst/>
                <a:latin typeface="+mn-lt"/>
                <a:ea typeface="+mn-ea"/>
                <a:cs typeface="+mn-cs"/>
              </a:rPr>
              <a:t> /releases/2010/05/100506141608.htm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b="1" kern="1200" dirty="0" smtClean="0">
                <a:solidFill>
                  <a:schemeClr val="tx1"/>
                </a:solidFill>
                <a:effectLst/>
                <a:latin typeface="+mn-lt"/>
                <a:ea typeface="+mn-ea"/>
                <a:cs typeface="+mn-cs"/>
              </a:rPr>
              <a:t>Review Article for Murphy </a:t>
            </a:r>
            <a:r>
              <a:rPr lang="en-US" sz="1200" b="1" kern="1200" dirty="0" err="1" smtClean="0">
                <a:solidFill>
                  <a:schemeClr val="tx1"/>
                </a:solidFill>
                <a:effectLst/>
                <a:latin typeface="+mn-lt"/>
                <a:ea typeface="+mn-ea"/>
                <a:cs typeface="+mn-cs"/>
              </a:rPr>
              <a:t>Medistem</a:t>
            </a:r>
            <a:r>
              <a:rPr lang="en-US" sz="1200" b="1" kern="1200" dirty="0" smtClean="0">
                <a:solidFill>
                  <a:schemeClr val="tx1"/>
                </a:solidFill>
                <a:effectLst/>
                <a:latin typeface="+mn-lt"/>
                <a:ea typeface="+mn-ea"/>
                <a:cs typeface="+mn-cs"/>
              </a:rPr>
              <a:t> Research Study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BioMed</a:t>
            </a:r>
            <a:r>
              <a:rPr lang="en-US" sz="1200" kern="1200" dirty="0" smtClean="0">
                <a:solidFill>
                  <a:schemeClr val="tx1"/>
                </a:solidFill>
                <a:effectLst/>
                <a:latin typeface="+mn-lt"/>
                <a:ea typeface="+mn-ea"/>
                <a:cs typeface="+mn-cs"/>
              </a:rPr>
              <a:t> Central/Journal of Translational Medicine. Aug 19, 2008. Limbs Saved By Menstrual Blood Stem Cells. </a:t>
            </a:r>
            <a:r>
              <a:rPr lang="en-US" sz="1200" kern="1200" dirty="0" err="1" smtClean="0">
                <a:solidFill>
                  <a:schemeClr val="tx1"/>
                </a:solidFill>
                <a:effectLst/>
                <a:latin typeface="+mn-lt"/>
                <a:ea typeface="+mn-ea"/>
                <a:cs typeface="+mn-cs"/>
              </a:rPr>
              <a:t>ScienceDaily</a:t>
            </a:r>
            <a:r>
              <a:rPr lang="en-US" sz="1200" kern="1200" dirty="0" smtClean="0">
                <a:solidFill>
                  <a:schemeClr val="tx1"/>
                </a:solidFill>
                <a:effectLst/>
                <a:latin typeface="+mn-lt"/>
                <a:ea typeface="+mn-ea"/>
                <a:cs typeface="+mn-cs"/>
              </a:rPr>
              <a:t>. Review of </a:t>
            </a:r>
            <a:r>
              <a:rPr lang="en-US" sz="1200" kern="1200" dirty="0" err="1" smtClean="0">
                <a:solidFill>
                  <a:schemeClr val="tx1"/>
                </a:solidFill>
                <a:effectLst/>
                <a:latin typeface="+mn-lt"/>
                <a:ea typeface="+mn-ea"/>
                <a:cs typeface="+mn-cs"/>
              </a:rPr>
              <a:t>Medistem</a:t>
            </a:r>
            <a:r>
              <a:rPr lang="en-US" sz="1200" kern="1200" dirty="0" smtClean="0">
                <a:solidFill>
                  <a:schemeClr val="tx1"/>
                </a:solidFill>
                <a:effectLst/>
                <a:latin typeface="+mn-lt"/>
                <a:ea typeface="+mn-ea"/>
                <a:cs typeface="+mn-cs"/>
              </a:rPr>
              <a:t> work on animals.  Retrieved May 19, 2010, from </a:t>
            </a:r>
            <a:r>
              <a:rPr lang="en-US" sz="1200" u="sng" kern="1200" dirty="0" smtClean="0">
                <a:solidFill>
                  <a:schemeClr val="tx1"/>
                </a:solidFill>
                <a:effectLst/>
                <a:latin typeface="+mn-lt"/>
                <a:ea typeface="+mn-ea"/>
                <a:cs typeface="+mn-cs"/>
                <a:hlinkClick r:id="rId7"/>
              </a:rPr>
              <a:t>http://www.sciencedaily.com/releases/2008/08/080818220609.htm</a:t>
            </a:r>
            <a:r>
              <a:rPr lang="en-US" sz="1200" kern="120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sz="1200" kern="1200" dirty="0" smtClean="0">
              <a:solidFill>
                <a:schemeClr val="tx1"/>
              </a:solidFill>
              <a:effectLst/>
              <a:latin typeface="+mn-lt"/>
              <a:ea typeface="+mn-ea"/>
              <a:cs typeface="+mn-cs"/>
            </a:endParaRPr>
          </a:p>
          <a:p>
            <a:pPr marL="228600" lvl="0" indent="-228600">
              <a:buFont typeface="+mj-lt"/>
              <a:buAutoNum type="arabicPeriod"/>
            </a:pPr>
            <a:endParaRPr lang="en-US" sz="1200" kern="1200" dirty="0" smtClean="0">
              <a:solidFill>
                <a:schemeClr val="tx1"/>
              </a:solidFill>
              <a:effectLst/>
              <a:latin typeface="+mn-lt"/>
              <a:ea typeface="+mn-ea"/>
              <a:cs typeface="+mn-cs"/>
            </a:endParaRPr>
          </a:p>
          <a:p>
            <a:pPr marL="228600" lvl="0" indent="-228600">
              <a:buFont typeface="+mj-lt"/>
              <a:buAutoNum type="arabicPeriod"/>
            </a:pPr>
            <a:endParaRPr lang="en-US" sz="1200" kern="1200" dirty="0" smtClean="0">
              <a:solidFill>
                <a:schemeClr val="tx1"/>
              </a:solidFill>
              <a:effectLst/>
              <a:latin typeface="+mn-lt"/>
              <a:ea typeface="+mn-ea"/>
              <a:cs typeface="+mn-cs"/>
            </a:endParaRPr>
          </a:p>
          <a:p>
            <a:pPr marL="228600" indent="-228600">
              <a:lnSpc>
                <a:spcPct val="90000"/>
              </a:lnSpc>
              <a:buFont typeface="+mj-lt"/>
              <a:buAutoNum type="arabicPeriod"/>
            </a:pP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12</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baseline="0" dirty="0" smtClean="0">
                <a:solidFill>
                  <a:schemeClr val="tx1"/>
                </a:solidFill>
                <a:effectLst/>
                <a:latin typeface="+mn-lt"/>
                <a:ea typeface="+mn-ea"/>
                <a:cs typeface="+mn-cs"/>
              </a:rPr>
              <a:t>The emergence of endometrial regenerative cells (ERCs) and </a:t>
            </a:r>
            <a:r>
              <a:rPr lang="en-US" sz="1200" b="0" kern="1200" baseline="0" dirty="0" err="1" smtClean="0">
                <a:solidFill>
                  <a:schemeClr val="tx1"/>
                </a:solidFill>
                <a:effectLst/>
                <a:latin typeface="+mn-lt"/>
                <a:ea typeface="+mn-ea"/>
                <a:cs typeface="+mn-cs"/>
              </a:rPr>
              <a:t>mesenchymal</a:t>
            </a:r>
            <a:r>
              <a:rPr lang="en-US" sz="1200" b="0" kern="1200" baseline="0" dirty="0" smtClean="0">
                <a:solidFill>
                  <a:schemeClr val="tx1"/>
                </a:solidFill>
                <a:effectLst/>
                <a:latin typeface="+mn-lt"/>
                <a:ea typeface="+mn-ea"/>
                <a:cs typeface="+mn-cs"/>
              </a:rPr>
              <a:t> stem cells (MSCs) in menstrual fluid led to a new field of adult stem cell research. However, given the varying techniques in processing and expanding the cells from menstrual blood, research groups are not all in agreement as to the level of </a:t>
            </a:r>
            <a:r>
              <a:rPr lang="en-US" sz="1200" b="0" kern="1200" baseline="0" dirty="0" err="1" smtClean="0">
                <a:solidFill>
                  <a:schemeClr val="tx1"/>
                </a:solidFill>
                <a:effectLst/>
                <a:latin typeface="+mn-lt"/>
                <a:ea typeface="+mn-ea"/>
                <a:cs typeface="+mn-cs"/>
              </a:rPr>
              <a:t>pluripotency</a:t>
            </a:r>
            <a:r>
              <a:rPr lang="en-US" sz="1200" b="0" kern="1200" baseline="0" dirty="0" smtClean="0">
                <a:solidFill>
                  <a:schemeClr val="tx1"/>
                </a:solidFill>
                <a:effectLst/>
                <a:latin typeface="+mn-lt"/>
                <a:ea typeface="+mn-ea"/>
                <a:cs typeface="+mn-cs"/>
              </a:rPr>
              <a:t>. Those that claim that the cells have </a:t>
            </a:r>
            <a:r>
              <a:rPr lang="en-US" sz="1200" b="0" kern="1200" baseline="0" dirty="0" err="1" smtClean="0">
                <a:solidFill>
                  <a:schemeClr val="tx1"/>
                </a:solidFill>
                <a:effectLst/>
                <a:latin typeface="+mn-lt"/>
                <a:ea typeface="+mn-ea"/>
                <a:cs typeface="+mn-cs"/>
              </a:rPr>
              <a:t>multipotency</a:t>
            </a:r>
            <a:r>
              <a:rPr lang="en-US" sz="1200" b="0" kern="1200" baseline="0" dirty="0" smtClean="0">
                <a:solidFill>
                  <a:schemeClr val="tx1"/>
                </a:solidFill>
                <a:effectLst/>
                <a:latin typeface="+mn-lt"/>
                <a:ea typeface="+mn-ea"/>
                <a:cs typeface="+mn-cs"/>
              </a:rPr>
              <a:t> are also highlighting the fact that the number of stem like cells and the degree to which they are regenerative surpass stem cells found in other adult tissue, claiming a doubling time of 20 hours and 10, 000 times more cells in menstrual blood compared to peripheral blood. Though some thought the that intact endometrial tissue would have more ERCs it does not seem to be the case, and that more cells can be found in the fluid. Not surprisingly, the research has cast a new light on menstrual blood, expanding markets for banking, and initiatives to promote public banking. It is importance to note that the perception of a waste product by some cultures is beginning to be challenged and supported by those cultures that traditionally saw the placenta and afterbirth as a source of regenerative power. </a:t>
            </a:r>
          </a:p>
          <a:p>
            <a:pPr lvl="0"/>
            <a:endParaRPr lang="en-US" sz="1200" b="0"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References</a:t>
            </a:r>
            <a:r>
              <a:rPr lang="en-US" sz="1200" b="1" kern="1200" baseline="0" dirty="0" smtClean="0">
                <a:solidFill>
                  <a:schemeClr val="tx1"/>
                </a:solidFill>
                <a:effectLst/>
                <a:latin typeface="+mn-lt"/>
                <a:ea typeface="+mn-ea"/>
                <a:cs typeface="+mn-cs"/>
              </a:rPr>
              <a:t>: </a:t>
            </a:r>
          </a:p>
          <a:p>
            <a:pPr lvl="0"/>
            <a:endParaRPr lang="en-US" sz="1200" b="1" kern="1200" dirty="0" smtClean="0">
              <a:solidFill>
                <a:schemeClr val="tx1"/>
              </a:solidFill>
              <a:effectLst/>
              <a:latin typeface="+mn-lt"/>
              <a:ea typeface="+mn-ea"/>
              <a:cs typeface="+mn-cs"/>
            </a:endParaRPr>
          </a:p>
          <a:p>
            <a:pPr marL="228600" lvl="0" indent="-228600">
              <a:buFont typeface="+mj-lt"/>
              <a:buAutoNum type="arabicPeriod"/>
            </a:pPr>
            <a:r>
              <a:rPr lang="en-US" sz="1200" b="1" kern="1200" dirty="0" smtClean="0">
                <a:solidFill>
                  <a:schemeClr val="tx1"/>
                </a:solidFill>
                <a:effectLst/>
                <a:latin typeface="+mn-lt"/>
                <a:ea typeface="+mn-ea"/>
                <a:cs typeface="+mn-cs"/>
              </a:rPr>
              <a:t>Video: </a:t>
            </a:r>
            <a:r>
              <a:rPr lang="en-US" sz="1200" b="0" kern="1200" dirty="0" err="1" smtClean="0">
                <a:solidFill>
                  <a:schemeClr val="tx1"/>
                </a:solidFill>
                <a:effectLst/>
                <a:latin typeface="+mn-lt"/>
                <a:ea typeface="+mn-ea"/>
                <a:cs typeface="+mn-cs"/>
              </a:rPr>
              <a:t>Briganti</a:t>
            </a:r>
            <a:r>
              <a:rPr lang="en-US" sz="1200" b="0" kern="1200" dirty="0" smtClean="0">
                <a:solidFill>
                  <a:schemeClr val="tx1"/>
                </a:solidFill>
                <a:effectLst/>
                <a:latin typeface="+mn-lt"/>
                <a:ea typeface="+mn-ea"/>
                <a:cs typeface="+mn-cs"/>
              </a:rPr>
              <a:t>, C. </a:t>
            </a:r>
            <a:r>
              <a:rPr lang="en-US" sz="1200" b="0" kern="1200" dirty="0" err="1" smtClean="0">
                <a:solidFill>
                  <a:schemeClr val="tx1"/>
                </a:solidFill>
                <a:effectLst/>
                <a:latin typeface="+mn-lt"/>
                <a:ea typeface="+mn-ea"/>
                <a:cs typeface="+mn-cs"/>
              </a:rPr>
              <a:t>Mademoicell</a:t>
            </a:r>
            <a:r>
              <a:rPr lang="en-US" sz="1200" b="0" kern="1200" dirty="0" smtClean="0">
                <a:solidFill>
                  <a:schemeClr val="tx1"/>
                </a:solidFill>
                <a:effectLst/>
                <a:latin typeface="+mn-lt"/>
                <a:ea typeface="+mn-ea"/>
                <a:cs typeface="+mn-cs"/>
              </a:rPr>
              <a:t> Design Process. Stem Cells</a:t>
            </a:r>
            <a:r>
              <a:rPr lang="en-US" sz="1200" b="0" kern="1200" baseline="0" dirty="0" smtClean="0">
                <a:solidFill>
                  <a:schemeClr val="tx1"/>
                </a:solidFill>
                <a:effectLst/>
                <a:latin typeface="+mn-lt"/>
                <a:ea typeface="+mn-ea"/>
                <a:cs typeface="+mn-cs"/>
              </a:rPr>
              <a:t> from Menstrual Cells. http://</a:t>
            </a:r>
            <a:r>
              <a:rPr lang="en-US" sz="1200" b="0" kern="1200" baseline="0" dirty="0" err="1" smtClean="0">
                <a:solidFill>
                  <a:schemeClr val="tx1"/>
                </a:solidFill>
                <a:effectLst/>
                <a:latin typeface="+mn-lt"/>
                <a:ea typeface="+mn-ea"/>
                <a:cs typeface="+mn-cs"/>
              </a:rPr>
              <a:t>www.stemcellcurriculum.org</a:t>
            </a:r>
            <a:r>
              <a:rPr lang="en-US" sz="1200" b="0" kern="1200" baseline="0" dirty="0" smtClean="0">
                <a:solidFill>
                  <a:schemeClr val="tx1"/>
                </a:solidFill>
                <a:effectLst/>
                <a:latin typeface="+mn-lt"/>
                <a:ea typeface="+mn-ea"/>
                <a:cs typeface="+mn-cs"/>
              </a:rPr>
              <a:t>/video/menstrual-blood-stem-cells/ </a:t>
            </a:r>
          </a:p>
          <a:p>
            <a:pPr marL="228600" lvl="0" indent="-228600">
              <a:buFont typeface="+mj-lt"/>
              <a:buAutoNum type="arabicPeriod"/>
            </a:pPr>
            <a:r>
              <a:rPr lang="en-US" sz="1200" b="1" kern="1200" dirty="0" smtClean="0">
                <a:solidFill>
                  <a:schemeClr val="tx1"/>
                </a:solidFill>
                <a:effectLst/>
                <a:latin typeface="+mn-lt"/>
                <a:ea typeface="+mn-ea"/>
                <a:cs typeface="+mn-cs"/>
              </a:rPr>
              <a:t> News: </a:t>
            </a:r>
            <a:r>
              <a:rPr lang="en-US" sz="1200" b="0" kern="1200" dirty="0" err="1" smtClean="0">
                <a:solidFill>
                  <a:schemeClr val="tx1"/>
                </a:solidFill>
                <a:effectLst/>
                <a:latin typeface="+mn-lt"/>
                <a:ea typeface="+mn-ea"/>
                <a:cs typeface="+mn-cs"/>
              </a:rPr>
              <a:t>Laberre</a:t>
            </a:r>
            <a:r>
              <a:rPr lang="en-US" sz="1200" b="0" kern="1200" dirty="0" smtClean="0">
                <a:solidFill>
                  <a:schemeClr val="tx1"/>
                </a:solidFill>
                <a:effectLst/>
                <a:latin typeface="+mn-lt"/>
                <a:ea typeface="+mn-ea"/>
                <a:cs typeface="+mn-cs"/>
              </a:rPr>
              <a:t>, S. May 18, 2010</a:t>
            </a:r>
            <a:r>
              <a:rPr lang="en-US" sz="1200" kern="1200" dirty="0" smtClean="0">
                <a:solidFill>
                  <a:schemeClr val="tx1"/>
                </a:solidFill>
                <a:effectLst/>
                <a:latin typeface="+mn-lt"/>
                <a:ea typeface="+mn-ea"/>
                <a:cs typeface="+mn-cs"/>
              </a:rPr>
              <a:t>. Almost Genius. The Once a Month Stem-Cell Collector for Ladies. container to hold it. Fast Company Online. </a:t>
            </a:r>
            <a:r>
              <a:rPr lang="en-US" sz="1200" u="sng" kern="1200" dirty="0" smtClean="0">
                <a:solidFill>
                  <a:schemeClr val="tx1"/>
                </a:solidFill>
                <a:effectLst/>
                <a:latin typeface="+mn-lt"/>
                <a:ea typeface="+mn-ea"/>
                <a:cs typeface="+mn-cs"/>
                <a:hlinkClick r:id="rId3"/>
              </a:rPr>
              <a:t>http://www.fastcompany.com/1648731/the-one-the-only-mademoicell</a:t>
            </a:r>
            <a:r>
              <a:rPr lang="en-US" sz="1200" kern="1200" dirty="0" smtClean="0">
                <a:solidFill>
                  <a:schemeClr val="tx1"/>
                </a:solidFill>
                <a:effectLst/>
                <a:latin typeface="+mn-lt"/>
                <a:ea typeface="+mn-ea"/>
                <a:cs typeface="+mn-cs"/>
              </a:rPr>
              <a:t>  Chelsea </a:t>
            </a:r>
            <a:r>
              <a:rPr lang="en-US" sz="1200" kern="1200" dirty="0" err="1" smtClean="0">
                <a:solidFill>
                  <a:schemeClr val="tx1"/>
                </a:solidFill>
                <a:effectLst/>
                <a:latin typeface="+mn-lt"/>
                <a:ea typeface="+mn-ea"/>
                <a:cs typeface="+mn-cs"/>
              </a:rPr>
              <a:t>Briganti</a:t>
            </a:r>
            <a:r>
              <a:rPr lang="en-US" sz="1200" kern="1200" dirty="0" smtClean="0">
                <a:solidFill>
                  <a:schemeClr val="tx1"/>
                </a:solidFill>
                <a:effectLst/>
                <a:latin typeface="+mn-lt"/>
                <a:ea typeface="+mn-ea"/>
                <a:cs typeface="+mn-cs"/>
              </a:rPr>
              <a:t>.  Parsons Student. </a:t>
            </a:r>
          </a:p>
          <a:p>
            <a:pPr marL="228600" lvl="0" indent="-228600">
              <a:buFont typeface="+mj-lt"/>
              <a:buAutoNum type="arabicPeriod"/>
            </a:pPr>
            <a:r>
              <a:rPr lang="en-US" sz="1200" b="1" kern="1200" dirty="0" smtClean="0">
                <a:solidFill>
                  <a:schemeClr val="tx1"/>
                </a:solidFill>
                <a:effectLst/>
                <a:latin typeface="+mn-lt"/>
                <a:ea typeface="+mn-ea"/>
                <a:cs typeface="+mn-cs"/>
              </a:rPr>
              <a:t> News: </a:t>
            </a:r>
            <a:r>
              <a:rPr lang="en-US" sz="1200" b="0" kern="1200" dirty="0" smtClean="0">
                <a:solidFill>
                  <a:schemeClr val="tx1"/>
                </a:solidFill>
                <a:effectLst/>
                <a:latin typeface="+mn-lt"/>
                <a:ea typeface="+mn-ea"/>
                <a:cs typeface="+mn-cs"/>
              </a:rPr>
              <a:t>Ngo, D. May 18, 2010. </a:t>
            </a:r>
            <a:r>
              <a:rPr lang="en-US" sz="1200" kern="1200" dirty="0" smtClean="0">
                <a:solidFill>
                  <a:schemeClr val="tx1"/>
                </a:solidFill>
                <a:effectLst/>
                <a:latin typeface="+mn-lt"/>
                <a:ea typeface="+mn-ea"/>
                <a:cs typeface="+mn-cs"/>
              </a:rPr>
              <a:t>Student Invents Silicone “ Tampons” to Harvest Monthly Menstrual Stem Cells. </a:t>
            </a:r>
            <a:r>
              <a:rPr lang="en-US" sz="1200" kern="1200" dirty="0" err="1" smtClean="0">
                <a:solidFill>
                  <a:schemeClr val="tx1"/>
                </a:solidFill>
                <a:effectLst/>
                <a:latin typeface="+mn-lt"/>
                <a:ea typeface="+mn-ea"/>
                <a:cs typeface="+mn-cs"/>
              </a:rPr>
              <a:t>Popsci.com</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hlinkClick r:id="rId4"/>
              </a:rPr>
              <a:t>http://www.popsci.com/science/article/2010-05/student-invents-stem-cell-collecting-silicon-tampons-women</a:t>
            </a:r>
            <a:r>
              <a:rPr lang="en-US" sz="1200" kern="1200" dirty="0" smtClean="0">
                <a:solidFill>
                  <a:schemeClr val="tx1"/>
                </a:solidFill>
                <a:effectLst/>
                <a:latin typeface="+mn-lt"/>
                <a:ea typeface="+mn-ea"/>
                <a:cs typeface="+mn-cs"/>
              </a:rPr>
              <a:t> . </a:t>
            </a:r>
          </a:p>
        </p:txBody>
      </p:sp>
      <p:sp>
        <p:nvSpPr>
          <p:cNvPr id="4" name="Slide Number Placeholder 3"/>
          <p:cNvSpPr>
            <a:spLocks noGrp="1"/>
          </p:cNvSpPr>
          <p:nvPr>
            <p:ph type="sldNum" sz="quarter" idx="10"/>
          </p:nvPr>
        </p:nvSpPr>
        <p:spPr/>
        <p:txBody>
          <a:bodyPr/>
          <a:lstStyle/>
          <a:p>
            <a:fld id="{F35C61D8-F973-6D4C-B901-DA1CFC376FEA}" type="slidenum">
              <a:rPr lang="en-US" smtClean="0"/>
              <a:t>13</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p:txBody>
      </p:sp>
      <p:sp>
        <p:nvSpPr>
          <p:cNvPr id="4" name="Slide Number Placeholder 3"/>
          <p:cNvSpPr>
            <a:spLocks noGrp="1"/>
          </p:cNvSpPr>
          <p:nvPr>
            <p:ph type="sldNum" sz="quarter" idx="10"/>
          </p:nvPr>
        </p:nvSpPr>
        <p:spPr/>
        <p:txBody>
          <a:bodyPr/>
          <a:lstStyle/>
          <a:p>
            <a:fld id="{C5CA22ED-502A-C948-845D-294AA47CC8B0}" type="slidenum">
              <a:rPr lang="en-US" smtClean="0"/>
              <a:t>2</a:t>
            </a:fld>
            <a:endParaRPr lang="en-US"/>
          </a:p>
        </p:txBody>
      </p:sp>
    </p:spTree>
    <p:extLst>
      <p:ext uri="{BB962C8B-B14F-4D97-AF65-F5344CB8AC3E}">
        <p14:creationId xmlns:p14="http://schemas.microsoft.com/office/powerpoint/2010/main" val="964036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Stem</a:t>
            </a:r>
            <a:r>
              <a:rPr lang="en-US" baseline="0" dirty="0" smtClean="0"/>
              <a:t> cells found in different blood systems have differing regenerative and differentiation potential, and therefore the cells lines represent their source. PDSC refers to Placenta Derived Stem Cells and stem cells isolated from cord blood are primarily </a:t>
            </a:r>
            <a:r>
              <a:rPr lang="en-US" baseline="0" dirty="0" err="1" smtClean="0"/>
              <a:t>mesenchymal</a:t>
            </a:r>
            <a:r>
              <a:rPr lang="en-US" baseline="0" dirty="0" smtClean="0"/>
              <a:t> but differ from those isolated from umbilical cord tissue, with the latter appearing to have a wider differentiation range.  ERC refers to Endometrial Regenerative Cells, and these appear to be a different population of cells than the </a:t>
            </a:r>
            <a:r>
              <a:rPr lang="en-US" baseline="0" dirty="0" err="1" smtClean="0"/>
              <a:t>mesenchymal</a:t>
            </a:r>
            <a:r>
              <a:rPr lang="en-US" baseline="0" dirty="0" smtClean="0"/>
              <a:t> cells which are also present in menstrual blood, have a doubling time of 20 hours and wide differentiation range appearing to be </a:t>
            </a:r>
            <a:r>
              <a:rPr lang="en-US" baseline="0" dirty="0" err="1" smtClean="0"/>
              <a:t>multipotent</a:t>
            </a:r>
            <a:r>
              <a:rPr lang="en-US" baseline="0" dirty="0" smtClean="0"/>
              <a:t> across two type of germ layers.  HSC refers to the </a:t>
            </a:r>
            <a:r>
              <a:rPr lang="en-US" baseline="0" dirty="0" err="1" smtClean="0"/>
              <a:t>Hemopoietic</a:t>
            </a:r>
            <a:r>
              <a:rPr lang="en-US" baseline="0" dirty="0" smtClean="0"/>
              <a:t> Stem Cells found in peripheral blood otherwise known as blood forming cells, or those cells that can differentiate in all type of cells found in blood, including white and red blood cells. </a:t>
            </a:r>
            <a:endParaRPr lang="en-US" dirty="0"/>
          </a:p>
        </p:txBody>
      </p:sp>
      <p:sp>
        <p:nvSpPr>
          <p:cNvPr id="4" name="Slide Number Placeholder 3"/>
          <p:cNvSpPr>
            <a:spLocks noGrp="1"/>
          </p:cNvSpPr>
          <p:nvPr>
            <p:ph type="sldNum" sz="quarter" idx="10"/>
          </p:nvPr>
        </p:nvSpPr>
        <p:spPr/>
        <p:txBody>
          <a:bodyPr/>
          <a:lstStyle/>
          <a:p>
            <a:fld id="{ADD15206-C4DA-584E-BEAD-02F54271A737}" type="slidenum">
              <a:rPr lang="en-US" smtClean="0"/>
              <a:t>3</a:t>
            </a:fld>
            <a:endParaRPr lang="en-US"/>
          </a:p>
        </p:txBody>
      </p:sp>
    </p:spTree>
    <p:extLst>
      <p:ext uri="{BB962C8B-B14F-4D97-AF65-F5344CB8AC3E}">
        <p14:creationId xmlns:p14="http://schemas.microsoft.com/office/powerpoint/2010/main" val="366267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dirty="0" smtClean="0">
                <a:latin typeface="Calibri" charset="0"/>
                <a:ea typeface="ＭＳ Ｐゴシック" charset="0"/>
                <a:cs typeface="ＭＳ Ｐゴシック" charset="0"/>
              </a:rPr>
              <a:t>Bone Marrow is one of the most commonly</a:t>
            </a:r>
            <a:r>
              <a:rPr lang="en-US" baseline="0" dirty="0" smtClean="0">
                <a:latin typeface="Calibri" charset="0"/>
                <a:ea typeface="ＭＳ Ｐゴシック" charset="0"/>
                <a:cs typeface="ＭＳ Ｐゴシック" charset="0"/>
              </a:rPr>
              <a:t> used stem cell treatments because of its regenerative power; differentiated red blood cells have a life span of about 120 days, and stem cells in bone marrow replenish this pool constantly in the body. The technique emerged out of the medical world not the scientific one, and so the methodology was a bit trial and error. As can be seen here many attempted this technique, but only  recently was success achieved. Allogeneic means blood stem cells from a person who is </a:t>
            </a:r>
            <a:r>
              <a:rPr lang="en-US" baseline="0" dirty="0" err="1" smtClean="0">
                <a:latin typeface="Calibri" charset="0"/>
                <a:ea typeface="ＭＳ Ｐゴシック" charset="0"/>
                <a:cs typeface="ＭＳ Ｐゴシック" charset="0"/>
              </a:rPr>
              <a:t>immmunologically</a:t>
            </a:r>
            <a:r>
              <a:rPr lang="en-US" baseline="0" dirty="0" smtClean="0">
                <a:latin typeface="Calibri" charset="0"/>
                <a:ea typeface="ＭＳ Ｐゴシック" charset="0"/>
                <a:cs typeface="ＭＳ Ｐゴシック" charset="0"/>
              </a:rPr>
              <a:t> matched is used for the transplant into the recipient, whereas autologous, means the donor and the recipient are one in the same</a:t>
            </a: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4</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10"/>
          </p:nvPr>
        </p:nvSpPr>
        <p:spPr/>
        <p:txBody>
          <a:bodyPr/>
          <a:lstStyle/>
          <a:p>
            <a:fld id="{ADD15206-C4DA-584E-BEAD-02F54271A737}" type="slidenum">
              <a:rPr lang="en-US" smtClean="0"/>
              <a:t>5</a:t>
            </a:fld>
            <a:endParaRPr lang="en-US"/>
          </a:p>
        </p:txBody>
      </p:sp>
    </p:spTree>
    <p:extLst>
      <p:ext uri="{BB962C8B-B14F-4D97-AF65-F5344CB8AC3E}">
        <p14:creationId xmlns:p14="http://schemas.microsoft.com/office/powerpoint/2010/main" val="6275774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t>Some of the reasons that bone marrow</a:t>
            </a:r>
            <a:r>
              <a:rPr lang="en-US" b="0" baseline="0" dirty="0" smtClean="0"/>
              <a:t> transplant therapy proves challenging include the following:  banks are not very racially diverse; many donors back out; and some medical needs are time sensitive</a:t>
            </a:r>
            <a:r>
              <a:rPr lang="en-US" b="1" baseline="0" dirty="0" smtClean="0"/>
              <a:t>. </a:t>
            </a:r>
            <a:r>
              <a:rPr lang="en-US" b="0" baseline="0" dirty="0" smtClean="0"/>
              <a:t> In addition, the public perception of painful bone drilling often serves as a barrier, despite new methods that mimic that of blood donation from the peripheral blood supply. </a:t>
            </a:r>
            <a:r>
              <a:rPr lang="en-US" baseline="0" dirty="0" smtClean="0">
                <a:latin typeface="Calibri" charset="0"/>
                <a:ea typeface="ＭＳ Ｐゴシック" charset="0"/>
                <a:cs typeface="ＭＳ Ｐゴシック" charset="0"/>
              </a:rPr>
              <a:t>Today, there are both public and private stem cell banks and the National Bone Marrow Program has banks nationwide, though some have very low diversity, meaning that a non-Caucasian individual may have difficulty in finding a bone marrow that is an immunological match.  Furthermore, there are no international registries for blood stem cell banks. For those looking for a rare match, debates about the “sacred” nature of blood as a life force and whether we should be able to buy, sell, trade our blood for goods  continue to pose challenges. The Flynn v. Holder court case was one that brought the U.S. government under fire for including bone marrow stem cells as tissues that could not be bought or sold under the National Organ Transplant Act (NOTA). </a:t>
            </a:r>
            <a:r>
              <a:rPr lang="en-US" b="0" baseline="0" dirty="0" smtClean="0"/>
              <a:t>The final decision occurred in the 9</a:t>
            </a:r>
            <a:r>
              <a:rPr lang="en-US" b="0" baseline="30000" dirty="0" smtClean="0"/>
              <a:t>th </a:t>
            </a:r>
            <a:r>
              <a:rPr lang="en-US" b="0" baseline="0" dirty="0" smtClean="0"/>
              <a:t>Circuit Court of Appeals and in favor of  the plaintiffs, </a:t>
            </a:r>
            <a:r>
              <a:rPr lang="en-US" b="0" baseline="0" dirty="0" err="1" smtClean="0"/>
              <a:t>MoreMarrowDonors.org</a:t>
            </a:r>
            <a:r>
              <a:rPr lang="en-US" b="0" baseline="0" dirty="0" smtClean="0"/>
              <a:t> and the mother of a child living with </a:t>
            </a:r>
            <a:r>
              <a:rPr lang="en-US" b="0" baseline="0" dirty="0" err="1" smtClean="0"/>
              <a:t>Fanconi</a:t>
            </a:r>
            <a:r>
              <a:rPr lang="en-US" b="0" baseline="0" dirty="0" smtClean="0"/>
              <a:t> anemia (Flynn). This decision resulted in compensation policies (</a:t>
            </a:r>
            <a:r>
              <a:rPr lang="en-US" b="0" baseline="0" dirty="0" err="1" smtClean="0"/>
              <a:t>upt</a:t>
            </a:r>
            <a:r>
              <a:rPr lang="en-US" b="0" baseline="0" dirty="0" smtClean="0"/>
              <a:t> to $3000) for those with diverse immune backgrounds (HLA types). </a:t>
            </a:r>
            <a:r>
              <a:rPr lang="en-US" baseline="0" dirty="0" smtClean="0">
                <a:latin typeface="Calibri" charset="0"/>
                <a:ea typeface="ＭＳ Ｐゴシック" charset="0"/>
                <a:cs typeface="ＭＳ Ｐゴシック" charset="0"/>
              </a:rPr>
              <a:t>This decision is in opposition to the federal government’s stance  and permits bone marrow stem cells acquired through the peripheral blood system  to be considered a commodity for which goods such as housing stipends and educational scholarships can be exchanged. This approach of providing goods rather than money, is considered a paternalistic model, in which one group decides the value for another.  Along the same lines regarding who gets to make choices for whom, </a:t>
            </a:r>
            <a:r>
              <a:rPr lang="en-US" b="0" baseline="0" dirty="0" smtClean="0">
                <a:latin typeface="+mn-lt"/>
                <a:ea typeface="+mn-ea"/>
                <a:cs typeface="+mn-cs"/>
              </a:rPr>
              <a:t>w</a:t>
            </a:r>
            <a:r>
              <a:rPr lang="en-US" b="0" baseline="0" dirty="0" smtClean="0"/>
              <a:t>ith the advent of new biotechnologies, some families with a history of disease use IVF and </a:t>
            </a:r>
            <a:r>
              <a:rPr lang="en-US" b="0" baseline="0" dirty="0" err="1" smtClean="0"/>
              <a:t>Preimplantation</a:t>
            </a:r>
            <a:r>
              <a:rPr lang="en-US" b="0" baseline="0" dirty="0" smtClean="0"/>
              <a:t> genetic diagnosis (PGD) to screen for embryos that do not carry the disease risk genetic variant but share the same immunological HLA type of a sibling living with disease. Because this is in essence a double genetic selection, the chances are slim in creating a child with the right genetic background from whom cord blood could be used as a source of blood transplant therapy.  These challenges are raised in the 11 minute video clip from NBC news. </a:t>
            </a:r>
            <a:endParaRPr lang="en-US" b="1" dirty="0" smtClean="0"/>
          </a:p>
          <a:p>
            <a:endParaRPr lang="en-US" b="1" dirty="0" smtClean="0"/>
          </a:p>
          <a:p>
            <a:r>
              <a:rPr lang="en-US" b="1" dirty="0" smtClean="0"/>
              <a:t>References:</a:t>
            </a:r>
            <a:r>
              <a:rPr lang="en-US" b="1" baseline="0" dirty="0" smtClean="0"/>
              <a:t> </a:t>
            </a:r>
          </a:p>
          <a:p>
            <a:endParaRPr lang="en-US" baseline="0" dirty="0" smtClean="0"/>
          </a:p>
          <a:p>
            <a:pPr marL="228600" indent="-228600">
              <a:buAutoNum type="arabicPeriod"/>
            </a:pPr>
            <a:r>
              <a:rPr lang="en-US" b="1" baseline="0" dirty="0" smtClean="0"/>
              <a:t> Slide Show: </a:t>
            </a:r>
            <a:r>
              <a:rPr lang="en-US" baseline="0" dirty="0" smtClean="0"/>
              <a:t>Be The Match: July is African American Bone Marrow Awareness </a:t>
            </a:r>
            <a:r>
              <a:rPr lang="en-US" baseline="0" dirty="0" err="1" smtClean="0"/>
              <a:t>Month.BET</a:t>
            </a:r>
            <a:r>
              <a:rPr lang="en-US" baseline="0" dirty="0" smtClean="0"/>
              <a:t> Photo Slide Show.  http://</a:t>
            </a:r>
            <a:r>
              <a:rPr lang="en-US" baseline="0" dirty="0" err="1" smtClean="0"/>
              <a:t>www.bet.com</a:t>
            </a:r>
            <a:r>
              <a:rPr lang="en-US" baseline="0" dirty="0" smtClean="0"/>
              <a:t>/news/health/photos/2012/07/</a:t>
            </a:r>
            <a:r>
              <a:rPr lang="en-US" baseline="0" dirty="0" err="1" smtClean="0"/>
              <a:t>july</a:t>
            </a:r>
            <a:r>
              <a:rPr lang="en-US" baseline="0" dirty="0" smtClean="0"/>
              <a:t>-is-</a:t>
            </a:r>
            <a:r>
              <a:rPr lang="en-US" baseline="0" dirty="0" err="1" smtClean="0"/>
              <a:t>african</a:t>
            </a:r>
            <a:r>
              <a:rPr lang="en-US" baseline="0" dirty="0" smtClean="0"/>
              <a:t>-</a:t>
            </a:r>
            <a:r>
              <a:rPr lang="en-US" baseline="0" dirty="0" err="1" smtClean="0"/>
              <a:t>american</a:t>
            </a:r>
            <a:r>
              <a:rPr lang="en-US" baseline="0" dirty="0" smtClean="0"/>
              <a:t>-bone-marrow-awareness-</a:t>
            </a:r>
            <a:r>
              <a:rPr lang="en-US" baseline="0" dirty="0" err="1" smtClean="0"/>
              <a:t>month.html</a:t>
            </a:r>
            <a:r>
              <a:rPr lang="en-US" baseline="0" dirty="0" smtClean="0"/>
              <a:t>#!021512-health-seven-deadliest-diseases-blacks-cancer-chemotherapy </a:t>
            </a:r>
          </a:p>
          <a:p>
            <a:pPr marL="228600" indent="-228600">
              <a:buAutoNum type="arabicPeriod"/>
            </a:pPr>
            <a:r>
              <a:rPr lang="en-US" b="1" dirty="0" smtClean="0"/>
              <a:t> Video: </a:t>
            </a:r>
            <a:r>
              <a:rPr lang="en-US" dirty="0" err="1" smtClean="0"/>
              <a:t>Snydnerman</a:t>
            </a:r>
            <a:r>
              <a:rPr lang="en-US" dirty="0" smtClean="0"/>
              <a:t>,</a:t>
            </a:r>
            <a:r>
              <a:rPr lang="en-US" baseline="0" dirty="0" smtClean="0"/>
              <a:t> </a:t>
            </a:r>
            <a:r>
              <a:rPr lang="en-US" baseline="0" dirty="0" err="1" smtClean="0"/>
              <a:t>N.Marc</a:t>
            </a:r>
            <a:r>
              <a:rPr lang="en-US" baseline="0" dirty="0" smtClean="0"/>
              <a:t> 15, 2013. Mom of Girls in Need of Transplants Wins To Compensate Bone Marrow Donors</a:t>
            </a:r>
            <a:r>
              <a:rPr lang="en-US" dirty="0" smtClean="0"/>
              <a:t>. Rock </a:t>
            </a:r>
            <a:r>
              <a:rPr lang="en-US" dirty="0" smtClean="0"/>
              <a:t>Center with Brian Williams.</a:t>
            </a:r>
            <a:r>
              <a:rPr lang="en-US" baseline="0" dirty="0" smtClean="0"/>
              <a:t> NBC news.  Producer Ami Schmitz, Editor Karen Brenner. </a:t>
            </a:r>
            <a:r>
              <a:rPr lang="en-US" baseline="0" dirty="0" smtClean="0"/>
              <a:t>http://</a:t>
            </a:r>
            <a:r>
              <a:rPr lang="en-US" baseline="0" dirty="0" err="1" smtClean="0"/>
              <a:t>rockcenter.nbcnews.com</a:t>
            </a:r>
            <a:r>
              <a:rPr lang="en-US" baseline="0" dirty="0" smtClean="0"/>
              <a:t>/_news/2013/03/15/17315965-mom-of-girls-in-need-of-transplants-wins-fight-to-compensate-bone-marrow-donors?lite(</a:t>
            </a:r>
            <a:r>
              <a:rPr lang="en-US" baseline="0" dirty="0" smtClean="0"/>
              <a:t>11’:11”</a:t>
            </a:r>
            <a:r>
              <a:rPr lang="en-US" baseline="0" dirty="0" smtClean="0"/>
              <a:t>)</a:t>
            </a:r>
          </a:p>
          <a:p>
            <a:pPr marL="228600" indent="-228600">
              <a:buAutoNum type="arabicPeriod"/>
            </a:pPr>
            <a:r>
              <a:rPr lang="en-US" b="1" baseline="0" dirty="0" smtClean="0"/>
              <a:t> Video: </a:t>
            </a:r>
            <a:r>
              <a:rPr lang="en-US" baseline="0" dirty="0" err="1" smtClean="0"/>
              <a:t>Shaka</a:t>
            </a:r>
            <a:r>
              <a:rPr lang="en-US" baseline="0" dirty="0" smtClean="0"/>
              <a:t> Mitchell. Man Starts </a:t>
            </a:r>
            <a:r>
              <a:rPr lang="en-US" baseline="0" dirty="0" err="1" smtClean="0"/>
              <a:t>Organiztion</a:t>
            </a:r>
            <a:r>
              <a:rPr lang="en-US" baseline="0" dirty="0" smtClean="0"/>
              <a:t> to Compensate Bone Marrow Donors.</a:t>
            </a:r>
            <a:r>
              <a:rPr lang="en-US" dirty="0" smtClean="0"/>
              <a:t> Rock Center with Brian Williams.</a:t>
            </a:r>
            <a:r>
              <a:rPr lang="en-US" baseline="0" dirty="0" smtClean="0"/>
              <a:t> NBC news.  Producer Ami Schmitz. http://</a:t>
            </a:r>
            <a:r>
              <a:rPr lang="en-US" baseline="0" dirty="0" err="1" smtClean="0"/>
              <a:t>www.nbcnews.com</a:t>
            </a:r>
            <a:r>
              <a:rPr lang="en-US" baseline="0" dirty="0" smtClean="0"/>
              <a:t>/video/rock-center/51198719#51198719 </a:t>
            </a:r>
            <a:endParaRPr lang="en-US" baseline="0" dirty="0" smtClean="0"/>
          </a:p>
          <a:p>
            <a:pPr marL="228600" indent="-228600">
              <a:buAutoNum type="arabicPeriod"/>
            </a:pPr>
            <a:r>
              <a:rPr lang="en-US" baseline="0" dirty="0" smtClean="0"/>
              <a:t> </a:t>
            </a:r>
            <a:r>
              <a:rPr lang="en-US" b="1" baseline="0" dirty="0" smtClean="0"/>
              <a:t>Review Article: </a:t>
            </a:r>
            <a:r>
              <a:rPr lang="en-US" baseline="0" dirty="0" smtClean="0"/>
              <a:t>Cohen, G. et al. 2012. Selling bone marrow-Flynn v. Holder. NEJM. 366: 296-7. </a:t>
            </a:r>
            <a:r>
              <a:rPr lang="en-US" dirty="0" smtClean="0"/>
              <a:t>http://</a:t>
            </a:r>
            <a:r>
              <a:rPr lang="en-US" dirty="0" err="1" smtClean="0"/>
              <a:t>www.nejm.org</a:t>
            </a:r>
            <a:r>
              <a:rPr lang="en-US" dirty="0" smtClean="0"/>
              <a:t>/</a:t>
            </a:r>
            <a:r>
              <a:rPr lang="en-US" dirty="0" err="1" smtClean="0"/>
              <a:t>doi</a:t>
            </a:r>
            <a:r>
              <a:rPr lang="en-US" dirty="0" smtClean="0"/>
              <a:t>/full/10.1056/NEJMp1114288 </a:t>
            </a:r>
          </a:p>
          <a:p>
            <a:pPr marL="228600" indent="-228600">
              <a:buAutoNum type="arabicPeriod"/>
            </a:pPr>
            <a:r>
              <a:rPr lang="en-US" b="1" dirty="0" smtClean="0"/>
              <a:t> Be the Match Report </a:t>
            </a:r>
            <a:r>
              <a:rPr lang="en-US" b="0" dirty="0" smtClean="0"/>
              <a:t>https://</a:t>
            </a:r>
            <a:r>
              <a:rPr lang="en-US" b="0" dirty="0" err="1" smtClean="0"/>
              <a:t>bethematch.org</a:t>
            </a:r>
            <a:r>
              <a:rPr lang="en-US" b="0" dirty="0" smtClean="0"/>
              <a:t>/News/Facts-and-Figures--PDF-/ </a:t>
            </a:r>
            <a:endParaRPr lang="en-US" b="0" dirty="0"/>
          </a:p>
        </p:txBody>
      </p:sp>
      <p:sp>
        <p:nvSpPr>
          <p:cNvPr id="4" name="Slide Number Placeholder 3"/>
          <p:cNvSpPr>
            <a:spLocks noGrp="1"/>
          </p:cNvSpPr>
          <p:nvPr>
            <p:ph type="sldNum" sz="quarter" idx="10"/>
          </p:nvPr>
        </p:nvSpPr>
        <p:spPr/>
        <p:txBody>
          <a:bodyPr/>
          <a:lstStyle/>
          <a:p>
            <a:fld id="{ADD15206-C4DA-584E-BEAD-02F54271A737}" type="slidenum">
              <a:rPr lang="en-US" smtClean="0"/>
              <a:t>6</a:t>
            </a:fld>
            <a:endParaRPr lang="en-US"/>
          </a:p>
        </p:txBody>
      </p:sp>
    </p:spTree>
    <p:extLst>
      <p:ext uri="{BB962C8B-B14F-4D97-AF65-F5344CB8AC3E}">
        <p14:creationId xmlns:p14="http://schemas.microsoft.com/office/powerpoint/2010/main" val="627577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latin typeface="Calibri" charset="0"/>
              </a:rPr>
              <a:t>Cord blood and placenta are both tissues</a:t>
            </a:r>
            <a:r>
              <a:rPr lang="en-US" b="0" baseline="0" dirty="0" smtClean="0">
                <a:latin typeface="Calibri" charset="0"/>
              </a:rPr>
              <a:t> that are chimeras, part of the cells of the tissue are those of the mother and others are from the child. Both placenta and cord blood are dispelled during birth and can be used as a source of blood forming stem cells (HSCs).  Public banking is available in most states and nations, but most parents are not aware of this as advertising by private companies is intense and drowns out any public service announcements regarding public banking. Private banks requires financial investment by the parents, whereas public banking is free and accessible to anyone.  With new technologies it is now possible to expand the small number of cord blood stem cells in a sample to treat an average sized adult with cord stem cells. The video links above review these new developments. </a:t>
            </a:r>
            <a:endParaRPr lang="en-US" b="0" dirty="0" smtClean="0">
              <a:latin typeface="Calibri" charset="0"/>
            </a:endParaRPr>
          </a:p>
          <a:p>
            <a:endParaRPr lang="en-US" b="1" dirty="0" smtClean="0">
              <a:latin typeface="Calibri" charset="0"/>
            </a:endParaRPr>
          </a:p>
          <a:p>
            <a:r>
              <a:rPr lang="en-US" b="1" dirty="0" smtClean="0">
                <a:latin typeface="Calibri" charset="0"/>
              </a:rPr>
              <a:t>References: </a:t>
            </a:r>
          </a:p>
          <a:p>
            <a:endParaRPr lang="en-US" b="0" dirty="0" smtClean="0">
              <a:latin typeface="Calibri" charset="0"/>
            </a:endParaRPr>
          </a:p>
          <a:p>
            <a:pPr marL="228600" indent="-228600">
              <a:buFont typeface="+mj-lt"/>
              <a:buAutoNum type="arabicPeriod"/>
            </a:pPr>
            <a:r>
              <a:rPr lang="en-US" b="1" dirty="0" smtClean="0">
                <a:latin typeface="Calibri" charset="0"/>
              </a:rPr>
              <a:t>Video:</a:t>
            </a:r>
            <a:r>
              <a:rPr lang="en-US" b="0" baseline="0" dirty="0" smtClean="0">
                <a:latin typeface="Calibri" charset="0"/>
              </a:rPr>
              <a:t> </a:t>
            </a:r>
            <a:r>
              <a:rPr lang="en-US" b="0" dirty="0" err="1" smtClean="0">
                <a:latin typeface="Calibri" charset="0"/>
              </a:rPr>
              <a:t>Stemcellcentre.edu.au</a:t>
            </a:r>
            <a:r>
              <a:rPr lang="en-US" b="0" baseline="0" dirty="0" smtClean="0">
                <a:latin typeface="Calibri" charset="0"/>
              </a:rPr>
              <a:t>. </a:t>
            </a:r>
            <a:r>
              <a:rPr lang="en-US" b="0" dirty="0" smtClean="0">
                <a:latin typeface="Calibri" charset="0"/>
              </a:rPr>
              <a:t>2010. Cord blood: banking and uses. Dr. </a:t>
            </a:r>
            <a:r>
              <a:rPr lang="en-US" b="0" dirty="0" err="1" smtClean="0">
                <a:latin typeface="Calibri" charset="0"/>
              </a:rPr>
              <a:t>Ngaire</a:t>
            </a:r>
            <a:r>
              <a:rPr lang="en-US" b="0" dirty="0" smtClean="0">
                <a:latin typeface="Calibri" charset="0"/>
              </a:rPr>
              <a:t> Elwood Director of the BMDI</a:t>
            </a:r>
            <a:r>
              <a:rPr lang="en-US" b="0" baseline="0" dirty="0" smtClean="0">
                <a:latin typeface="Calibri" charset="0"/>
              </a:rPr>
              <a:t> Cord Blood Bank in Melbourne, Australia explains the public cord blood banking system. </a:t>
            </a:r>
            <a:r>
              <a:rPr lang="en-US" b="0" dirty="0" smtClean="0">
                <a:latin typeface="Calibri" charset="0"/>
              </a:rPr>
              <a:t> http://</a:t>
            </a:r>
            <a:r>
              <a:rPr lang="en-US" b="0" dirty="0" err="1" smtClean="0">
                <a:latin typeface="Calibri" charset="0"/>
              </a:rPr>
              <a:t>www.youtube.com</a:t>
            </a:r>
            <a:r>
              <a:rPr lang="en-US" b="0" dirty="0" smtClean="0">
                <a:latin typeface="Calibri" charset="0"/>
              </a:rPr>
              <a:t>/</a:t>
            </a:r>
            <a:r>
              <a:rPr lang="en-US" b="0" dirty="0" err="1" smtClean="0">
                <a:latin typeface="Calibri" charset="0"/>
              </a:rPr>
              <a:t>watch?v</a:t>
            </a:r>
            <a:r>
              <a:rPr lang="en-US" b="0" dirty="0" smtClean="0">
                <a:latin typeface="Calibri" charset="0"/>
              </a:rPr>
              <a:t>=-nfo1bwGMBw  (7’:09”)  Also Available from the http://</a:t>
            </a:r>
            <a:r>
              <a:rPr lang="en-US" b="0" dirty="0" err="1" smtClean="0">
                <a:latin typeface="Calibri" charset="0"/>
              </a:rPr>
              <a:t>www.stemcellchannel.com.au</a:t>
            </a:r>
            <a:r>
              <a:rPr lang="en-US" b="0" dirty="0" smtClean="0">
                <a:latin typeface="Calibri" charset="0"/>
              </a:rPr>
              <a:t>/ under How Can They Be Used.</a:t>
            </a:r>
            <a:r>
              <a:rPr lang="en-US" b="0" baseline="0" dirty="0" smtClean="0">
                <a:latin typeface="Calibri" charset="0"/>
              </a:rPr>
              <a:t> </a:t>
            </a:r>
          </a:p>
          <a:p>
            <a:pPr marL="228600" indent="-228600">
              <a:buFont typeface="+mj-lt"/>
              <a:buAutoNum type="arabicPeriod"/>
            </a:pPr>
            <a:r>
              <a:rPr lang="en-US" b="1" baseline="0" dirty="0" smtClean="0">
                <a:latin typeface="Calibri" charset="0"/>
              </a:rPr>
              <a:t>Video:</a:t>
            </a:r>
            <a:r>
              <a:rPr lang="en-US" b="0" baseline="0" dirty="0" smtClean="0">
                <a:latin typeface="Calibri" charset="0"/>
              </a:rPr>
              <a:t> </a:t>
            </a:r>
            <a:r>
              <a:rPr lang="en-US" b="0" baseline="0" dirty="0" err="1" smtClean="0">
                <a:latin typeface="Calibri" charset="0"/>
              </a:rPr>
              <a:t>Cryocell</a:t>
            </a:r>
            <a:r>
              <a:rPr lang="en-US" b="0" baseline="0" dirty="0" smtClean="0">
                <a:latin typeface="Calibri" charset="0"/>
              </a:rPr>
              <a:t>. Cord Blood Banking Choices: Why should I store my baby’s cord blood. YouTube. http://</a:t>
            </a:r>
            <a:r>
              <a:rPr lang="en-US" b="0" baseline="0" dirty="0" err="1" smtClean="0">
                <a:latin typeface="Calibri" charset="0"/>
              </a:rPr>
              <a:t>www.youtube.com</a:t>
            </a:r>
            <a:r>
              <a:rPr lang="en-US" b="0" baseline="0" dirty="0" smtClean="0">
                <a:latin typeface="Calibri" charset="0"/>
              </a:rPr>
              <a:t>/</a:t>
            </a:r>
            <a:r>
              <a:rPr lang="en-US" b="0" baseline="0" dirty="0" err="1" smtClean="0">
                <a:latin typeface="Calibri" charset="0"/>
              </a:rPr>
              <a:t>watch?v</a:t>
            </a:r>
            <a:r>
              <a:rPr lang="en-US" b="0" baseline="0" dirty="0" smtClean="0">
                <a:latin typeface="Calibri" charset="0"/>
              </a:rPr>
              <a:t>=uuqGzMd808c</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smtClean="0">
                <a:latin typeface="Calibri" charset="0"/>
              </a:rPr>
              <a:t>Video:</a:t>
            </a:r>
            <a:r>
              <a:rPr lang="en-US" b="0" dirty="0" smtClean="0">
                <a:latin typeface="Calibri" charset="0"/>
              </a:rPr>
              <a:t> 2012.Cord Blood Banking Bankruptcy Series. CBS11.</a:t>
            </a:r>
            <a:r>
              <a:rPr lang="en-US" b="1" dirty="0" smtClean="0">
                <a:latin typeface="Calibri" charset="0"/>
              </a:rPr>
              <a:t> </a:t>
            </a:r>
            <a:r>
              <a:rPr lang="en-US" b="0" dirty="0" smtClean="0">
                <a:latin typeface="Calibri" charset="0"/>
              </a:rPr>
              <a:t>http://</a:t>
            </a:r>
            <a:r>
              <a:rPr lang="en-US" b="0" dirty="0" err="1" smtClean="0">
                <a:latin typeface="Calibri" charset="0"/>
              </a:rPr>
              <a:t>www.youtube.com</a:t>
            </a:r>
            <a:r>
              <a:rPr lang="en-US" b="0" dirty="0" smtClean="0">
                <a:latin typeface="Calibri" charset="0"/>
              </a:rPr>
              <a:t>/</a:t>
            </a:r>
            <a:r>
              <a:rPr lang="en-US" b="0" dirty="0" err="1" smtClean="0">
                <a:latin typeface="Calibri" charset="0"/>
              </a:rPr>
              <a:t>watch?v</a:t>
            </a:r>
            <a:r>
              <a:rPr lang="en-US" b="0" dirty="0" smtClean="0">
                <a:latin typeface="Calibri" charset="0"/>
              </a:rPr>
              <a:t>=knoKQsCKbp8 (16’:46”)</a:t>
            </a:r>
            <a:endParaRPr lang="en-US" baseline="0" dirty="0" smtClean="0">
              <a:latin typeface="Calibri" charset="0"/>
            </a:endParaRPr>
          </a:p>
          <a:p>
            <a:pPr marL="228600" indent="-228600">
              <a:buFont typeface="+mj-lt"/>
              <a:buAutoNum type="arabicPeriod"/>
            </a:pPr>
            <a:r>
              <a:rPr lang="en-US" sz="1200" b="1" kern="1200" dirty="0" smtClean="0">
                <a:solidFill>
                  <a:schemeClr val="tx1"/>
                </a:solidFill>
                <a:effectLst/>
                <a:latin typeface="+mn-lt"/>
                <a:ea typeface="+mn-ea"/>
                <a:cs typeface="+mn-cs"/>
              </a:rPr>
              <a:t>Review Article: </a:t>
            </a:r>
            <a:r>
              <a:rPr lang="en-US" sz="1200" kern="1200" dirty="0" err="1" smtClean="0">
                <a:solidFill>
                  <a:schemeClr val="tx1"/>
                </a:solidFill>
                <a:effectLst/>
                <a:latin typeface="+mn-lt"/>
                <a:ea typeface="+mn-ea"/>
                <a:cs typeface="+mn-cs"/>
              </a:rPr>
              <a:t>Kurtzberg</a:t>
            </a:r>
            <a:r>
              <a:rPr lang="en-US" sz="1200" kern="1200" dirty="0" smtClean="0">
                <a:solidFill>
                  <a:schemeClr val="tx1"/>
                </a:solidFill>
                <a:effectLst/>
                <a:latin typeface="+mn-lt"/>
                <a:ea typeface="+mn-ea"/>
                <a:cs typeface="+mn-cs"/>
              </a:rPr>
              <a:t>, J. et al. 2005. Untying the Gordian knot: policies, practices, and ethical issues related to banking of umbilical cord blood. Journal of Clinical Investigation. 115(10):2592-2597. </a:t>
            </a:r>
            <a:r>
              <a:rPr lang="en-US" sz="1200" u="sng" kern="1200" dirty="0" smtClean="0">
                <a:solidFill>
                  <a:schemeClr val="tx1"/>
                </a:solidFill>
                <a:effectLst/>
                <a:latin typeface="+mn-lt"/>
                <a:ea typeface="+mn-ea"/>
                <a:cs typeface="+mn-cs"/>
                <a:hlinkClick r:id="rId3"/>
              </a:rPr>
              <a:t>http://www.jci.org/articles/view/26690</a:t>
            </a:r>
            <a:r>
              <a:rPr lang="en-US" sz="1200" kern="1200" dirty="0" smtClean="0">
                <a:solidFill>
                  <a:schemeClr val="tx1"/>
                </a:solidFill>
                <a:effectLst/>
                <a:latin typeface="+mn-lt"/>
                <a:ea typeface="+mn-ea"/>
                <a:cs typeface="+mn-cs"/>
              </a:rPr>
              <a:t>  </a:t>
            </a:r>
          </a:p>
          <a:p>
            <a:pPr marL="228600" indent="-228600">
              <a:buFont typeface="+mj-lt"/>
              <a:buAutoNum type="arabicPeriod"/>
            </a:pPr>
            <a:r>
              <a:rPr lang="en-US" sz="1200" b="1" kern="1200" dirty="0" smtClean="0">
                <a:solidFill>
                  <a:schemeClr val="tx1"/>
                </a:solidFill>
                <a:effectLst/>
                <a:latin typeface="+mn-lt"/>
                <a:ea typeface="+mn-ea"/>
                <a:cs typeface="+mn-cs"/>
              </a:rPr>
              <a:t>Law Article: </a:t>
            </a:r>
            <a:r>
              <a:rPr lang="en-US" sz="1200" kern="1200" dirty="0" err="1" smtClean="0">
                <a:solidFill>
                  <a:schemeClr val="tx1"/>
                </a:solidFill>
                <a:effectLst/>
                <a:latin typeface="+mn-lt"/>
                <a:ea typeface="+mn-ea"/>
                <a:cs typeface="+mn-cs"/>
              </a:rPr>
              <a:t>Mohapatra</a:t>
            </a:r>
            <a:r>
              <a:rPr lang="en-US" sz="1200" kern="1200" dirty="0" smtClean="0">
                <a:solidFill>
                  <a:schemeClr val="tx1"/>
                </a:solidFill>
                <a:effectLst/>
                <a:latin typeface="+mn-lt"/>
                <a:ea typeface="+mn-ea"/>
                <a:cs typeface="+mn-cs"/>
              </a:rPr>
              <a:t>, S. Fall 2013. Cutting the Cord from Private Cord Blood Banking: Encouraging Compensation for Public Cord Blood Donations, 84 University of Colorado Law Review 944. </a:t>
            </a:r>
            <a:r>
              <a:rPr lang="en-US" sz="1200" u="sng" kern="1200" dirty="0" smtClean="0">
                <a:solidFill>
                  <a:schemeClr val="tx1"/>
                </a:solidFill>
                <a:effectLst/>
                <a:latin typeface="+mn-lt"/>
                <a:ea typeface="+mn-ea"/>
                <a:cs typeface="+mn-cs"/>
                <a:hlinkClick r:id="rId4"/>
              </a:rPr>
              <a:t>http://papers.ssrn.com/sol3/papers.cfm?abstract_id=2115284</a:t>
            </a:r>
            <a:r>
              <a:rPr lang="en-US" sz="1200" kern="1200" dirty="0" smtClean="0">
                <a:solidFill>
                  <a:schemeClr val="tx1"/>
                </a:solidFill>
                <a:effectLst/>
                <a:latin typeface="+mn-lt"/>
                <a:ea typeface="+mn-ea"/>
                <a:cs typeface="+mn-cs"/>
              </a:rPr>
              <a:t>  and </a:t>
            </a:r>
            <a:r>
              <a:rPr lang="en-US" sz="1200" u="sng" kern="1200" dirty="0" smtClean="0">
                <a:solidFill>
                  <a:schemeClr val="tx1"/>
                </a:solidFill>
                <a:effectLst/>
                <a:latin typeface="+mn-lt"/>
                <a:ea typeface="+mn-ea"/>
                <a:cs typeface="+mn-cs"/>
                <a:hlinkClick r:id="rId5"/>
              </a:rPr>
              <a:t>http://www.colorado.edu/law/research/journals/lawreview</a:t>
            </a:r>
            <a:r>
              <a:rPr lang="en-US" sz="1200" kern="1200" dirty="0" smtClean="0">
                <a:solidFill>
                  <a:schemeClr val="tx1"/>
                </a:solidFill>
                <a:effectLst/>
                <a:latin typeface="+mn-lt"/>
                <a:ea typeface="+mn-ea"/>
                <a:cs typeface="+mn-cs"/>
              </a:rPr>
              <a:t> </a:t>
            </a:r>
          </a:p>
          <a:p>
            <a:pPr marL="228600" indent="-228600">
              <a:buFont typeface="+mj-lt"/>
              <a:buAutoNum type="arabicPeriod"/>
            </a:pPr>
            <a:endParaRPr lang="en-US" dirty="0">
              <a:latin typeface="Calibri" charset="0"/>
            </a:endParaRPr>
          </a:p>
        </p:txBody>
      </p:sp>
      <p:sp>
        <p:nvSpPr>
          <p:cNvPr id="4" name="Slide Number Placeholder 3"/>
          <p:cNvSpPr>
            <a:spLocks noGrp="1"/>
          </p:cNvSpPr>
          <p:nvPr>
            <p:ph type="sldNum" sz="quarter" idx="10"/>
          </p:nvPr>
        </p:nvSpPr>
        <p:spPr/>
        <p:txBody>
          <a:bodyPr/>
          <a:lstStyle/>
          <a:p>
            <a:fld id="{F35C61D8-F973-6D4C-B901-DA1CFC376FEA}" type="slidenum">
              <a:rPr lang="en-US" smtClean="0"/>
              <a:t>7</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latin typeface="Calibri" charset="0"/>
              </a:rPr>
              <a:t>References: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latin typeface="Calibri" charset="0"/>
            </a:endParaRP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0" dirty="0" smtClean="0">
                <a:latin typeface="Calibri" charset="0"/>
              </a:rPr>
              <a:t> </a:t>
            </a:r>
            <a:r>
              <a:rPr lang="en-US" b="1" dirty="0" smtClean="0">
                <a:latin typeface="Calibri" charset="0"/>
              </a:rPr>
              <a:t>Video: </a:t>
            </a:r>
            <a:r>
              <a:rPr lang="en-US" dirty="0" err="1" smtClean="0">
                <a:latin typeface="Calibri" charset="0"/>
              </a:rPr>
              <a:t>Stemcellcentre.edu.au</a:t>
            </a:r>
            <a:r>
              <a:rPr lang="en-US" baseline="0" dirty="0" smtClean="0">
                <a:latin typeface="Calibri" charset="0"/>
              </a:rPr>
              <a:t>. </a:t>
            </a:r>
            <a:r>
              <a:rPr lang="en-US" dirty="0" smtClean="0">
                <a:latin typeface="Calibri" charset="0"/>
              </a:rPr>
              <a:t>2010. Cord blood: banking and uses. Dr. </a:t>
            </a:r>
            <a:r>
              <a:rPr lang="en-US" dirty="0" err="1" smtClean="0">
                <a:latin typeface="Calibri" charset="0"/>
              </a:rPr>
              <a:t>Ngaire</a:t>
            </a:r>
            <a:r>
              <a:rPr lang="en-US" dirty="0" smtClean="0">
                <a:latin typeface="Calibri" charset="0"/>
              </a:rPr>
              <a:t> Elwood Director of the BMDI</a:t>
            </a:r>
            <a:r>
              <a:rPr lang="en-US" baseline="0" dirty="0" smtClean="0">
                <a:latin typeface="Calibri" charset="0"/>
              </a:rPr>
              <a:t> Cord Blood Bank in Melbourne, Australia explains the public cord blood banking system. </a:t>
            </a:r>
            <a:r>
              <a:rPr lang="en-US" dirty="0" smtClean="0">
                <a:latin typeface="Calibri" charset="0"/>
              </a:rPr>
              <a:t> http://</a:t>
            </a:r>
            <a:r>
              <a:rPr lang="en-US" dirty="0" err="1" smtClean="0">
                <a:latin typeface="Calibri" charset="0"/>
              </a:rPr>
              <a:t>www.youtube.com</a:t>
            </a:r>
            <a:r>
              <a:rPr lang="en-US" dirty="0" smtClean="0">
                <a:latin typeface="Calibri" charset="0"/>
              </a:rPr>
              <a:t>/</a:t>
            </a:r>
            <a:r>
              <a:rPr lang="en-US" dirty="0" err="1" smtClean="0">
                <a:latin typeface="Calibri" charset="0"/>
              </a:rPr>
              <a:t>watch?v</a:t>
            </a:r>
            <a:r>
              <a:rPr lang="en-US" dirty="0" smtClean="0">
                <a:latin typeface="Calibri" charset="0"/>
              </a:rPr>
              <a:t>=-nfo1bwGMBw  (7’:09”)  Also Available from the http://</a:t>
            </a:r>
            <a:r>
              <a:rPr lang="en-US" dirty="0" err="1" smtClean="0">
                <a:latin typeface="Calibri" charset="0"/>
              </a:rPr>
              <a:t>www.stemcellchannel.com.au</a:t>
            </a:r>
            <a:r>
              <a:rPr lang="en-US" dirty="0" smtClean="0">
                <a:latin typeface="Calibri" charset="0"/>
              </a:rPr>
              <a:t>/ under How Can They Be Used.</a:t>
            </a:r>
            <a:r>
              <a:rPr lang="en-US" baseline="0" dirty="0" smtClean="0">
                <a:latin typeface="Calibri" charset="0"/>
              </a:rPr>
              <a:t> </a:t>
            </a:r>
            <a:endParaRPr lang="en-US" dirty="0" smtClean="0">
              <a:latin typeface="Calibri" charset="0"/>
            </a:endParaRPr>
          </a:p>
          <a:p>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8</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latin typeface="Calibri" charset="0"/>
              </a:rPr>
              <a:t>Cord blood and placenta are both tissues</a:t>
            </a:r>
            <a:r>
              <a:rPr lang="en-US" b="0" baseline="0" dirty="0" smtClean="0">
                <a:latin typeface="Calibri" charset="0"/>
              </a:rPr>
              <a:t> that are chimeras, part of the cells of the tissue are those of the mother and others are from the child. Both placenta and cord blood are dispelled during birth and can be used as a source of blood forming stem cells (HSCs).  Public banking is available in most states and nations, but most parents are not aware of this as advertising by private companies is intense and drowns out any public service announcements regarding public banking. Private banks requires financial investment by the parents, whereas public banking is free and accessible to anyone.  With new technologies it is now possible to expand the small number of cord blood stem cells in a sample to treat an average sized adult with cord stem cells. The video links above review these new developments. </a:t>
            </a:r>
            <a:endParaRPr lang="en-US" b="0" dirty="0" smtClean="0">
              <a:latin typeface="Calibri" charset="0"/>
            </a:endParaRPr>
          </a:p>
          <a:p>
            <a:endParaRPr lang="en-US" b="1" dirty="0" smtClean="0">
              <a:latin typeface="Calibri" charset="0"/>
            </a:endParaRPr>
          </a:p>
          <a:p>
            <a:r>
              <a:rPr lang="en-US" b="1" dirty="0" smtClean="0">
                <a:latin typeface="Calibri" charset="0"/>
              </a:rPr>
              <a:t>References: </a:t>
            </a:r>
          </a:p>
          <a:p>
            <a:endParaRPr lang="en-US" b="0" dirty="0" smtClean="0">
              <a:latin typeface="Calibri" charset="0"/>
            </a:endParaRPr>
          </a:p>
          <a:p>
            <a:pPr marL="228600" indent="-228600">
              <a:buFont typeface="+mj-lt"/>
              <a:buAutoNum type="arabicPeriod"/>
            </a:pPr>
            <a:r>
              <a:rPr lang="en-US" b="1" dirty="0" smtClean="0">
                <a:latin typeface="Calibri" charset="0"/>
              </a:rPr>
              <a:t>Video:</a:t>
            </a:r>
            <a:r>
              <a:rPr lang="en-US" b="0" baseline="0" dirty="0" smtClean="0">
                <a:latin typeface="Calibri" charset="0"/>
              </a:rPr>
              <a:t> </a:t>
            </a:r>
            <a:r>
              <a:rPr lang="en-US" b="0" dirty="0" err="1" smtClean="0">
                <a:latin typeface="Calibri" charset="0"/>
              </a:rPr>
              <a:t>Stemcellcentre.edu.au</a:t>
            </a:r>
            <a:r>
              <a:rPr lang="en-US" b="0" baseline="0" dirty="0" smtClean="0">
                <a:latin typeface="Calibri" charset="0"/>
              </a:rPr>
              <a:t>. </a:t>
            </a:r>
            <a:r>
              <a:rPr lang="en-US" b="0" dirty="0" smtClean="0">
                <a:latin typeface="Calibri" charset="0"/>
              </a:rPr>
              <a:t>2010. Cord blood: banking and uses. Dr. </a:t>
            </a:r>
            <a:r>
              <a:rPr lang="en-US" b="0" dirty="0" err="1" smtClean="0">
                <a:latin typeface="Calibri" charset="0"/>
              </a:rPr>
              <a:t>Ngaire</a:t>
            </a:r>
            <a:r>
              <a:rPr lang="en-US" b="0" dirty="0" smtClean="0">
                <a:latin typeface="Calibri" charset="0"/>
              </a:rPr>
              <a:t> Elwood Director of the BMDI</a:t>
            </a:r>
            <a:r>
              <a:rPr lang="en-US" b="0" baseline="0" dirty="0" smtClean="0">
                <a:latin typeface="Calibri" charset="0"/>
              </a:rPr>
              <a:t> Cord Blood Bank in Melbourne, Australia explains the public cord blood banking system. </a:t>
            </a:r>
            <a:r>
              <a:rPr lang="en-US" b="0" dirty="0" smtClean="0">
                <a:latin typeface="Calibri" charset="0"/>
              </a:rPr>
              <a:t> http://</a:t>
            </a:r>
            <a:r>
              <a:rPr lang="en-US" b="0" dirty="0" err="1" smtClean="0">
                <a:latin typeface="Calibri" charset="0"/>
              </a:rPr>
              <a:t>www.youtube.com</a:t>
            </a:r>
            <a:r>
              <a:rPr lang="en-US" b="0" dirty="0" smtClean="0">
                <a:latin typeface="Calibri" charset="0"/>
              </a:rPr>
              <a:t>/</a:t>
            </a:r>
            <a:r>
              <a:rPr lang="en-US" b="0" dirty="0" err="1" smtClean="0">
                <a:latin typeface="Calibri" charset="0"/>
              </a:rPr>
              <a:t>watch?v</a:t>
            </a:r>
            <a:r>
              <a:rPr lang="en-US" b="0" dirty="0" smtClean="0">
                <a:latin typeface="Calibri" charset="0"/>
              </a:rPr>
              <a:t>=-nfo1bwGMBw  (7’:09”)  Also Available from the http://</a:t>
            </a:r>
            <a:r>
              <a:rPr lang="en-US" b="0" dirty="0" err="1" smtClean="0">
                <a:latin typeface="Calibri" charset="0"/>
              </a:rPr>
              <a:t>www.stemcellchannel.com.au</a:t>
            </a:r>
            <a:r>
              <a:rPr lang="en-US" b="0" dirty="0" smtClean="0">
                <a:latin typeface="Calibri" charset="0"/>
              </a:rPr>
              <a:t>/ under How Can They Be Used.</a:t>
            </a:r>
            <a:r>
              <a:rPr lang="en-US" b="0" baseline="0" dirty="0" smtClean="0">
                <a:latin typeface="Calibri" charset="0"/>
              </a:rPr>
              <a:t> </a:t>
            </a:r>
          </a:p>
          <a:p>
            <a:pPr marL="228600" indent="-228600">
              <a:buFont typeface="+mj-lt"/>
              <a:buAutoNum type="arabicPeriod"/>
            </a:pPr>
            <a:r>
              <a:rPr lang="en-US" b="1" baseline="0" dirty="0" smtClean="0">
                <a:latin typeface="Calibri" charset="0"/>
              </a:rPr>
              <a:t>Video:</a:t>
            </a:r>
            <a:r>
              <a:rPr lang="en-US" b="0" baseline="0" dirty="0" smtClean="0">
                <a:latin typeface="Calibri" charset="0"/>
              </a:rPr>
              <a:t> </a:t>
            </a:r>
            <a:r>
              <a:rPr lang="en-US" b="0" baseline="0" dirty="0" err="1" smtClean="0">
                <a:latin typeface="Calibri" charset="0"/>
              </a:rPr>
              <a:t>Cryocell</a:t>
            </a:r>
            <a:r>
              <a:rPr lang="en-US" b="0" baseline="0" dirty="0" smtClean="0">
                <a:latin typeface="Calibri" charset="0"/>
              </a:rPr>
              <a:t>. Cord Blood Banking Choices: Why should I store my baby’s cord blood. YouTube. http://</a:t>
            </a:r>
            <a:r>
              <a:rPr lang="en-US" b="0" baseline="0" dirty="0" err="1" smtClean="0">
                <a:latin typeface="Calibri" charset="0"/>
              </a:rPr>
              <a:t>www.youtube.com</a:t>
            </a:r>
            <a:r>
              <a:rPr lang="en-US" b="0" baseline="0" dirty="0" smtClean="0">
                <a:latin typeface="Calibri" charset="0"/>
              </a:rPr>
              <a:t>/</a:t>
            </a:r>
            <a:r>
              <a:rPr lang="en-US" b="0" baseline="0" dirty="0" err="1" smtClean="0">
                <a:latin typeface="Calibri" charset="0"/>
              </a:rPr>
              <a:t>watch?v</a:t>
            </a:r>
            <a:r>
              <a:rPr lang="en-US" b="0" baseline="0" dirty="0" smtClean="0">
                <a:latin typeface="Calibri" charset="0"/>
              </a:rPr>
              <a:t>=uuqGzMd808c</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smtClean="0">
                <a:latin typeface="Calibri" charset="0"/>
              </a:rPr>
              <a:t>Video:</a:t>
            </a:r>
            <a:r>
              <a:rPr lang="en-US" b="0" dirty="0" smtClean="0">
                <a:latin typeface="Calibri" charset="0"/>
              </a:rPr>
              <a:t> 2012.Cord Blood Banking Bankruptcy Series. CBS11.</a:t>
            </a:r>
            <a:r>
              <a:rPr lang="en-US" b="1" dirty="0" smtClean="0">
                <a:latin typeface="Calibri" charset="0"/>
              </a:rPr>
              <a:t> </a:t>
            </a:r>
            <a:r>
              <a:rPr lang="en-US" b="0" dirty="0" smtClean="0">
                <a:latin typeface="Calibri" charset="0"/>
              </a:rPr>
              <a:t>http://</a:t>
            </a:r>
            <a:r>
              <a:rPr lang="en-US" b="0" dirty="0" err="1" smtClean="0">
                <a:latin typeface="Calibri" charset="0"/>
              </a:rPr>
              <a:t>www.youtube.com</a:t>
            </a:r>
            <a:r>
              <a:rPr lang="en-US" b="0" dirty="0" smtClean="0">
                <a:latin typeface="Calibri" charset="0"/>
              </a:rPr>
              <a:t>/</a:t>
            </a:r>
            <a:r>
              <a:rPr lang="en-US" b="0" dirty="0" err="1" smtClean="0">
                <a:latin typeface="Calibri" charset="0"/>
              </a:rPr>
              <a:t>watch?v</a:t>
            </a:r>
            <a:r>
              <a:rPr lang="en-US" b="0" dirty="0" smtClean="0">
                <a:latin typeface="Calibri" charset="0"/>
              </a:rPr>
              <a:t>=knoKQsCKbp8 (16’:46”)</a:t>
            </a:r>
            <a:endParaRPr lang="en-US" baseline="0" dirty="0" smtClean="0">
              <a:latin typeface="Calibri" charset="0"/>
            </a:endParaRPr>
          </a:p>
          <a:p>
            <a:pPr marL="228600" indent="-228600">
              <a:buFont typeface="+mj-lt"/>
              <a:buAutoNum type="arabicPeriod"/>
            </a:pPr>
            <a:r>
              <a:rPr lang="en-US" sz="1200" b="1" kern="1200" dirty="0" smtClean="0">
                <a:solidFill>
                  <a:schemeClr val="tx1"/>
                </a:solidFill>
                <a:effectLst/>
                <a:latin typeface="+mn-lt"/>
                <a:ea typeface="+mn-ea"/>
                <a:cs typeface="+mn-cs"/>
              </a:rPr>
              <a:t>Review Article: </a:t>
            </a:r>
            <a:r>
              <a:rPr lang="en-US" sz="1200" kern="1200" dirty="0" err="1" smtClean="0">
                <a:solidFill>
                  <a:schemeClr val="tx1"/>
                </a:solidFill>
                <a:effectLst/>
                <a:latin typeface="+mn-lt"/>
                <a:ea typeface="+mn-ea"/>
                <a:cs typeface="+mn-cs"/>
              </a:rPr>
              <a:t>Kurtzberg</a:t>
            </a:r>
            <a:r>
              <a:rPr lang="en-US" sz="1200" kern="1200" dirty="0" smtClean="0">
                <a:solidFill>
                  <a:schemeClr val="tx1"/>
                </a:solidFill>
                <a:effectLst/>
                <a:latin typeface="+mn-lt"/>
                <a:ea typeface="+mn-ea"/>
                <a:cs typeface="+mn-cs"/>
              </a:rPr>
              <a:t>, J. et al. 2005. Untying the Gordian knot: policies, practices, and ethical issues related to banking of umbilical cord blood. Journal of Clinical Investigation. 115(10):2592-2597. </a:t>
            </a:r>
            <a:r>
              <a:rPr lang="en-US" sz="1200" u="sng" kern="1200" dirty="0" smtClean="0">
                <a:solidFill>
                  <a:schemeClr val="tx1"/>
                </a:solidFill>
                <a:effectLst/>
                <a:latin typeface="+mn-lt"/>
                <a:ea typeface="+mn-ea"/>
                <a:cs typeface="+mn-cs"/>
                <a:hlinkClick r:id="rId3"/>
              </a:rPr>
              <a:t>http://www.jci.org/articles/view/26690</a:t>
            </a:r>
            <a:r>
              <a:rPr lang="en-US" sz="1200" kern="1200" dirty="0" smtClean="0">
                <a:solidFill>
                  <a:schemeClr val="tx1"/>
                </a:solidFill>
                <a:effectLst/>
                <a:latin typeface="+mn-lt"/>
                <a:ea typeface="+mn-ea"/>
                <a:cs typeface="+mn-cs"/>
              </a:rPr>
              <a:t>  </a:t>
            </a:r>
          </a:p>
          <a:p>
            <a:pPr marL="228600" indent="-228600">
              <a:buFont typeface="+mj-lt"/>
              <a:buAutoNum type="arabicPeriod"/>
            </a:pPr>
            <a:r>
              <a:rPr lang="en-US" sz="1200" b="1" kern="1200" dirty="0" smtClean="0">
                <a:solidFill>
                  <a:schemeClr val="tx1"/>
                </a:solidFill>
                <a:effectLst/>
                <a:latin typeface="+mn-lt"/>
                <a:ea typeface="+mn-ea"/>
                <a:cs typeface="+mn-cs"/>
              </a:rPr>
              <a:t>Law Article: </a:t>
            </a:r>
            <a:r>
              <a:rPr lang="en-US" sz="1200" kern="1200" dirty="0" err="1" smtClean="0">
                <a:solidFill>
                  <a:schemeClr val="tx1"/>
                </a:solidFill>
                <a:effectLst/>
                <a:latin typeface="+mn-lt"/>
                <a:ea typeface="+mn-ea"/>
                <a:cs typeface="+mn-cs"/>
              </a:rPr>
              <a:t>Mohapatra</a:t>
            </a:r>
            <a:r>
              <a:rPr lang="en-US" sz="1200" kern="1200" dirty="0" smtClean="0">
                <a:solidFill>
                  <a:schemeClr val="tx1"/>
                </a:solidFill>
                <a:effectLst/>
                <a:latin typeface="+mn-lt"/>
                <a:ea typeface="+mn-ea"/>
                <a:cs typeface="+mn-cs"/>
              </a:rPr>
              <a:t>, S. Fall 2013. Cutting the Cord from Private Cord Blood Banking: Encouraging Compensation for Public Cord Blood Donations, 84 University of Colorado Law Review 944. </a:t>
            </a:r>
            <a:r>
              <a:rPr lang="en-US" sz="1200" u="sng" kern="1200" dirty="0" smtClean="0">
                <a:solidFill>
                  <a:schemeClr val="tx1"/>
                </a:solidFill>
                <a:effectLst/>
                <a:latin typeface="+mn-lt"/>
                <a:ea typeface="+mn-ea"/>
                <a:cs typeface="+mn-cs"/>
                <a:hlinkClick r:id="rId4"/>
              </a:rPr>
              <a:t>http://papers.ssrn.com/sol3/papers.cfm?abstract_id=2115284</a:t>
            </a:r>
            <a:r>
              <a:rPr lang="en-US" sz="1200" kern="1200" dirty="0" smtClean="0">
                <a:solidFill>
                  <a:schemeClr val="tx1"/>
                </a:solidFill>
                <a:effectLst/>
                <a:latin typeface="+mn-lt"/>
                <a:ea typeface="+mn-ea"/>
                <a:cs typeface="+mn-cs"/>
              </a:rPr>
              <a:t>  and </a:t>
            </a:r>
            <a:r>
              <a:rPr lang="en-US" sz="1200" u="sng" kern="1200" dirty="0" smtClean="0">
                <a:solidFill>
                  <a:schemeClr val="tx1"/>
                </a:solidFill>
                <a:effectLst/>
                <a:latin typeface="+mn-lt"/>
                <a:ea typeface="+mn-ea"/>
                <a:cs typeface="+mn-cs"/>
                <a:hlinkClick r:id="rId5"/>
              </a:rPr>
              <a:t>http://www.colorado.edu/law/research/journals/lawreview</a:t>
            </a:r>
            <a:r>
              <a:rPr lang="en-US" sz="1200" kern="1200" dirty="0" smtClean="0">
                <a:solidFill>
                  <a:schemeClr val="tx1"/>
                </a:solidFill>
                <a:effectLst/>
                <a:latin typeface="+mn-lt"/>
                <a:ea typeface="+mn-ea"/>
                <a:cs typeface="+mn-cs"/>
              </a:rPr>
              <a:t> </a:t>
            </a:r>
          </a:p>
          <a:p>
            <a:pPr marL="228600" indent="-228600">
              <a:buFont typeface="+mj-lt"/>
              <a:buAutoNum type="arabicPeriod"/>
            </a:pPr>
            <a:endParaRPr lang="en-US" dirty="0">
              <a:latin typeface="Calibri" charset="0"/>
            </a:endParaRPr>
          </a:p>
        </p:txBody>
      </p:sp>
      <p:sp>
        <p:nvSpPr>
          <p:cNvPr id="4" name="Slide Number Placeholder 3"/>
          <p:cNvSpPr>
            <a:spLocks noGrp="1"/>
          </p:cNvSpPr>
          <p:nvPr>
            <p:ph type="sldNum" sz="quarter" idx="10"/>
          </p:nvPr>
        </p:nvSpPr>
        <p:spPr/>
        <p:txBody>
          <a:bodyPr/>
          <a:lstStyle/>
          <a:p>
            <a:fld id="{F35C61D8-F973-6D4C-B901-DA1CFC376FEA}" type="slidenum">
              <a:rPr lang="en-US" smtClean="0"/>
              <a:t>9</a:t>
            </a:fld>
            <a:endParaRPr lang="en-US"/>
          </a:p>
        </p:txBody>
      </p:sp>
    </p:spTree>
    <p:extLst>
      <p:ext uri="{BB962C8B-B14F-4D97-AF65-F5344CB8AC3E}">
        <p14:creationId xmlns:p14="http://schemas.microsoft.com/office/powerpoint/2010/main" val="681753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71EEC3-C496-1442-A428-C99A5836DF5A}"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571EEC3-C496-1442-A428-C99A5836DF5A}"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571EEC3-C496-1442-A428-C99A5836DF5A}" type="datetimeFigureOut">
              <a:rPr lang="en-US" smtClean="0"/>
              <a:t>3/3/16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71EEC3-C496-1442-A428-C99A5836DF5A}" type="datetimeFigureOut">
              <a:rPr lang="en-US" smtClean="0"/>
              <a:t>3/3/16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71EEC3-C496-1442-A428-C99A5836DF5A}" type="datetimeFigureOut">
              <a:rPr lang="en-US" smtClean="0"/>
              <a:t>3/3/16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1EEC3-C496-1442-A428-C99A5836DF5A}" type="datetimeFigureOut">
              <a:rPr lang="en-US" smtClean="0"/>
              <a:t>3/3/16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www.wsj.com/articles/SB10001424052702303887804579501500366071342" TargetMode="External"/><Relationship Id="rId5" Type="http://schemas.openxmlformats.org/officeDocument/2006/relationships/image" Target="../media/image17.png"/><Relationship Id="rId6" Type="http://schemas.openxmlformats.org/officeDocument/2006/relationships/hyperlink" Target="http://www.youtube.com/watch?v=uuqGzMd808c" TargetMode="External"/><Relationship Id="rId7" Type="http://schemas.openxmlformats.org/officeDocument/2006/relationships/hyperlink" Target="http://www.youtube.com/watch?v=knoKQsCKbp8" TargetMode="External"/><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www.youtube.com/watch?v=m7wVPlNUVWc" TargetMode="External"/><Relationship Id="rId5"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hyperlink" Target="http://www.stemcellcurriculum.org/video_menstrual-blood-stem-cells.html" TargetMode="External"/><Relationship Id="rId5" Type="http://schemas.openxmlformats.org/officeDocument/2006/relationships/image" Target="../media/image17.png"/><Relationship Id="rId6"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 Id="rId16" Type="http://schemas.openxmlformats.org/officeDocument/2006/relationships/image" Target="../media/image15.png"/><Relationship Id="rId17" Type="http://schemas.openxmlformats.org/officeDocument/2006/relationships/image" Target="../media/image16.png"/><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hyperlink" Target="http://www.thehastingscenter.org/Publications/HCR/Detail.aspx?id=2894" TargetMode="External"/><Relationship Id="rId4" Type="http://schemas.openxmlformats.org/officeDocument/2006/relationships/hyperlink" Target="http://lawpublications.barry.edu/cgi/viewcontent.cgi?article=1042&amp;context=facultyscholarship" TargetMode="External"/><Relationship Id="rId5" Type="http://schemas.openxmlformats.org/officeDocument/2006/relationships/hyperlink" Target="http://www.nbcnews.com/video/rock-center/51198719%2351198719" TargetMode="External"/><Relationship Id="rId6" Type="http://schemas.openxmlformats.org/officeDocument/2006/relationships/image" Target="../media/image17.png"/><Relationship Id="rId7" Type="http://schemas.openxmlformats.org/officeDocument/2006/relationships/hyperlink" Target="http://www.bet.com/news/health/photos/2012/07/july-is-african-american-bone-marrow-awareness-month.html%23!021512-health-seven-deadliest-diseases-blacks-cancer-chemotherapy" TargetMode="External"/><Relationship Id="rId8" Type="http://schemas.openxmlformats.org/officeDocument/2006/relationships/image" Target="../media/image4.png"/><Relationship Id="rId9" Type="http://schemas.openxmlformats.org/officeDocument/2006/relationships/hyperlink" Target="http://rockcenter.nbcnews.com/_news/2013/03/15/17315965-mom-of-girls-in-need-of-transplants-wins-fight-to-compensate-bone-marrow-donors?lite"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www.youtube.com/watch?v=-nfo1bwGMBw" TargetMode="External"/><Relationship Id="rId5"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2101060"/>
            <a:ext cx="9144000" cy="1908215"/>
          </a:xfrm>
          <a:prstGeom prst="rect">
            <a:avLst/>
          </a:prstGeom>
          <a:noFill/>
        </p:spPr>
        <p:txBody>
          <a:bodyPr wrap="square" rtlCol="0">
            <a:spAutoFit/>
          </a:bodyPr>
          <a:lstStyle/>
          <a:p>
            <a:pPr algn="ctr"/>
            <a:r>
              <a:rPr lang="en-US" sz="5400" dirty="0" smtClean="0">
                <a:solidFill>
                  <a:srgbClr val="12919C"/>
                </a:solidFill>
                <a:ea typeface="ＭＳ Ｐゴシック" charset="0"/>
                <a:cs typeface="Helvetica" charset="0"/>
              </a:rPr>
              <a:t>Blood Stem Cells</a:t>
            </a:r>
          </a:p>
          <a:p>
            <a:pPr algn="ctr"/>
            <a:r>
              <a:rPr lang="en-US" sz="4400" dirty="0" smtClean="0">
                <a:solidFill>
                  <a:srgbClr val="7F7F7F"/>
                </a:solidFill>
              </a:rPr>
              <a:t> </a:t>
            </a:r>
            <a:r>
              <a:rPr lang="en-US" sz="2400" i="1" cap="all" dirty="0" smtClean="0">
                <a:solidFill>
                  <a:srgbClr val="7F7F7F"/>
                </a:solidFill>
              </a:rPr>
              <a:t>Stem Cells Across the Curriculum</a:t>
            </a:r>
            <a:endParaRPr lang="en-US" sz="2400" i="1" cap="all" dirty="0">
              <a:solidFill>
                <a:srgbClr val="7F7F7F"/>
              </a:solidFill>
            </a:endParaRPr>
          </a:p>
          <a:p>
            <a:pPr algn="ctr"/>
            <a:r>
              <a:rPr lang="en-US" sz="2000" i="1" dirty="0" err="1" smtClean="0">
                <a:solidFill>
                  <a:schemeClr val="tx1">
                    <a:lumMod val="50000"/>
                    <a:lumOff val="50000"/>
                  </a:schemeClr>
                </a:solidFill>
              </a:rPr>
              <a:t>www.stemcellcurriculum.org</a:t>
            </a:r>
            <a:endParaRPr lang="en-US" sz="2000" i="1" dirty="0" smtClean="0">
              <a:solidFill>
                <a:schemeClr val="tx1">
                  <a:lumMod val="50000"/>
                  <a:lumOff val="50000"/>
                </a:schemeClr>
              </a:solidFill>
            </a:endParaRPr>
          </a:p>
        </p:txBody>
      </p:sp>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sp>
        <p:nvSpPr>
          <p:cNvPr id="6" name="TextBox 5"/>
          <p:cNvSpPr txBox="1"/>
          <p:nvPr/>
        </p:nvSpPr>
        <p:spPr>
          <a:xfrm>
            <a:off x="2226727" y="4818345"/>
            <a:ext cx="6917273" cy="2008242"/>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a:t>
            </a:r>
            <a:r>
              <a:rPr lang="en-US" sz="1200" cap="small" dirty="0">
                <a:solidFill>
                  <a:srgbClr val="12919C"/>
                </a:solidFill>
                <a:latin typeface="+mj-lt"/>
              </a:rPr>
              <a:t>p</a:t>
            </a:r>
            <a:r>
              <a:rPr lang="en-US" sz="1200" cap="small" dirty="0" smtClean="0">
                <a:solidFill>
                  <a:srgbClr val="12919C"/>
                </a:solidFill>
                <a:latin typeface="+mj-lt"/>
              </a:rPr>
              <a:t>resentation: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a:solidFill>
                  <a:srgbClr val="12919C"/>
                </a:solidFill>
                <a:latin typeface="+mj-lt"/>
              </a:rPr>
              <a:t>c</a:t>
            </a:r>
            <a:r>
              <a:rPr lang="en-US" sz="1200" cap="small" dirty="0" err="1" smtClean="0">
                <a:solidFill>
                  <a:srgbClr val="12919C"/>
                </a:solidFill>
                <a:latin typeface="+mj-lt"/>
              </a:rPr>
              <a:t>hamany</a:t>
            </a:r>
            <a:r>
              <a:rPr lang="en-US" sz="1200" cap="small" dirty="0" smtClean="0">
                <a:solidFill>
                  <a:srgbClr val="12919C"/>
                </a:solidFill>
                <a:latin typeface="+mj-lt"/>
              </a:rPr>
              <a:t> </a:t>
            </a:r>
          </a:p>
          <a:p>
            <a:r>
              <a:rPr lang="en-US" sz="1200" cap="small" dirty="0" smtClean="0">
                <a:solidFill>
                  <a:srgbClr val="12919C"/>
                </a:solidFill>
                <a:latin typeface="+mj-lt"/>
              </a:rPr>
              <a:t>	</a:t>
            </a:r>
            <a:r>
              <a:rPr lang="en-US" sz="1200" cap="small" dirty="0" smtClean="0">
                <a:solidFill>
                  <a:srgbClr val="7F7F7F"/>
                </a:solidFill>
                <a:latin typeface="+mj-lt"/>
              </a:rPr>
              <a:t>adapted from “blood stem cells” </a:t>
            </a:r>
            <a:r>
              <a:rPr lang="en-US" sz="1200" cap="small" dirty="0" err="1" smtClean="0">
                <a:solidFill>
                  <a:srgbClr val="7F7F7F"/>
                </a:solidFill>
                <a:latin typeface="+mj-lt"/>
              </a:rPr>
              <a:t>zoomgraphic</a:t>
            </a:r>
            <a:endParaRPr lang="en-US" sz="1200" cap="small" dirty="0" smtClean="0">
              <a:solidFill>
                <a:srgbClr val="7F7F7F"/>
              </a:solidFill>
              <a:latin typeface="+mj-lt"/>
            </a:endParaRPr>
          </a:p>
          <a:p>
            <a:r>
              <a:rPr lang="en-US" sz="1200" cap="small" dirty="0" smtClean="0">
                <a:solidFill>
                  <a:srgbClr val="7F7F7F"/>
                </a:solidFill>
                <a:latin typeface="+mj-lt"/>
              </a:rPr>
              <a:t>	content &amp; content 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&amp; </a:t>
            </a:r>
            <a:r>
              <a:rPr lang="en-US" sz="1200" cap="small" dirty="0" err="1" smtClean="0">
                <a:solidFill>
                  <a:srgbClr val="7F7F7F"/>
                </a:solidFill>
                <a:latin typeface="+mj-lt"/>
              </a:rPr>
              <a:t>lianna</a:t>
            </a:r>
            <a:r>
              <a:rPr lang="en-US" sz="1200" cap="small" dirty="0" smtClean="0">
                <a:solidFill>
                  <a:srgbClr val="7F7F7F"/>
                </a:solidFill>
                <a:latin typeface="+mj-lt"/>
              </a:rPr>
              <a:t> </a:t>
            </a:r>
            <a:r>
              <a:rPr lang="en-US" sz="1200" cap="small" dirty="0" err="1" smtClean="0">
                <a:solidFill>
                  <a:srgbClr val="7F7F7F"/>
                </a:solidFill>
                <a:latin typeface="+mj-lt"/>
              </a:rPr>
              <a:t>schwartz-orbach</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a:solidFill>
                <a:srgbClr val="7F7F7F"/>
              </a:solidFill>
              <a:latin typeface="+mj-lt"/>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pic>
        <p:nvPicPr>
          <p:cNvPr id="9" name="Picture 8"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666" y="4895176"/>
            <a:ext cx="1770297" cy="268605"/>
          </a:xfrm>
          <a:prstGeom prst="rect">
            <a:avLst/>
          </a:prstGeom>
        </p:spPr>
      </p:pic>
    </p:spTree>
    <p:extLst>
      <p:ext uri="{BB962C8B-B14F-4D97-AF65-F5344CB8AC3E}">
        <p14:creationId xmlns:p14="http://schemas.microsoft.com/office/powerpoint/2010/main" val="214964692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348830" y="1707190"/>
            <a:ext cx="8388020" cy="5252409"/>
          </a:xfrm>
          <a:prstGeom prst="rect">
            <a:avLst/>
          </a:prstGeom>
        </p:spPr>
        <p:txBody>
          <a:bodyPr vert="horz" lIns="91440" tIns="45720" rIns="91440" bIns="45720" rtlCol="0">
            <a:normAutofit fontScale="4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4400" dirty="0" smtClean="0">
                <a:solidFill>
                  <a:schemeClr val="tx1">
                    <a:lumMod val="75000"/>
                    <a:lumOff val="25000"/>
                  </a:schemeClr>
                </a:solidFill>
              </a:rPr>
              <a:t>In the past: No consent required   </a:t>
            </a:r>
            <a:endParaRPr lang="en-US" sz="4400" dirty="0">
              <a:solidFill>
                <a:schemeClr val="tx1">
                  <a:lumMod val="75000"/>
                  <a:lumOff val="25000"/>
                </a:schemeClr>
              </a:solidFill>
            </a:endParaRPr>
          </a:p>
          <a:p>
            <a:pPr marL="914400" lvl="1" indent="-233363" algn="l">
              <a:buFont typeface="Arial"/>
              <a:buChar char="•"/>
            </a:pPr>
            <a:r>
              <a:rPr lang="en-US" sz="2900" dirty="0" smtClean="0">
                <a:solidFill>
                  <a:srgbClr val="595959"/>
                </a:solidFill>
              </a:rPr>
              <a:t>Afterbirth and cord were considered </a:t>
            </a:r>
            <a:r>
              <a:rPr lang="en-US" sz="2900" dirty="0">
                <a:solidFill>
                  <a:srgbClr val="595959"/>
                </a:solidFill>
              </a:rPr>
              <a:t>property of hospital</a:t>
            </a:r>
            <a:r>
              <a:rPr lang="en-US" sz="2900" dirty="0" smtClean="0">
                <a:solidFill>
                  <a:srgbClr val="595959"/>
                </a:solidFill>
              </a:rPr>
              <a:t>; Did </a:t>
            </a:r>
            <a:r>
              <a:rPr lang="en-US" sz="2900" dirty="0">
                <a:solidFill>
                  <a:srgbClr val="595959"/>
                </a:solidFill>
              </a:rPr>
              <a:t>not require parents’ consent </a:t>
            </a:r>
          </a:p>
          <a:p>
            <a:pPr marL="914400" lvl="1" indent="-233363" algn="l">
              <a:buFont typeface="Arial"/>
              <a:buChar char="•"/>
            </a:pPr>
            <a:r>
              <a:rPr lang="en-US" sz="2900" dirty="0">
                <a:solidFill>
                  <a:srgbClr val="595959"/>
                </a:solidFill>
              </a:rPr>
              <a:t>Neglected cultural differences in </a:t>
            </a:r>
            <a:r>
              <a:rPr lang="en-US" sz="2900" dirty="0" smtClean="0">
                <a:solidFill>
                  <a:srgbClr val="595959"/>
                </a:solidFill>
              </a:rPr>
              <a:t>practices </a:t>
            </a:r>
            <a:r>
              <a:rPr lang="en-US" sz="2900" dirty="0">
                <a:solidFill>
                  <a:srgbClr val="595959"/>
                </a:solidFill>
              </a:rPr>
              <a:t>surrounding </a:t>
            </a:r>
            <a:r>
              <a:rPr lang="en-US" sz="2900" dirty="0" smtClean="0">
                <a:solidFill>
                  <a:srgbClr val="595959"/>
                </a:solidFill>
              </a:rPr>
              <a:t>placenta/afterbirth</a:t>
            </a:r>
          </a:p>
          <a:p>
            <a:pPr marL="914400" lvl="1" indent="-233363" algn="l">
              <a:buFont typeface="Arial"/>
              <a:buChar char="•"/>
            </a:pPr>
            <a:r>
              <a:rPr lang="en-US" sz="2900" dirty="0" smtClean="0">
                <a:solidFill>
                  <a:srgbClr val="595959"/>
                </a:solidFill>
              </a:rPr>
              <a:t>Marginalized those concerned about clamping time effect on newborn health</a:t>
            </a:r>
          </a:p>
          <a:p>
            <a:pPr marL="1371600" lvl="2" indent="-233363" algn="l">
              <a:buFont typeface="Arial"/>
              <a:buChar char="•"/>
            </a:pPr>
            <a:r>
              <a:rPr lang="en-US" sz="2500" dirty="0" smtClean="0">
                <a:solidFill>
                  <a:srgbClr val="595959"/>
                </a:solidFill>
              </a:rPr>
              <a:t>Recent studies show little to no effect on clamping time on newborn health</a:t>
            </a:r>
          </a:p>
          <a:p>
            <a:pPr marL="914400" lvl="1" indent="-233363" algn="l">
              <a:buFont typeface="Arial"/>
              <a:buChar char="•"/>
            </a:pPr>
            <a:endParaRPr lang="en-US" sz="2900" dirty="0">
              <a:solidFill>
                <a:srgbClr val="595959"/>
              </a:solidFill>
            </a:endParaRPr>
          </a:p>
          <a:p>
            <a:pPr marL="457200" indent="-233363" algn="l">
              <a:buFont typeface="Arial"/>
              <a:buChar char="•"/>
            </a:pPr>
            <a:r>
              <a:rPr lang="en-US" sz="4400" dirty="0" smtClean="0">
                <a:solidFill>
                  <a:schemeClr val="tx1">
                    <a:lumMod val="75000"/>
                    <a:lumOff val="25000"/>
                  </a:schemeClr>
                </a:solidFill>
              </a:rPr>
              <a:t>Presently </a:t>
            </a:r>
            <a:r>
              <a:rPr lang="en-US" sz="4400" dirty="0">
                <a:solidFill>
                  <a:schemeClr val="tx1">
                    <a:lumMod val="75000"/>
                    <a:lumOff val="25000"/>
                  </a:schemeClr>
                </a:solidFill>
              </a:rPr>
              <a:t>requires consent</a:t>
            </a:r>
          </a:p>
          <a:p>
            <a:pPr marL="914400" lvl="1" indent="-233363" algn="l">
              <a:buFont typeface="Arial"/>
              <a:buChar char="•"/>
            </a:pPr>
            <a:r>
              <a:rPr lang="en-US" sz="2900" dirty="0">
                <a:solidFill>
                  <a:srgbClr val="595959"/>
                </a:solidFill>
              </a:rPr>
              <a:t>Must provide medical history and potential child follow up </a:t>
            </a:r>
            <a:r>
              <a:rPr lang="en-US" sz="2900" dirty="0" smtClean="0">
                <a:solidFill>
                  <a:srgbClr val="595959"/>
                </a:solidFill>
              </a:rPr>
              <a:t>info</a:t>
            </a:r>
          </a:p>
          <a:p>
            <a:pPr marL="914400" lvl="1" indent="-233363" algn="l">
              <a:buFont typeface="Arial"/>
              <a:buChar char="•"/>
            </a:pPr>
            <a:r>
              <a:rPr lang="en-US" sz="2900" dirty="0" smtClean="0">
                <a:solidFill>
                  <a:srgbClr val="595959"/>
                </a:solidFill>
              </a:rPr>
              <a:t>Must </a:t>
            </a:r>
            <a:r>
              <a:rPr lang="en-US" sz="2900" dirty="0">
                <a:solidFill>
                  <a:srgbClr val="595959"/>
                </a:solidFill>
              </a:rPr>
              <a:t>permit screening for communicable diseases</a:t>
            </a:r>
          </a:p>
          <a:p>
            <a:pPr marL="914400" lvl="1" indent="-233363" algn="l">
              <a:buFont typeface="Arial"/>
              <a:buChar char="•"/>
            </a:pPr>
            <a:r>
              <a:rPr lang="en-US" sz="2900" dirty="0" smtClean="0">
                <a:solidFill>
                  <a:srgbClr val="595959"/>
                </a:solidFill>
              </a:rPr>
              <a:t>No </a:t>
            </a:r>
            <a:r>
              <a:rPr lang="en-US" sz="2900" dirty="0">
                <a:solidFill>
                  <a:srgbClr val="595959"/>
                </a:solidFill>
              </a:rPr>
              <a:t>contact by </a:t>
            </a:r>
            <a:r>
              <a:rPr lang="en-US" sz="2900" dirty="0" smtClean="0">
                <a:solidFill>
                  <a:srgbClr val="595959"/>
                </a:solidFill>
              </a:rPr>
              <a:t>recipient and no </a:t>
            </a:r>
            <a:r>
              <a:rPr lang="en-US" sz="2900" dirty="0">
                <a:solidFill>
                  <a:srgbClr val="595959"/>
                </a:solidFill>
              </a:rPr>
              <a:t>identity </a:t>
            </a:r>
            <a:r>
              <a:rPr lang="en-US" sz="2900" dirty="0" smtClean="0">
                <a:solidFill>
                  <a:srgbClr val="595959"/>
                </a:solidFill>
              </a:rPr>
              <a:t>revealed</a:t>
            </a:r>
          </a:p>
          <a:p>
            <a:pPr marL="914400" lvl="1" indent="-233363" algn="l">
              <a:buFont typeface="Arial"/>
              <a:buChar char="•"/>
            </a:pPr>
            <a:endParaRPr lang="en-US" sz="2900" dirty="0">
              <a:solidFill>
                <a:srgbClr val="595959"/>
              </a:solidFill>
            </a:endParaRPr>
          </a:p>
          <a:p>
            <a:pPr lvl="1" indent="-233363" algn="l">
              <a:buFont typeface="Arial"/>
              <a:buChar char="•"/>
            </a:pPr>
            <a:r>
              <a:rPr lang="en-US" sz="4400" dirty="0">
                <a:solidFill>
                  <a:schemeClr val="tx1">
                    <a:lumMod val="85000"/>
                    <a:lumOff val="15000"/>
                  </a:schemeClr>
                </a:solidFill>
              </a:rPr>
              <a:t>Timing and </a:t>
            </a:r>
            <a:r>
              <a:rPr lang="en-US" sz="4400" dirty="0" smtClean="0">
                <a:solidFill>
                  <a:schemeClr val="tx1">
                    <a:lumMod val="85000"/>
                    <a:lumOff val="15000"/>
                  </a:schemeClr>
                </a:solidFill>
              </a:rPr>
              <a:t>Types </a:t>
            </a:r>
            <a:r>
              <a:rPr lang="en-US" sz="4400" dirty="0">
                <a:solidFill>
                  <a:schemeClr val="tx1">
                    <a:lumMod val="85000"/>
                    <a:lumOff val="15000"/>
                  </a:schemeClr>
                </a:solidFill>
              </a:rPr>
              <a:t>of Consent</a:t>
            </a:r>
          </a:p>
          <a:p>
            <a:pPr marL="914400" lvl="1" indent="-233363" algn="l">
              <a:buFont typeface="Arial"/>
              <a:buChar char="•"/>
            </a:pPr>
            <a:r>
              <a:rPr lang="en-US" sz="2900" dirty="0" smtClean="0">
                <a:solidFill>
                  <a:schemeClr val="tx1">
                    <a:lumMod val="65000"/>
                    <a:lumOff val="35000"/>
                  </a:schemeClr>
                </a:solidFill>
              </a:rPr>
              <a:t>Prior </a:t>
            </a:r>
            <a:r>
              <a:rPr lang="en-US" sz="2900" dirty="0">
                <a:solidFill>
                  <a:schemeClr val="tx1">
                    <a:lumMod val="65000"/>
                    <a:lumOff val="35000"/>
                  </a:schemeClr>
                </a:solidFill>
              </a:rPr>
              <a:t>to </a:t>
            </a:r>
            <a:r>
              <a:rPr lang="en-US" sz="2900" dirty="0" smtClean="0">
                <a:solidFill>
                  <a:schemeClr val="tx1">
                    <a:lumMod val="65000"/>
                    <a:lumOff val="35000"/>
                  </a:schemeClr>
                </a:solidFill>
              </a:rPr>
              <a:t>labor </a:t>
            </a:r>
          </a:p>
          <a:p>
            <a:pPr marL="1371600" lvl="2" indent="-233363" algn="l">
              <a:buFont typeface="Arial"/>
              <a:buChar char="•"/>
            </a:pPr>
            <a:r>
              <a:rPr lang="en-US" sz="2500" dirty="0" smtClean="0">
                <a:solidFill>
                  <a:schemeClr val="tx1">
                    <a:lumMod val="65000"/>
                    <a:lumOff val="35000"/>
                  </a:schemeClr>
                </a:solidFill>
              </a:rPr>
              <a:t>Opt-in: mother must actively provide consent </a:t>
            </a:r>
          </a:p>
          <a:p>
            <a:pPr marL="1371600" lvl="2" indent="-233363" algn="l">
              <a:buFont typeface="Arial"/>
              <a:buChar char="•"/>
            </a:pPr>
            <a:r>
              <a:rPr lang="en-US" sz="2500" dirty="0">
                <a:solidFill>
                  <a:schemeClr val="tx1">
                    <a:lumMod val="65000"/>
                    <a:lumOff val="35000"/>
                  </a:schemeClr>
                </a:solidFill>
              </a:rPr>
              <a:t>O</a:t>
            </a:r>
            <a:r>
              <a:rPr lang="en-US" sz="2500" dirty="0" smtClean="0">
                <a:solidFill>
                  <a:schemeClr val="tx1">
                    <a:lumMod val="65000"/>
                    <a:lumOff val="35000"/>
                  </a:schemeClr>
                </a:solidFill>
              </a:rPr>
              <a:t>pt-out:  mother must actively opt-out or consent is presumed </a:t>
            </a:r>
          </a:p>
          <a:p>
            <a:pPr marL="914400" lvl="1" indent="-233363" algn="l">
              <a:buFont typeface="Arial"/>
              <a:buChar char="•"/>
            </a:pPr>
            <a:r>
              <a:rPr lang="en-US" sz="2900" dirty="0" smtClean="0">
                <a:solidFill>
                  <a:schemeClr val="tx1">
                    <a:lumMod val="65000"/>
                    <a:lumOff val="35000"/>
                  </a:schemeClr>
                </a:solidFill>
              </a:rPr>
              <a:t>Mini consent during labor</a:t>
            </a:r>
          </a:p>
          <a:p>
            <a:pPr marL="914400" lvl="1" indent="-233363" algn="l">
              <a:buFont typeface="Arial"/>
              <a:buChar char="•"/>
            </a:pPr>
            <a:r>
              <a:rPr lang="en-US" sz="2900" dirty="0" smtClean="0">
                <a:solidFill>
                  <a:schemeClr val="tx1">
                    <a:lumMod val="65000"/>
                    <a:lumOff val="35000"/>
                  </a:schemeClr>
                </a:solidFill>
              </a:rPr>
              <a:t>Post-collection</a:t>
            </a:r>
          </a:p>
          <a:p>
            <a:pPr marL="681037" lvl="1" algn="l"/>
            <a:endParaRPr lang="en-US" sz="2900" dirty="0">
              <a:solidFill>
                <a:schemeClr val="tx1">
                  <a:lumMod val="65000"/>
                  <a:lumOff val="35000"/>
                </a:schemeClr>
              </a:solidFill>
            </a:endParaRPr>
          </a:p>
          <a:p>
            <a:pPr marL="223837" algn="l"/>
            <a:endParaRPr lang="en-US" sz="2400" dirty="0" smtClean="0">
              <a:solidFill>
                <a:schemeClr val="tx1">
                  <a:lumMod val="75000"/>
                  <a:lumOff val="25000"/>
                </a:schemeClr>
              </a:solidFill>
            </a:endParaRPr>
          </a:p>
          <a:p>
            <a:pPr marL="223837" algn="l"/>
            <a:r>
              <a:rPr lang="en-US" sz="2500" dirty="0" smtClean="0">
                <a:solidFill>
                  <a:schemeClr val="tx1">
                    <a:lumMod val="75000"/>
                    <a:lumOff val="25000"/>
                  </a:schemeClr>
                </a:solidFill>
              </a:rPr>
              <a:t>“</a:t>
            </a:r>
            <a:r>
              <a:rPr lang="en-US" sz="2500" i="1" dirty="0">
                <a:solidFill>
                  <a:srgbClr val="595959"/>
                </a:solidFill>
              </a:rPr>
              <a:t>The data highlight the fact that policy making regarding informed consent involves a balance of </a:t>
            </a:r>
            <a:r>
              <a:rPr lang="en-US" sz="2500" b="1" i="1" dirty="0">
                <a:solidFill>
                  <a:srgbClr val="262626"/>
                </a:solidFill>
              </a:rPr>
              <a:t>protecting the </a:t>
            </a:r>
            <a:r>
              <a:rPr lang="en-US" sz="2500" b="1" i="1" dirty="0">
                <a:solidFill>
                  <a:schemeClr val="tx1">
                    <a:lumMod val="75000"/>
                    <a:lumOff val="25000"/>
                  </a:schemeClr>
                </a:solidFill>
              </a:rPr>
              <a:t>interests of donor </a:t>
            </a:r>
            <a:r>
              <a:rPr lang="en-US" sz="2500" b="1" i="1" dirty="0">
                <a:solidFill>
                  <a:srgbClr val="262626"/>
                </a:solidFill>
              </a:rPr>
              <a:t>families and the challenges of equitable recruitment</a:t>
            </a:r>
            <a:r>
              <a:rPr lang="en-US" sz="2500" i="1" dirty="0">
                <a:solidFill>
                  <a:srgbClr val="595959"/>
                </a:solidFill>
              </a:rPr>
              <a:t>. Thus, recruitment and consent should proceed with sensitivity to the wide range of </a:t>
            </a:r>
            <a:r>
              <a:rPr lang="en-US" sz="2500" b="1" i="1" dirty="0">
                <a:solidFill>
                  <a:schemeClr val="tx1">
                    <a:lumMod val="85000"/>
                    <a:lumOff val="15000"/>
                  </a:schemeClr>
                </a:solidFill>
              </a:rPr>
              <a:t>cultural beliefs </a:t>
            </a:r>
            <a:r>
              <a:rPr lang="en-US" sz="2500" i="1" dirty="0">
                <a:solidFill>
                  <a:srgbClr val="595959"/>
                </a:solidFill>
              </a:rPr>
              <a:t>about the placenta and umbilical cord (38), donor wariness about participating in an activity perceived as investigational, and </a:t>
            </a:r>
            <a:r>
              <a:rPr lang="en-US" sz="2500" b="1" i="1" dirty="0">
                <a:solidFill>
                  <a:srgbClr val="262626"/>
                </a:solidFill>
              </a:rPr>
              <a:t>suspicion that members of the donor’s community will not reap the benefits of this technology.</a:t>
            </a:r>
            <a:r>
              <a:rPr lang="en-US" sz="2500" i="1" dirty="0">
                <a:solidFill>
                  <a:srgbClr val="595959"/>
                </a:solidFill>
              </a:rPr>
              <a:t> (</a:t>
            </a:r>
            <a:r>
              <a:rPr lang="en-US" sz="2500" i="1" dirty="0" err="1">
                <a:solidFill>
                  <a:srgbClr val="595959"/>
                </a:solidFill>
              </a:rPr>
              <a:t>Kurtzberg</a:t>
            </a:r>
            <a:r>
              <a:rPr lang="en-US" sz="2500" i="1" dirty="0">
                <a:solidFill>
                  <a:srgbClr val="595959"/>
                </a:solidFill>
              </a:rPr>
              <a:t>) </a:t>
            </a:r>
          </a:p>
        </p:txBody>
      </p:sp>
      <p:sp>
        <p:nvSpPr>
          <p:cNvPr id="4" name="Title 11"/>
          <p:cNvSpPr txBox="1">
            <a:spLocks/>
          </p:cNvSpPr>
          <p:nvPr/>
        </p:nvSpPr>
        <p:spPr>
          <a:xfrm>
            <a:off x="0" y="444376"/>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a:t>Public Cord </a:t>
            </a:r>
            <a:r>
              <a:rPr lang="en-US" sz="4800" dirty="0" err="1" smtClean="0"/>
              <a:t>Biobanks</a:t>
            </a:r>
            <a:r>
              <a:rPr lang="en-US" sz="4800" dirty="0" smtClean="0"/>
              <a:t> &amp; Informed Consent  	</a:t>
            </a:r>
            <a:r>
              <a:rPr lang="en-US" dirty="0" smtClean="0"/>
              <a:t> </a:t>
            </a:r>
          </a:p>
          <a:p>
            <a:r>
              <a:rPr lang="en-US" sz="3200" i="1" dirty="0" smtClean="0">
                <a:solidFill>
                  <a:schemeClr val="tx1">
                    <a:lumMod val="50000"/>
                    <a:lumOff val="50000"/>
                  </a:schemeClr>
                </a:solidFill>
              </a:rPr>
              <a:t> </a:t>
            </a:r>
            <a:endParaRPr lang="en-US" sz="3200" i="1" dirty="0">
              <a:solidFill>
                <a:schemeClr val="tx1">
                  <a:lumMod val="50000"/>
                  <a:lumOff val="50000"/>
                </a:schemeClr>
              </a:solidFill>
            </a:endParaRPr>
          </a:p>
        </p:txBody>
      </p:sp>
      <p:pic>
        <p:nvPicPr>
          <p:cNvPr id="5" name="Picture 4" descr="placent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540" y="331577"/>
            <a:ext cx="850392" cy="859536"/>
          </a:xfrm>
          <a:prstGeom prst="rect">
            <a:avLst/>
          </a:prstGeom>
        </p:spPr>
      </p:pic>
    </p:spTree>
    <p:extLst>
      <p:ext uri="{BB962C8B-B14F-4D97-AF65-F5344CB8AC3E}">
        <p14:creationId xmlns:p14="http://schemas.microsoft.com/office/powerpoint/2010/main" val="18227729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fade">
                                      <p:cBhvr>
                                        <p:cTn id="33" dur="500"/>
                                        <p:tgtEl>
                                          <p:spTgt spid="3">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fade">
                                      <p:cBhvr>
                                        <p:cTn id="38" dur="500"/>
                                        <p:tgtEl>
                                          <p:spTgt spid="3">
                                            <p:txEl>
                                              <p:pRg st="11" end="11"/>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Effect transition="in" filter="fade">
                                      <p:cBhvr>
                                        <p:cTn id="41" dur="500"/>
                                        <p:tgtEl>
                                          <p:spTgt spid="3">
                                            <p:txEl>
                                              <p:pRg st="12" end="12"/>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3">
                                            <p:txEl>
                                              <p:pRg st="13" end="13"/>
                                            </p:txEl>
                                          </p:spTgt>
                                        </p:tgtEl>
                                        <p:attrNameLst>
                                          <p:attrName>style.visibility</p:attrName>
                                        </p:attrNameLst>
                                      </p:cBhvr>
                                      <p:to>
                                        <p:strVal val="visible"/>
                                      </p:to>
                                    </p:set>
                                    <p:animEffect transition="in" filter="fade">
                                      <p:cBhvr>
                                        <p:cTn id="44" dur="500"/>
                                        <p:tgtEl>
                                          <p:spTgt spid="3">
                                            <p:txEl>
                                              <p:pRg st="13" end="13"/>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3">
                                            <p:txEl>
                                              <p:pRg st="14" end="14"/>
                                            </p:txEl>
                                          </p:spTgt>
                                        </p:tgtEl>
                                        <p:attrNameLst>
                                          <p:attrName>style.visibility</p:attrName>
                                        </p:attrNameLst>
                                      </p:cBhvr>
                                      <p:to>
                                        <p:strVal val="visible"/>
                                      </p:to>
                                    </p:set>
                                    <p:animEffect transition="in" filter="fade">
                                      <p:cBhvr>
                                        <p:cTn id="47" dur="500"/>
                                        <p:tgtEl>
                                          <p:spTgt spid="3">
                                            <p:txEl>
                                              <p:pRg st="14" end="14"/>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3">
                                            <p:txEl>
                                              <p:pRg st="15" end="15"/>
                                            </p:txEl>
                                          </p:spTgt>
                                        </p:tgtEl>
                                        <p:attrNameLst>
                                          <p:attrName>style.visibility</p:attrName>
                                        </p:attrNameLst>
                                      </p:cBhvr>
                                      <p:to>
                                        <p:strVal val="visible"/>
                                      </p:to>
                                    </p:set>
                                    <p:animEffect transition="in" filter="fade">
                                      <p:cBhvr>
                                        <p:cTn id="50" dur="500"/>
                                        <p:tgtEl>
                                          <p:spTgt spid="3">
                                            <p:txEl>
                                              <p:pRg st="15" end="15"/>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3">
                                            <p:txEl>
                                              <p:pRg st="16" end="16"/>
                                            </p:txEl>
                                          </p:spTgt>
                                        </p:tgtEl>
                                        <p:attrNameLst>
                                          <p:attrName>style.visibility</p:attrName>
                                        </p:attrNameLst>
                                      </p:cBhvr>
                                      <p:to>
                                        <p:strVal val="visible"/>
                                      </p:to>
                                    </p:set>
                                    <p:animEffect transition="in" filter="fade">
                                      <p:cBhvr>
                                        <p:cTn id="53" dur="500"/>
                                        <p:tgtEl>
                                          <p:spTgt spid="3">
                                            <p:txEl>
                                              <p:pRg st="16" end="16"/>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
                                            <p:txEl>
                                              <p:pRg st="19" end="19"/>
                                            </p:txEl>
                                          </p:spTgt>
                                        </p:tgtEl>
                                        <p:attrNameLst>
                                          <p:attrName>style.visibility</p:attrName>
                                        </p:attrNameLst>
                                      </p:cBhvr>
                                      <p:to>
                                        <p:strVal val="visible"/>
                                      </p:to>
                                    </p:set>
                                    <p:animEffect transition="in" filter="fade">
                                      <p:cBhvr>
                                        <p:cTn id="58" dur="500"/>
                                        <p:tgtEl>
                                          <p:spTgt spid="3">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0" y="1160372"/>
            <a:ext cx="9144000" cy="6402720"/>
          </a:xfrm>
          <a:prstGeom prst="rect">
            <a:avLst/>
          </a:prstGeom>
        </p:spPr>
        <p:txBody>
          <a:bodyPr vert="horz" lIns="91440" tIns="45720" rIns="91440" bIns="45720" rtlCol="0">
            <a:normAutofit fontScale="40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4400" dirty="0">
                <a:solidFill>
                  <a:schemeClr val="tx1">
                    <a:lumMod val="75000"/>
                    <a:lumOff val="25000"/>
                  </a:schemeClr>
                </a:solidFill>
              </a:rPr>
              <a:t>Cell Expansion and Pooled Units</a:t>
            </a:r>
          </a:p>
          <a:p>
            <a:pPr marL="914400" lvl="1" indent="-233363" algn="l">
              <a:buFont typeface="Arial"/>
              <a:buChar char="•"/>
            </a:pPr>
            <a:r>
              <a:rPr lang="en-US" sz="3500" dirty="0">
                <a:solidFill>
                  <a:srgbClr val="595959"/>
                </a:solidFill>
              </a:rPr>
              <a:t>Because of low volume in cord blood units, two units can be combined for transplant</a:t>
            </a:r>
          </a:p>
          <a:p>
            <a:pPr marL="914400" lvl="1" indent="-233363" algn="l">
              <a:buFont typeface="Arial"/>
              <a:buChar char="•"/>
            </a:pPr>
            <a:r>
              <a:rPr lang="en-US" sz="3500" dirty="0">
                <a:solidFill>
                  <a:srgbClr val="595959"/>
                </a:solidFill>
              </a:rPr>
              <a:t>Advances in stem cell technology may lead to expansion of stem cells from </a:t>
            </a:r>
            <a:r>
              <a:rPr lang="en-US" sz="3500" dirty="0" smtClean="0">
                <a:solidFill>
                  <a:srgbClr val="595959"/>
                </a:solidFill>
              </a:rPr>
              <a:t>unit</a:t>
            </a:r>
            <a:r>
              <a:rPr lang="en-US" sz="2900" dirty="0" smtClean="0">
                <a:solidFill>
                  <a:srgbClr val="595959"/>
                </a:solidFill>
              </a:rPr>
              <a:t>s</a:t>
            </a:r>
          </a:p>
          <a:p>
            <a:pPr marL="914400" lvl="1" indent="-233363" algn="l">
              <a:buFont typeface="Arial"/>
              <a:buChar char="•"/>
            </a:pPr>
            <a:endParaRPr lang="en-US" sz="2900" dirty="0">
              <a:solidFill>
                <a:srgbClr val="595959"/>
              </a:solidFill>
            </a:endParaRPr>
          </a:p>
          <a:p>
            <a:pPr marL="457200" indent="-233363" algn="l">
              <a:buFont typeface="Arial"/>
              <a:buChar char="•"/>
            </a:pPr>
            <a:r>
              <a:rPr lang="en-US" sz="4400" dirty="0" smtClean="0">
                <a:solidFill>
                  <a:schemeClr val="tx1">
                    <a:lumMod val="75000"/>
                    <a:lumOff val="25000"/>
                  </a:schemeClr>
                </a:solidFill>
              </a:rPr>
              <a:t>Private and Public Choices </a:t>
            </a:r>
            <a:endParaRPr lang="en-US" sz="4400" dirty="0">
              <a:solidFill>
                <a:schemeClr val="tx1">
                  <a:lumMod val="75000"/>
                  <a:lumOff val="25000"/>
                </a:schemeClr>
              </a:solidFill>
            </a:endParaRPr>
          </a:p>
          <a:p>
            <a:pPr marL="914400" lvl="1" indent="-233363" algn="l">
              <a:buFont typeface="Arial"/>
              <a:buChar char="•"/>
            </a:pPr>
            <a:r>
              <a:rPr lang="en-US" sz="3500" dirty="0" smtClean="0">
                <a:solidFill>
                  <a:srgbClr val="595959"/>
                </a:solidFill>
              </a:rPr>
              <a:t>In some countries, there is limited access to public banking; US has only 200 centers nationwide. </a:t>
            </a:r>
          </a:p>
          <a:p>
            <a:pPr marL="914400" lvl="1" indent="-233363" algn="l">
              <a:buFont typeface="Arial"/>
              <a:buChar char="•"/>
            </a:pPr>
            <a:r>
              <a:rPr lang="en-US" sz="3500" dirty="0" smtClean="0">
                <a:solidFill>
                  <a:srgbClr val="595959"/>
                </a:solidFill>
              </a:rPr>
              <a:t>In Spain, a family can store for autologous (donor and recipient the same) but only if they are willing to provide the unit for allogeneic (donor and recipient are not the same) should it be needed</a:t>
            </a:r>
          </a:p>
          <a:p>
            <a:pPr marL="914400" lvl="1" indent="-233363" algn="l">
              <a:buFont typeface="Arial"/>
              <a:buChar char="•"/>
            </a:pPr>
            <a:r>
              <a:rPr lang="en-US" sz="3500" dirty="0" smtClean="0">
                <a:solidFill>
                  <a:srgbClr val="595959"/>
                </a:solidFill>
              </a:rPr>
              <a:t>International Market has turned public donations into commodities</a:t>
            </a:r>
          </a:p>
          <a:p>
            <a:pPr marL="1371600" lvl="2" indent="-233363" algn="l">
              <a:buFont typeface="Arial"/>
              <a:buChar char="•"/>
            </a:pPr>
            <a:r>
              <a:rPr lang="en-US" sz="3100" dirty="0" smtClean="0">
                <a:solidFill>
                  <a:srgbClr val="595959"/>
                </a:solidFill>
              </a:rPr>
              <a:t> Some public units are traded for about $20K to other countries with low diversity of HLA </a:t>
            </a:r>
          </a:p>
          <a:p>
            <a:pPr marL="914400" lvl="1" indent="-233363" algn="l">
              <a:buFont typeface="Arial"/>
              <a:buChar char="•"/>
            </a:pPr>
            <a:r>
              <a:rPr lang="en-US" sz="3500" dirty="0" smtClean="0">
                <a:solidFill>
                  <a:srgbClr val="595959"/>
                </a:solidFill>
              </a:rPr>
              <a:t>Hybrid banking options are emerging </a:t>
            </a:r>
          </a:p>
          <a:p>
            <a:pPr marL="1371600" lvl="2" indent="-233363" algn="l">
              <a:buFont typeface="Arial"/>
              <a:buChar char="•"/>
            </a:pPr>
            <a:r>
              <a:rPr lang="en-US" sz="3000" dirty="0" smtClean="0">
                <a:solidFill>
                  <a:srgbClr val="595959"/>
                </a:solidFill>
              </a:rPr>
              <a:t>Virgin Bank will store 80% in a public bank for allogeneic, and 20% for private use</a:t>
            </a:r>
          </a:p>
          <a:p>
            <a:pPr marL="1371600" lvl="2" indent="-233363" algn="l">
              <a:buFont typeface="Arial"/>
              <a:buChar char="•"/>
            </a:pPr>
            <a:r>
              <a:rPr lang="en-US" sz="3000" dirty="0" smtClean="0">
                <a:solidFill>
                  <a:srgbClr val="595959"/>
                </a:solidFill>
              </a:rPr>
              <a:t>However, 20% is considered too low a volume at this time to use for transplants</a:t>
            </a:r>
          </a:p>
          <a:p>
            <a:pPr marL="1371600" lvl="2" indent="-233363" algn="l">
              <a:buFont typeface="Arial"/>
              <a:buChar char="•"/>
            </a:pPr>
            <a:r>
              <a:rPr lang="en-US" sz="3000" dirty="0" smtClean="0">
                <a:solidFill>
                  <a:srgbClr val="595959"/>
                </a:solidFill>
              </a:rPr>
              <a:t>50% of all profits from private side is invested in stem cell research</a:t>
            </a:r>
          </a:p>
          <a:p>
            <a:pPr marL="1371600" lvl="2" indent="-233363" algn="l">
              <a:buFont typeface="Arial"/>
              <a:buChar char="•"/>
            </a:pPr>
            <a:endParaRPr lang="en-US" sz="2500" dirty="0">
              <a:solidFill>
                <a:srgbClr val="595959"/>
              </a:solidFill>
            </a:endParaRPr>
          </a:p>
          <a:p>
            <a:pPr marL="457200" indent="-233363" algn="l">
              <a:buFont typeface="Arial"/>
              <a:buChar char="•"/>
            </a:pPr>
            <a:r>
              <a:rPr lang="en-US" sz="4400" dirty="0" smtClean="0">
                <a:solidFill>
                  <a:schemeClr val="tx1">
                    <a:lumMod val="75000"/>
                    <a:lumOff val="25000"/>
                  </a:schemeClr>
                </a:solidFill>
              </a:rPr>
              <a:t>Cell Expansion and Pooled Units</a:t>
            </a:r>
            <a:endParaRPr lang="en-US" sz="4400" dirty="0">
              <a:solidFill>
                <a:schemeClr val="tx1">
                  <a:lumMod val="75000"/>
                  <a:lumOff val="25000"/>
                </a:schemeClr>
              </a:solidFill>
            </a:endParaRPr>
          </a:p>
          <a:p>
            <a:pPr marL="914400" lvl="1" indent="-233363" algn="l">
              <a:buFont typeface="Arial"/>
              <a:buChar char="•"/>
            </a:pPr>
            <a:r>
              <a:rPr lang="en-US" sz="3500" dirty="0" smtClean="0">
                <a:solidFill>
                  <a:srgbClr val="595959"/>
                </a:solidFill>
              </a:rPr>
              <a:t>Because of low volume in cord blood units, two units can be combined for transplant</a:t>
            </a:r>
          </a:p>
          <a:p>
            <a:pPr marL="914400" lvl="1" indent="-233363" algn="l">
              <a:buFont typeface="Arial"/>
              <a:buChar char="•"/>
            </a:pPr>
            <a:r>
              <a:rPr lang="en-US" sz="3500" dirty="0" smtClean="0">
                <a:solidFill>
                  <a:srgbClr val="595959"/>
                </a:solidFill>
              </a:rPr>
              <a:t>Advances in stem cell technology may lead to expansion of stem cells from units</a:t>
            </a:r>
          </a:p>
          <a:p>
            <a:pPr marL="914400" lvl="1" indent="-233363" algn="l">
              <a:buFont typeface="Arial"/>
              <a:buChar char="•"/>
            </a:pPr>
            <a:endParaRPr lang="en-US" sz="2900" dirty="0" smtClean="0">
              <a:solidFill>
                <a:schemeClr val="tx1">
                  <a:lumMod val="75000"/>
                  <a:lumOff val="25000"/>
                </a:schemeClr>
              </a:solidFill>
            </a:endParaRPr>
          </a:p>
          <a:p>
            <a:pPr lvl="1" indent="-233363" algn="l">
              <a:buFont typeface="Arial"/>
              <a:buChar char="•"/>
            </a:pPr>
            <a:r>
              <a:rPr lang="en-US" sz="4400" dirty="0" smtClean="0">
                <a:solidFill>
                  <a:schemeClr val="tx1">
                    <a:lumMod val="75000"/>
                    <a:lumOff val="25000"/>
                  </a:schemeClr>
                </a:solidFill>
              </a:rPr>
              <a:t> Private Bank Bankruptcies and FDA Involvement </a:t>
            </a:r>
          </a:p>
          <a:p>
            <a:pPr marL="914400" lvl="1" indent="-233363" algn="l">
              <a:buFont typeface="Arial"/>
              <a:buChar char="•"/>
            </a:pPr>
            <a:r>
              <a:rPr lang="en-US" sz="3500" dirty="0">
                <a:solidFill>
                  <a:schemeClr val="tx1">
                    <a:lumMod val="65000"/>
                    <a:lumOff val="35000"/>
                  </a:schemeClr>
                </a:solidFill>
              </a:rPr>
              <a:t>Some parents have lost their cord units due to company </a:t>
            </a:r>
            <a:r>
              <a:rPr lang="en-US" sz="3500" dirty="0" smtClean="0">
                <a:solidFill>
                  <a:schemeClr val="tx1">
                    <a:lumMod val="65000"/>
                    <a:lumOff val="35000"/>
                  </a:schemeClr>
                </a:solidFill>
              </a:rPr>
              <a:t>bankruptcies </a:t>
            </a:r>
            <a:endParaRPr lang="en-US" sz="3500" dirty="0">
              <a:solidFill>
                <a:schemeClr val="tx1">
                  <a:lumMod val="65000"/>
                  <a:lumOff val="35000"/>
                </a:schemeClr>
              </a:solidFill>
            </a:endParaRPr>
          </a:p>
          <a:p>
            <a:pPr marL="914400" lvl="1" indent="-233363" algn="l">
              <a:buFont typeface="Arial"/>
              <a:buChar char="•"/>
            </a:pPr>
            <a:r>
              <a:rPr lang="en-US" sz="3500" dirty="0">
                <a:solidFill>
                  <a:schemeClr val="tx1">
                    <a:lumMod val="65000"/>
                    <a:lumOff val="35000"/>
                  </a:schemeClr>
                </a:solidFill>
              </a:rPr>
              <a:t>FDA has shut some banks down due to unhygienic </a:t>
            </a:r>
            <a:r>
              <a:rPr lang="en-US" sz="3500" dirty="0" smtClean="0">
                <a:solidFill>
                  <a:schemeClr val="tx1">
                    <a:lumMod val="65000"/>
                    <a:lumOff val="35000"/>
                  </a:schemeClr>
                </a:solidFill>
              </a:rPr>
              <a:t>conditions </a:t>
            </a:r>
            <a:endParaRPr lang="en-US" sz="3500" dirty="0">
              <a:solidFill>
                <a:schemeClr val="tx1">
                  <a:lumMod val="65000"/>
                  <a:lumOff val="35000"/>
                </a:schemeClr>
              </a:solidFill>
            </a:endParaRPr>
          </a:p>
          <a:p>
            <a:pPr lvl="1" indent="-233363" algn="l">
              <a:buFont typeface="Arial"/>
              <a:buChar char="•"/>
            </a:pPr>
            <a:endParaRPr lang="en-US" sz="3500" dirty="0" smtClean="0">
              <a:solidFill>
                <a:schemeClr val="tx1">
                  <a:lumMod val="75000"/>
                  <a:lumOff val="25000"/>
                </a:schemeClr>
              </a:solidFill>
            </a:endParaRPr>
          </a:p>
          <a:p>
            <a:pPr lvl="1" indent="-233363" algn="l">
              <a:buFont typeface="Arial"/>
              <a:buChar char="•"/>
            </a:pPr>
            <a:r>
              <a:rPr lang="en-US" sz="4400" dirty="0" err="1" smtClean="0">
                <a:solidFill>
                  <a:schemeClr val="tx1">
                    <a:lumMod val="75000"/>
                    <a:lumOff val="25000"/>
                  </a:schemeClr>
                </a:solidFill>
              </a:rPr>
              <a:t>Pharmastem</a:t>
            </a:r>
            <a:r>
              <a:rPr lang="en-US" sz="4400" dirty="0" smtClean="0">
                <a:solidFill>
                  <a:schemeClr val="tx1">
                    <a:lumMod val="75000"/>
                    <a:lumOff val="25000"/>
                  </a:schemeClr>
                </a:solidFill>
              </a:rPr>
              <a:t> Process Patent Dispute</a:t>
            </a:r>
          </a:p>
          <a:p>
            <a:pPr lvl="2" indent="-233363" algn="l">
              <a:buFont typeface="Arial"/>
              <a:buChar char="•"/>
            </a:pPr>
            <a:r>
              <a:rPr lang="en-US" sz="3500" dirty="0" smtClean="0">
                <a:solidFill>
                  <a:schemeClr val="tx1">
                    <a:lumMod val="75000"/>
                    <a:lumOff val="25000"/>
                  </a:schemeClr>
                </a:solidFill>
              </a:rPr>
              <a:t>2002 </a:t>
            </a:r>
            <a:r>
              <a:rPr lang="en-US" sz="3500" dirty="0" err="1" smtClean="0">
                <a:solidFill>
                  <a:schemeClr val="tx1">
                    <a:lumMod val="75000"/>
                    <a:lumOff val="25000"/>
                  </a:schemeClr>
                </a:solidFill>
              </a:rPr>
              <a:t>Pharmastem</a:t>
            </a:r>
            <a:r>
              <a:rPr lang="en-US" sz="3500" dirty="0" smtClean="0">
                <a:solidFill>
                  <a:schemeClr val="tx1">
                    <a:lumMod val="75000"/>
                    <a:lumOff val="25000"/>
                  </a:schemeClr>
                </a:solidFill>
              </a:rPr>
              <a:t> sues private cord banks for patent infringement of freezing &amp; storage technologies</a:t>
            </a:r>
          </a:p>
          <a:p>
            <a:pPr lvl="2" indent="-233363" algn="l">
              <a:buFont typeface="Arial"/>
              <a:buChar char="•"/>
            </a:pPr>
            <a:r>
              <a:rPr lang="en-US" sz="3500" dirty="0" smtClean="0">
                <a:solidFill>
                  <a:schemeClr val="tx1">
                    <a:lumMod val="75000"/>
                    <a:lumOff val="25000"/>
                  </a:schemeClr>
                </a:solidFill>
              </a:rPr>
              <a:t>2008 US Supreme Court upholds lower court decision to reject lawsuit claiming prior art</a:t>
            </a:r>
            <a:endParaRPr lang="en-US" sz="3500" dirty="0">
              <a:solidFill>
                <a:schemeClr val="tx1">
                  <a:lumMod val="75000"/>
                  <a:lumOff val="25000"/>
                </a:schemeClr>
              </a:solidFill>
            </a:endParaRPr>
          </a:p>
        </p:txBody>
      </p:sp>
      <p:sp>
        <p:nvSpPr>
          <p:cNvPr id="4" name="Title 11"/>
          <p:cNvSpPr txBox="1">
            <a:spLocks/>
          </p:cNvSpPr>
          <p:nvPr/>
        </p:nvSpPr>
        <p:spPr>
          <a:xfrm>
            <a:off x="0" y="264656"/>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Cord Blood Updates	</a:t>
            </a:r>
            <a:r>
              <a:rPr lang="en-US" dirty="0" smtClean="0"/>
              <a:t> </a:t>
            </a:r>
          </a:p>
          <a:p>
            <a:r>
              <a:rPr lang="en-US" sz="3200" i="1" dirty="0" smtClean="0">
                <a:solidFill>
                  <a:schemeClr val="tx1">
                    <a:lumMod val="50000"/>
                    <a:lumOff val="50000"/>
                  </a:schemeClr>
                </a:solidFill>
              </a:rPr>
              <a:t> </a:t>
            </a:r>
            <a:endParaRPr lang="en-US" sz="3200" i="1" dirty="0">
              <a:solidFill>
                <a:schemeClr val="tx1">
                  <a:lumMod val="50000"/>
                  <a:lumOff val="50000"/>
                </a:schemeClr>
              </a:solidFill>
            </a:endParaRPr>
          </a:p>
        </p:txBody>
      </p:sp>
      <p:pic>
        <p:nvPicPr>
          <p:cNvPr id="5" name="Picture 4" descr="placent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540" y="264656"/>
            <a:ext cx="850392" cy="859536"/>
          </a:xfrm>
          <a:prstGeom prst="rect">
            <a:avLst/>
          </a:prstGeom>
        </p:spPr>
      </p:pic>
      <p:pic>
        <p:nvPicPr>
          <p:cNvPr id="7" name="Picture 6"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8650" y="5136597"/>
            <a:ext cx="297884" cy="222870"/>
          </a:xfrm>
          <a:prstGeom prst="rect">
            <a:avLst/>
          </a:prstGeom>
        </p:spPr>
      </p:pic>
      <p:pic>
        <p:nvPicPr>
          <p:cNvPr id="8" name="Picture 7" descr="Video_icon1.png">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74718" y="2080161"/>
            <a:ext cx="297884" cy="222870"/>
          </a:xfrm>
          <a:prstGeom prst="rect">
            <a:avLst/>
          </a:prstGeom>
        </p:spPr>
      </p:pic>
      <p:pic>
        <p:nvPicPr>
          <p:cNvPr id="9" name="Picture 8" descr="Video_icon1.png">
            <a:hlinkClick r:id="rId7"/>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86534" y="5632291"/>
            <a:ext cx="297884" cy="222870"/>
          </a:xfrm>
          <a:prstGeom prst="rect">
            <a:avLst/>
          </a:prstGeom>
        </p:spPr>
      </p:pic>
    </p:spTree>
    <p:extLst>
      <p:ext uri="{BB962C8B-B14F-4D97-AF65-F5344CB8AC3E}">
        <p14:creationId xmlns:p14="http://schemas.microsoft.com/office/powerpoint/2010/main" val="16048537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fade">
                                      <p:cBhvr>
                                        <p:cTn id="40" dur="500"/>
                                        <p:tgtEl>
                                          <p:spTgt spid="3">
                                            <p:txEl>
                                              <p:pRg st="8" end="8"/>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500"/>
                                        <p:tgtEl>
                                          <p:spTgt spid="3">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Effect transition="in" filter="fade">
                                      <p:cBhvr>
                                        <p:cTn id="48" dur="500"/>
                                        <p:tgtEl>
                                          <p:spTgt spid="3">
                                            <p:txEl>
                                              <p:pRg st="10" end="10"/>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fade">
                                      <p:cBhvr>
                                        <p:cTn id="51" dur="500"/>
                                        <p:tgtEl>
                                          <p:spTgt spid="3">
                                            <p:txEl>
                                              <p:pRg st="11" end="11"/>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3">
                                            <p:txEl>
                                              <p:pRg st="12" end="12"/>
                                            </p:txEl>
                                          </p:spTgt>
                                        </p:tgtEl>
                                        <p:attrNameLst>
                                          <p:attrName>style.visibility</p:attrName>
                                        </p:attrNameLst>
                                      </p:cBhvr>
                                      <p:to>
                                        <p:strVal val="visible"/>
                                      </p:to>
                                    </p:set>
                                    <p:animEffect transition="in" filter="fade">
                                      <p:cBhvr>
                                        <p:cTn id="54" dur="500"/>
                                        <p:tgtEl>
                                          <p:spTgt spid="3">
                                            <p:txEl>
                                              <p:pRg st="12" end="1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animEffect transition="in" filter="fade">
                                      <p:cBhvr>
                                        <p:cTn id="59" dur="500"/>
                                        <p:tgtEl>
                                          <p:spTgt spid="3">
                                            <p:txEl>
                                              <p:pRg st="14" end="14"/>
                                            </p:txEl>
                                          </p:spTgt>
                                        </p:tgtEl>
                                      </p:cBhvr>
                                    </p:animEffect>
                                  </p:childTnLst>
                                </p:cTn>
                              </p:par>
                              <p:par>
                                <p:cTn id="60" presetID="10" presetClass="entr" presetSubtype="0" fill="hold" nodeType="withEffect">
                                  <p:stCondLst>
                                    <p:cond delay="0"/>
                                  </p:stCondLst>
                                  <p:childTnLst>
                                    <p:set>
                                      <p:cBhvr>
                                        <p:cTn id="61" dur="1" fill="hold">
                                          <p:stCondLst>
                                            <p:cond delay="0"/>
                                          </p:stCondLst>
                                        </p:cTn>
                                        <p:tgtEl>
                                          <p:spTgt spid="3">
                                            <p:txEl>
                                              <p:pRg st="15" end="15"/>
                                            </p:txEl>
                                          </p:spTgt>
                                        </p:tgtEl>
                                        <p:attrNameLst>
                                          <p:attrName>style.visibility</p:attrName>
                                        </p:attrNameLst>
                                      </p:cBhvr>
                                      <p:to>
                                        <p:strVal val="visible"/>
                                      </p:to>
                                    </p:set>
                                    <p:animEffect transition="in" filter="fade">
                                      <p:cBhvr>
                                        <p:cTn id="62" dur="500"/>
                                        <p:tgtEl>
                                          <p:spTgt spid="3">
                                            <p:txEl>
                                              <p:pRg st="15" end="15"/>
                                            </p:txEl>
                                          </p:spTgt>
                                        </p:tgtEl>
                                      </p:cBhvr>
                                    </p:animEffect>
                                  </p:childTnLst>
                                </p:cTn>
                              </p:par>
                              <p:par>
                                <p:cTn id="63" presetID="10" presetClass="entr" presetSubtype="0" fill="hold" nodeType="withEffect">
                                  <p:stCondLst>
                                    <p:cond delay="0"/>
                                  </p:stCondLst>
                                  <p:childTnLst>
                                    <p:set>
                                      <p:cBhvr>
                                        <p:cTn id="64" dur="1" fill="hold">
                                          <p:stCondLst>
                                            <p:cond delay="0"/>
                                          </p:stCondLst>
                                        </p:cTn>
                                        <p:tgtEl>
                                          <p:spTgt spid="3">
                                            <p:txEl>
                                              <p:pRg st="16" end="16"/>
                                            </p:txEl>
                                          </p:spTgt>
                                        </p:tgtEl>
                                        <p:attrNameLst>
                                          <p:attrName>style.visibility</p:attrName>
                                        </p:attrNameLst>
                                      </p:cBhvr>
                                      <p:to>
                                        <p:strVal val="visible"/>
                                      </p:to>
                                    </p:set>
                                    <p:animEffect transition="in" filter="fade">
                                      <p:cBhvr>
                                        <p:cTn id="65" dur="500"/>
                                        <p:tgtEl>
                                          <p:spTgt spid="3">
                                            <p:txEl>
                                              <p:pRg st="16" end="1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
                                            <p:txEl>
                                              <p:pRg st="18" end="18"/>
                                            </p:txEl>
                                          </p:spTgt>
                                        </p:tgtEl>
                                        <p:attrNameLst>
                                          <p:attrName>style.visibility</p:attrName>
                                        </p:attrNameLst>
                                      </p:cBhvr>
                                      <p:to>
                                        <p:strVal val="visible"/>
                                      </p:to>
                                    </p:set>
                                    <p:animEffect transition="in" filter="fade">
                                      <p:cBhvr>
                                        <p:cTn id="70" dur="500"/>
                                        <p:tgtEl>
                                          <p:spTgt spid="3">
                                            <p:txEl>
                                              <p:pRg st="18" end="18"/>
                                            </p:txEl>
                                          </p:spTgt>
                                        </p:tgtEl>
                                      </p:cBhvr>
                                    </p:animEffect>
                                  </p:childTnLst>
                                </p:cTn>
                              </p:par>
                              <p:par>
                                <p:cTn id="71" presetID="10" presetClass="entr" presetSubtype="0" fill="hold"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3">
                                            <p:txEl>
                                              <p:pRg st="19" end="19"/>
                                            </p:txEl>
                                          </p:spTgt>
                                        </p:tgtEl>
                                        <p:attrNameLst>
                                          <p:attrName>style.visibility</p:attrName>
                                        </p:attrNameLst>
                                      </p:cBhvr>
                                      <p:to>
                                        <p:strVal val="visible"/>
                                      </p:to>
                                    </p:set>
                                    <p:animEffect transition="in" filter="fade">
                                      <p:cBhvr>
                                        <p:cTn id="78" dur="500"/>
                                        <p:tgtEl>
                                          <p:spTgt spid="3">
                                            <p:txEl>
                                              <p:pRg st="19" end="19"/>
                                            </p:txEl>
                                          </p:spTgt>
                                        </p:tgtEl>
                                      </p:cBhvr>
                                    </p:animEffect>
                                  </p:childTnLst>
                                </p:cTn>
                              </p:par>
                              <p:par>
                                <p:cTn id="79" presetID="10" presetClass="entr" presetSubtype="0" fill="hold" nodeType="withEffect">
                                  <p:stCondLst>
                                    <p:cond delay="0"/>
                                  </p:stCondLst>
                                  <p:childTnLst>
                                    <p:set>
                                      <p:cBhvr>
                                        <p:cTn id="80" dur="1" fill="hold">
                                          <p:stCondLst>
                                            <p:cond delay="0"/>
                                          </p:stCondLst>
                                        </p:cTn>
                                        <p:tgtEl>
                                          <p:spTgt spid="3">
                                            <p:txEl>
                                              <p:pRg st="20" end="20"/>
                                            </p:txEl>
                                          </p:spTgt>
                                        </p:tgtEl>
                                        <p:attrNameLst>
                                          <p:attrName>style.visibility</p:attrName>
                                        </p:attrNameLst>
                                      </p:cBhvr>
                                      <p:to>
                                        <p:strVal val="visible"/>
                                      </p:to>
                                    </p:set>
                                    <p:animEffect transition="in" filter="fade">
                                      <p:cBhvr>
                                        <p:cTn id="81" dur="500"/>
                                        <p:tgtEl>
                                          <p:spTgt spid="3">
                                            <p:txEl>
                                              <p:pRg st="20" end="20"/>
                                            </p:txEl>
                                          </p:spTgt>
                                        </p:tgtEl>
                                      </p:cBhvr>
                                    </p:animEffect>
                                  </p:childTnLst>
                                </p:cTn>
                              </p:par>
                              <p:par>
                                <p:cTn id="82" presetID="10" presetClass="entr" presetSubtype="0" fill="hold"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3">
                                            <p:txEl>
                                              <p:pRg st="22" end="22"/>
                                            </p:txEl>
                                          </p:spTgt>
                                        </p:tgtEl>
                                        <p:attrNameLst>
                                          <p:attrName>style.visibility</p:attrName>
                                        </p:attrNameLst>
                                      </p:cBhvr>
                                      <p:to>
                                        <p:strVal val="visible"/>
                                      </p:to>
                                    </p:set>
                                    <p:animEffect transition="in" filter="fade">
                                      <p:cBhvr>
                                        <p:cTn id="89" dur="500"/>
                                        <p:tgtEl>
                                          <p:spTgt spid="3">
                                            <p:txEl>
                                              <p:pRg st="22" end="22"/>
                                            </p:txEl>
                                          </p:spTgt>
                                        </p:tgtEl>
                                      </p:cBhvr>
                                    </p:animEffect>
                                  </p:childTnLst>
                                </p:cTn>
                              </p:par>
                              <p:par>
                                <p:cTn id="90" presetID="10" presetClass="entr" presetSubtype="0" fill="hold" nodeType="withEffect">
                                  <p:stCondLst>
                                    <p:cond delay="0"/>
                                  </p:stCondLst>
                                  <p:childTnLst>
                                    <p:set>
                                      <p:cBhvr>
                                        <p:cTn id="91" dur="1" fill="hold">
                                          <p:stCondLst>
                                            <p:cond delay="0"/>
                                          </p:stCondLst>
                                        </p:cTn>
                                        <p:tgtEl>
                                          <p:spTgt spid="3">
                                            <p:txEl>
                                              <p:pRg st="23" end="23"/>
                                            </p:txEl>
                                          </p:spTgt>
                                        </p:tgtEl>
                                        <p:attrNameLst>
                                          <p:attrName>style.visibility</p:attrName>
                                        </p:attrNameLst>
                                      </p:cBhvr>
                                      <p:to>
                                        <p:strVal val="visible"/>
                                      </p:to>
                                    </p:set>
                                    <p:animEffect transition="in" filter="fade">
                                      <p:cBhvr>
                                        <p:cTn id="92" dur="500"/>
                                        <p:tgtEl>
                                          <p:spTgt spid="3">
                                            <p:txEl>
                                              <p:pRg st="23" end="23"/>
                                            </p:txEl>
                                          </p:spTgt>
                                        </p:tgtEl>
                                      </p:cBhvr>
                                    </p:animEffect>
                                  </p:childTnLst>
                                </p:cTn>
                              </p:par>
                              <p:par>
                                <p:cTn id="93" presetID="10" presetClass="entr" presetSubtype="0" fill="hold" nodeType="withEffect">
                                  <p:stCondLst>
                                    <p:cond delay="0"/>
                                  </p:stCondLst>
                                  <p:childTnLst>
                                    <p:set>
                                      <p:cBhvr>
                                        <p:cTn id="94" dur="1" fill="hold">
                                          <p:stCondLst>
                                            <p:cond delay="0"/>
                                          </p:stCondLst>
                                        </p:cTn>
                                        <p:tgtEl>
                                          <p:spTgt spid="3">
                                            <p:txEl>
                                              <p:pRg st="24" end="24"/>
                                            </p:txEl>
                                          </p:spTgt>
                                        </p:tgtEl>
                                        <p:attrNameLst>
                                          <p:attrName>style.visibility</p:attrName>
                                        </p:attrNameLst>
                                      </p:cBhvr>
                                      <p:to>
                                        <p:strVal val="visible"/>
                                      </p:to>
                                    </p:set>
                                    <p:animEffect transition="in" filter="fade">
                                      <p:cBhvr>
                                        <p:cTn id="95" dur="500"/>
                                        <p:tgtEl>
                                          <p:spTgt spid="3">
                                            <p:txEl>
                                              <p:pRg st="24" end="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191178" y="2233200"/>
            <a:ext cx="8795171" cy="4662869"/>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2800" dirty="0" smtClean="0">
                <a:solidFill>
                  <a:schemeClr val="tx1">
                    <a:lumMod val="75000"/>
                    <a:lumOff val="25000"/>
                  </a:schemeClr>
                </a:solidFill>
              </a:rPr>
              <a:t>2006 ERCs are identified in menstrual fluid </a:t>
            </a:r>
          </a:p>
          <a:p>
            <a:pPr marL="682625" lvl="1" indent="-225425" algn="l">
              <a:buFont typeface="Arial"/>
              <a:buChar char="•"/>
            </a:pPr>
            <a:r>
              <a:rPr lang="en-US" sz="2000" dirty="0" smtClean="0">
                <a:solidFill>
                  <a:schemeClr val="tx1">
                    <a:lumMod val="65000"/>
                    <a:lumOff val="35000"/>
                  </a:schemeClr>
                </a:solidFill>
              </a:rPr>
              <a:t>Varying techniques to isolate regenerative cells from menstrual fluid. </a:t>
            </a:r>
          </a:p>
          <a:p>
            <a:pPr marL="682625" lvl="1" indent="-225425" algn="l">
              <a:buFont typeface="Arial"/>
              <a:buChar char="•"/>
            </a:pPr>
            <a:r>
              <a:rPr lang="en-US" sz="2000" dirty="0" smtClean="0">
                <a:solidFill>
                  <a:schemeClr val="tx1">
                    <a:lumMod val="65000"/>
                    <a:lumOff val="35000"/>
                  </a:schemeClr>
                </a:solidFill>
              </a:rPr>
              <a:t>Debates as to whether the cells are pluripotent or </a:t>
            </a:r>
            <a:r>
              <a:rPr lang="en-US" sz="2000" dirty="0" err="1" smtClean="0">
                <a:solidFill>
                  <a:schemeClr val="tx1">
                    <a:lumMod val="65000"/>
                    <a:lumOff val="35000"/>
                  </a:schemeClr>
                </a:solidFill>
              </a:rPr>
              <a:t>multipotent</a:t>
            </a:r>
            <a:endParaRPr lang="en-US" sz="2000" dirty="0" smtClean="0">
              <a:solidFill>
                <a:schemeClr val="tx1">
                  <a:lumMod val="65000"/>
                  <a:lumOff val="35000"/>
                </a:schemeClr>
              </a:solidFill>
            </a:endParaRPr>
          </a:p>
          <a:p>
            <a:pPr marL="682625" lvl="1" indent="-225425" algn="l">
              <a:buFont typeface="Arial"/>
              <a:buChar char="•"/>
            </a:pPr>
            <a:endParaRPr lang="en-US" sz="2000" dirty="0" smtClean="0">
              <a:solidFill>
                <a:schemeClr val="tx1">
                  <a:lumMod val="75000"/>
                  <a:lumOff val="25000"/>
                </a:schemeClr>
              </a:solidFill>
            </a:endParaRPr>
          </a:p>
          <a:p>
            <a:pPr marL="457200" indent="-233363" algn="l">
              <a:buFont typeface="Arial"/>
              <a:buChar char="•"/>
            </a:pPr>
            <a:r>
              <a:rPr lang="en-US" sz="2800" dirty="0">
                <a:solidFill>
                  <a:schemeClr val="tx1">
                    <a:lumMod val="75000"/>
                    <a:lumOff val="25000"/>
                  </a:schemeClr>
                </a:solidFill>
              </a:rPr>
              <a:t>Private companies emerge to </a:t>
            </a:r>
            <a:r>
              <a:rPr lang="en-US" sz="2800" dirty="0" smtClean="0">
                <a:solidFill>
                  <a:schemeClr val="tx1">
                    <a:lumMod val="75000"/>
                    <a:lumOff val="25000"/>
                  </a:schemeClr>
                </a:solidFill>
              </a:rPr>
              <a:t>bank ERCs</a:t>
            </a:r>
          </a:p>
          <a:p>
            <a:pPr marL="457200" indent="-233363" algn="l">
              <a:buFont typeface="Arial"/>
              <a:buChar char="•"/>
            </a:pPr>
            <a:endParaRPr lang="en-US" sz="2800" dirty="0" smtClean="0">
              <a:solidFill>
                <a:schemeClr val="tx1">
                  <a:lumMod val="75000"/>
                  <a:lumOff val="25000"/>
                </a:schemeClr>
              </a:solidFill>
            </a:endParaRPr>
          </a:p>
          <a:p>
            <a:pPr marL="457200" indent="-233363" algn="l">
              <a:buFont typeface="Arial"/>
              <a:buChar char="•"/>
            </a:pPr>
            <a:r>
              <a:rPr lang="en-US" sz="2800" dirty="0" smtClean="0">
                <a:solidFill>
                  <a:schemeClr val="tx1">
                    <a:lumMod val="75000"/>
                    <a:lumOff val="25000"/>
                  </a:schemeClr>
                </a:solidFill>
              </a:rPr>
              <a:t>Biomedical studies demonstrate </a:t>
            </a:r>
          </a:p>
          <a:p>
            <a:pPr marL="682625" lvl="1" indent="-223838" algn="l">
              <a:buFont typeface="Arial"/>
              <a:buChar char="•"/>
            </a:pPr>
            <a:r>
              <a:rPr lang="en-US" sz="2000" dirty="0" smtClean="0">
                <a:solidFill>
                  <a:schemeClr val="tx1">
                    <a:lumMod val="65000"/>
                    <a:lumOff val="35000"/>
                  </a:schemeClr>
                </a:solidFill>
              </a:rPr>
              <a:t>ERCs can restore dopamine production in a mouse model </a:t>
            </a:r>
            <a:endParaRPr lang="en-US" sz="2000" dirty="0">
              <a:solidFill>
                <a:schemeClr val="tx1">
                  <a:lumMod val="65000"/>
                  <a:lumOff val="35000"/>
                </a:schemeClr>
              </a:solidFill>
            </a:endParaRPr>
          </a:p>
          <a:p>
            <a:pPr marL="682625" lvl="1" indent="-223838" algn="l">
              <a:buFont typeface="Arial"/>
              <a:buChar char="•"/>
            </a:pPr>
            <a:r>
              <a:rPr lang="en-US" sz="2000" dirty="0" smtClean="0">
                <a:solidFill>
                  <a:schemeClr val="tx1">
                    <a:lumMod val="65000"/>
                    <a:lumOff val="35000"/>
                  </a:schemeClr>
                </a:solidFill>
              </a:rPr>
              <a:t>ERCs can initiate limb development in a mouse model</a:t>
            </a:r>
            <a:endParaRPr lang="en-US" sz="2800" dirty="0" smtClean="0">
              <a:solidFill>
                <a:schemeClr val="tx1">
                  <a:lumMod val="75000"/>
                  <a:lumOff val="25000"/>
                </a:schemeClr>
              </a:solidFill>
            </a:endParaRPr>
          </a:p>
        </p:txBody>
      </p:sp>
      <p:sp>
        <p:nvSpPr>
          <p:cNvPr id="4" name="Title 11"/>
          <p:cNvSpPr txBox="1">
            <a:spLocks/>
          </p:cNvSpPr>
          <p:nvPr/>
        </p:nvSpPr>
        <p:spPr>
          <a:xfrm>
            <a:off x="0" y="486286"/>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Menstrual Blood Cells	</a:t>
            </a:r>
            <a:r>
              <a:rPr lang="en-US" dirty="0" smtClean="0"/>
              <a:t/>
            </a:r>
            <a:br>
              <a:rPr lang="en-US" dirty="0" smtClean="0"/>
            </a:br>
            <a:r>
              <a:rPr lang="en-US" sz="3200" i="1" dirty="0" smtClean="0">
                <a:solidFill>
                  <a:schemeClr val="tx1">
                    <a:lumMod val="50000"/>
                    <a:lumOff val="50000"/>
                  </a:schemeClr>
                </a:solidFill>
              </a:rPr>
              <a:t>Endometrial Regenerative Cells (ERCs)</a:t>
            </a:r>
            <a:endParaRPr lang="en-US" sz="3200" i="1" dirty="0">
              <a:solidFill>
                <a:schemeClr val="tx1">
                  <a:lumMod val="50000"/>
                  <a:lumOff val="50000"/>
                </a:schemeClr>
              </a:solidFill>
            </a:endParaRPr>
          </a:p>
        </p:txBody>
      </p:sp>
      <p:pic>
        <p:nvPicPr>
          <p:cNvPr id="6" name="Picture 5" descr="ovari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5288" y="486286"/>
            <a:ext cx="1059349" cy="731520"/>
          </a:xfrm>
          <a:prstGeom prst="rect">
            <a:avLst/>
          </a:prstGeom>
        </p:spPr>
      </p:pic>
      <p:pic>
        <p:nvPicPr>
          <p:cNvPr id="7" name="Picture 6"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7404" y="2422931"/>
            <a:ext cx="297884" cy="222870"/>
          </a:xfrm>
          <a:prstGeom prst="rect">
            <a:avLst/>
          </a:prstGeom>
        </p:spPr>
      </p:pic>
    </p:spTree>
    <p:extLst>
      <p:ext uri="{BB962C8B-B14F-4D97-AF65-F5344CB8AC3E}">
        <p14:creationId xmlns:p14="http://schemas.microsoft.com/office/powerpoint/2010/main" val="32298410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fade">
                                      <p:cBhvr>
                                        <p:cTn id="3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114299" y="2692400"/>
            <a:ext cx="9029701" cy="4019550"/>
          </a:xfrm>
          <a:prstGeom prst="rect">
            <a:avLst/>
          </a:prstGeom>
        </p:spPr>
        <p:txBody>
          <a:bodyPr vert="horz" lIns="91440" tIns="45720" rIns="91440" bIns="45720" rtlCol="0">
            <a:normAutofit fontScale="7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223837" algn="l"/>
            <a:endParaRPr lang="en-US" sz="2800" dirty="0" smtClean="0">
              <a:solidFill>
                <a:schemeClr val="tx1">
                  <a:lumMod val="75000"/>
                  <a:lumOff val="25000"/>
                </a:schemeClr>
              </a:solidFill>
            </a:endParaRPr>
          </a:p>
          <a:p>
            <a:pPr marL="457200" indent="-233363" algn="l">
              <a:buFont typeface="Arial"/>
              <a:buChar char="•"/>
            </a:pPr>
            <a:r>
              <a:rPr lang="en-US" sz="2800" dirty="0" smtClean="0">
                <a:solidFill>
                  <a:schemeClr val="tx1">
                    <a:lumMod val="75000"/>
                    <a:lumOff val="25000"/>
                  </a:schemeClr>
                </a:solidFill>
              </a:rPr>
              <a:t>Private Menstrual Blood Banking</a:t>
            </a:r>
          </a:p>
          <a:p>
            <a:pPr marL="914400" lvl="1" indent="-233363" algn="l">
              <a:buFont typeface="Arial"/>
              <a:buChar char="•"/>
            </a:pPr>
            <a:r>
              <a:rPr lang="en-US" sz="2100" dirty="0" smtClean="0">
                <a:solidFill>
                  <a:schemeClr val="tx1">
                    <a:lumMod val="65000"/>
                    <a:lumOff val="35000"/>
                  </a:schemeClr>
                </a:solidFill>
              </a:rPr>
              <a:t>Growing industry</a:t>
            </a:r>
          </a:p>
          <a:p>
            <a:pPr marL="914400" lvl="1" indent="-233363" algn="l">
              <a:buFont typeface="Arial"/>
              <a:buChar char="•"/>
            </a:pPr>
            <a:r>
              <a:rPr lang="en-US" sz="2100" dirty="0" err="1" smtClean="0">
                <a:solidFill>
                  <a:schemeClr val="tx1">
                    <a:lumMod val="65000"/>
                    <a:lumOff val="35000"/>
                  </a:schemeClr>
                </a:solidFill>
              </a:rPr>
              <a:t>Cryocell</a:t>
            </a:r>
            <a:r>
              <a:rPr lang="en-US" sz="2100" dirty="0" smtClean="0">
                <a:solidFill>
                  <a:schemeClr val="tx1">
                    <a:lumMod val="65000"/>
                    <a:lumOff val="35000"/>
                  </a:schemeClr>
                </a:solidFill>
              </a:rPr>
              <a:t> a leader  </a:t>
            </a:r>
          </a:p>
          <a:p>
            <a:pPr marL="914400" lvl="1" indent="-233363" algn="l">
              <a:buFont typeface="Arial"/>
              <a:buChar char="•"/>
            </a:pPr>
            <a:r>
              <a:rPr lang="en-US" sz="2100" dirty="0" smtClean="0">
                <a:solidFill>
                  <a:schemeClr val="tx1">
                    <a:lumMod val="65000"/>
                    <a:lumOff val="35000"/>
                  </a:schemeClr>
                </a:solidFill>
              </a:rPr>
              <a:t>Costly, not accessible to all</a:t>
            </a:r>
          </a:p>
          <a:p>
            <a:pPr marL="914400" lvl="1" indent="-233363" algn="l">
              <a:buFont typeface="Arial"/>
              <a:buChar char="•"/>
            </a:pPr>
            <a:endParaRPr lang="en-US" sz="2200" dirty="0" smtClean="0">
              <a:solidFill>
                <a:schemeClr val="tx1">
                  <a:lumMod val="75000"/>
                  <a:lumOff val="25000"/>
                </a:schemeClr>
              </a:solidFill>
            </a:endParaRPr>
          </a:p>
          <a:p>
            <a:pPr marL="457200" indent="-233363" algn="l">
              <a:buFont typeface="Arial"/>
              <a:buChar char="•"/>
            </a:pPr>
            <a:r>
              <a:rPr lang="en-US" sz="2800" dirty="0">
                <a:solidFill>
                  <a:schemeClr val="tx1">
                    <a:lumMod val="75000"/>
                    <a:lumOff val="25000"/>
                  </a:schemeClr>
                </a:solidFill>
              </a:rPr>
              <a:t>Menstrual Blood Research</a:t>
            </a:r>
          </a:p>
          <a:p>
            <a:pPr marL="914400" lvl="1" indent="-233363" algn="l">
              <a:buFont typeface="Arial"/>
              <a:buChar char="•"/>
            </a:pPr>
            <a:r>
              <a:rPr lang="en-US" sz="2100" dirty="0">
                <a:solidFill>
                  <a:srgbClr val="595959"/>
                </a:solidFill>
              </a:rPr>
              <a:t>Heterogeneous population of cells including MSC and ERC</a:t>
            </a:r>
          </a:p>
          <a:p>
            <a:pPr marL="1371600" lvl="2" indent="-233363" algn="l">
              <a:buFont typeface="Arial"/>
              <a:buChar char="•"/>
            </a:pPr>
            <a:r>
              <a:rPr lang="en-US" sz="1600" dirty="0">
                <a:solidFill>
                  <a:schemeClr val="tx1">
                    <a:lumMod val="65000"/>
                    <a:lumOff val="35000"/>
                  </a:schemeClr>
                </a:solidFill>
              </a:rPr>
              <a:t>MSCs</a:t>
            </a:r>
            <a:r>
              <a:rPr lang="en-US" sz="1600" dirty="0">
                <a:solidFill>
                  <a:schemeClr val="tx1">
                    <a:lumMod val="50000"/>
                    <a:lumOff val="50000"/>
                  </a:schemeClr>
                </a:solidFill>
              </a:rPr>
              <a:t>: Commonly found in other blood sources, but here the concentration is 2% as opposed to 0.1% in cord blood and marrow</a:t>
            </a:r>
          </a:p>
          <a:p>
            <a:pPr marL="1371600" lvl="2" indent="-233363" algn="l">
              <a:buFont typeface="Arial"/>
              <a:buChar char="•"/>
            </a:pPr>
            <a:r>
              <a:rPr lang="en-US" sz="1600" dirty="0">
                <a:solidFill>
                  <a:srgbClr val="595959"/>
                </a:solidFill>
              </a:rPr>
              <a:t>ERCs: </a:t>
            </a:r>
            <a:r>
              <a:rPr lang="en-US" sz="1600" dirty="0">
                <a:solidFill>
                  <a:schemeClr val="tx1">
                    <a:lumMod val="50000"/>
                    <a:lumOff val="50000"/>
                  </a:schemeClr>
                </a:solidFill>
              </a:rPr>
              <a:t>Endometrial regenerative cells appear to be highly regenerative and </a:t>
            </a:r>
            <a:r>
              <a:rPr lang="en-US" sz="1600" dirty="0" smtClean="0">
                <a:solidFill>
                  <a:schemeClr val="tx1">
                    <a:lumMod val="50000"/>
                    <a:lumOff val="50000"/>
                  </a:schemeClr>
                </a:solidFill>
              </a:rPr>
              <a:t>pluripotent’ doubling time of 20 hours.</a:t>
            </a:r>
            <a:endParaRPr lang="en-US" sz="1600" dirty="0" smtClean="0">
              <a:solidFill>
                <a:schemeClr val="tx1">
                  <a:lumMod val="50000"/>
                  <a:lumOff val="50000"/>
                </a:schemeClr>
              </a:solidFill>
            </a:endParaRPr>
          </a:p>
          <a:p>
            <a:pPr marL="1371600" lvl="2" indent="-233363" algn="l">
              <a:buFont typeface="Arial"/>
              <a:buChar char="•"/>
            </a:pPr>
            <a:endParaRPr lang="en-US" sz="1600" dirty="0">
              <a:solidFill>
                <a:schemeClr val="tx1">
                  <a:lumMod val="75000"/>
                  <a:lumOff val="25000"/>
                </a:schemeClr>
              </a:solidFill>
            </a:endParaRPr>
          </a:p>
          <a:p>
            <a:pPr marL="457200" indent="-233363" algn="l">
              <a:buFont typeface="Arial"/>
              <a:buChar char="•"/>
            </a:pPr>
            <a:r>
              <a:rPr lang="en-US" sz="2800" dirty="0" smtClean="0">
                <a:solidFill>
                  <a:schemeClr val="tx1">
                    <a:lumMod val="75000"/>
                    <a:lumOff val="25000"/>
                  </a:schemeClr>
                </a:solidFill>
              </a:rPr>
              <a:t>Chelsea </a:t>
            </a:r>
            <a:r>
              <a:rPr lang="en-US" sz="2800" dirty="0" err="1" smtClean="0">
                <a:solidFill>
                  <a:schemeClr val="tx1">
                    <a:lumMod val="75000"/>
                    <a:lumOff val="25000"/>
                  </a:schemeClr>
                </a:solidFill>
              </a:rPr>
              <a:t>Briganti</a:t>
            </a:r>
            <a:r>
              <a:rPr lang="en-US" sz="2800" dirty="0" smtClean="0">
                <a:solidFill>
                  <a:schemeClr val="tx1">
                    <a:lumMod val="75000"/>
                    <a:lumOff val="25000"/>
                  </a:schemeClr>
                </a:solidFill>
              </a:rPr>
              <a:t>, designer, proposed a low cost alternative</a:t>
            </a:r>
          </a:p>
          <a:p>
            <a:pPr lvl="2" indent="-233363" algn="l">
              <a:buFont typeface="Arial"/>
              <a:buChar char="•"/>
            </a:pPr>
            <a:r>
              <a:rPr lang="en-US" sz="2000" dirty="0" err="1" smtClean="0">
                <a:solidFill>
                  <a:schemeClr val="tx1">
                    <a:lumMod val="65000"/>
                    <a:lumOff val="35000"/>
                  </a:schemeClr>
                </a:solidFill>
              </a:rPr>
              <a:t>Mademoicell</a:t>
            </a:r>
            <a:r>
              <a:rPr lang="en-US" sz="2000" dirty="0" smtClean="0">
                <a:solidFill>
                  <a:schemeClr val="tx1">
                    <a:lumMod val="65000"/>
                    <a:lumOff val="35000"/>
                  </a:schemeClr>
                </a:solidFill>
              </a:rPr>
              <a:t> by The </a:t>
            </a:r>
            <a:r>
              <a:rPr lang="en-US" sz="2000" dirty="0">
                <a:solidFill>
                  <a:schemeClr val="tx1">
                    <a:lumMod val="65000"/>
                    <a:lumOff val="35000"/>
                  </a:schemeClr>
                </a:solidFill>
              </a:rPr>
              <a:t>Way We See the World </a:t>
            </a:r>
            <a:endParaRPr lang="en-US" sz="2000" dirty="0" smtClean="0">
              <a:solidFill>
                <a:schemeClr val="tx1">
                  <a:lumMod val="65000"/>
                  <a:lumOff val="35000"/>
                </a:schemeClr>
              </a:solidFill>
            </a:endParaRPr>
          </a:p>
          <a:p>
            <a:pPr lvl="2" indent="-233363" algn="l">
              <a:buFont typeface="Arial"/>
              <a:buChar char="•"/>
            </a:pPr>
            <a:endParaRPr lang="en-US" sz="2800" dirty="0" smtClean="0">
              <a:solidFill>
                <a:schemeClr val="tx1">
                  <a:lumMod val="75000"/>
                  <a:lumOff val="25000"/>
                </a:schemeClr>
              </a:solidFill>
            </a:endParaRPr>
          </a:p>
          <a:p>
            <a:pPr marL="457200" indent="-233363" algn="l">
              <a:buFont typeface="Arial"/>
              <a:buChar char="•"/>
            </a:pPr>
            <a:endParaRPr lang="en-US" sz="2800" dirty="0" smtClean="0">
              <a:solidFill>
                <a:schemeClr val="tx1">
                  <a:lumMod val="75000"/>
                  <a:lumOff val="25000"/>
                </a:schemeClr>
              </a:solidFill>
            </a:endParaRPr>
          </a:p>
        </p:txBody>
      </p:sp>
      <p:sp>
        <p:nvSpPr>
          <p:cNvPr id="4" name="Title 11"/>
          <p:cNvSpPr txBox="1">
            <a:spLocks/>
          </p:cNvSpPr>
          <p:nvPr/>
        </p:nvSpPr>
        <p:spPr>
          <a:xfrm>
            <a:off x="0" y="486286"/>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Menstrual Blood Cells	</a:t>
            </a:r>
            <a:r>
              <a:rPr lang="en-US" dirty="0" smtClean="0"/>
              <a:t/>
            </a:r>
            <a:br>
              <a:rPr lang="en-US" dirty="0" smtClean="0"/>
            </a:br>
            <a:r>
              <a:rPr lang="en-US" sz="3200" i="1" dirty="0" err="1" smtClean="0">
                <a:solidFill>
                  <a:schemeClr val="tx1">
                    <a:lumMod val="50000"/>
                    <a:lumOff val="50000"/>
                  </a:schemeClr>
                </a:solidFill>
              </a:rPr>
              <a:t>Mademoicell</a:t>
            </a:r>
            <a:endParaRPr lang="en-US" sz="3200" i="1" dirty="0">
              <a:solidFill>
                <a:schemeClr val="tx1">
                  <a:lumMod val="50000"/>
                  <a:lumOff val="50000"/>
                </a:schemeClr>
              </a:solidFill>
            </a:endParaRPr>
          </a:p>
        </p:txBody>
      </p:sp>
      <p:pic>
        <p:nvPicPr>
          <p:cNvPr id="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5596" y="1252085"/>
            <a:ext cx="3354388" cy="177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5769" y="6112368"/>
            <a:ext cx="297884" cy="222870"/>
          </a:xfrm>
          <a:prstGeom prst="rect">
            <a:avLst/>
          </a:prstGeom>
        </p:spPr>
      </p:pic>
      <p:pic>
        <p:nvPicPr>
          <p:cNvPr id="7" name="Picture 6" descr="ovarie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55288" y="486286"/>
            <a:ext cx="1059349" cy="731520"/>
          </a:xfrm>
          <a:prstGeom prst="rect">
            <a:avLst/>
          </a:prstGeom>
        </p:spPr>
      </p:pic>
    </p:spTree>
    <p:extLst>
      <p:ext uri="{BB962C8B-B14F-4D97-AF65-F5344CB8AC3E}">
        <p14:creationId xmlns:p14="http://schemas.microsoft.com/office/powerpoint/2010/main" val="22417133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fade">
                                      <p:cBhvr>
                                        <p:cTn id="30" dur="500"/>
                                        <p:tgtEl>
                                          <p:spTgt spid="3">
                                            <p:txEl>
                                              <p:pRg st="9" end="9"/>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animEffect transition="in" filter="fade">
                                      <p:cBhvr>
                                        <p:cTn id="35" dur="500"/>
                                        <p:tgtEl>
                                          <p:spTgt spid="3">
                                            <p:txEl>
                                              <p:pRg st="11" end="11"/>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12" end="12"/>
                                            </p:txEl>
                                          </p:spTgt>
                                        </p:tgtEl>
                                        <p:attrNameLst>
                                          <p:attrName>style.visibility</p:attrName>
                                        </p:attrNameLst>
                                      </p:cBhvr>
                                      <p:to>
                                        <p:strVal val="visible"/>
                                      </p:to>
                                    </p:set>
                                    <p:animEffect transition="in" filter="fade">
                                      <p:cBhvr>
                                        <p:cTn id="38" dur="500"/>
                                        <p:tgtEl>
                                          <p:spTgt spid="3">
                                            <p:txEl>
                                              <p:pRg st="12" end="1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92656" y="742036"/>
            <a:ext cx="8280400" cy="6586420"/>
          </a:xfrm>
          <a:prstGeom prst="rect">
            <a:avLst/>
          </a:prstGeom>
          <a:noFill/>
        </p:spPr>
        <p:txBody>
          <a:bodyPr wrap="square" rtlCol="0">
            <a:spAutoFit/>
          </a:bodyPr>
          <a:lstStyle/>
          <a:p>
            <a:r>
              <a:rPr lang="en-US" sz="1600" i="1" dirty="0">
                <a:solidFill>
                  <a:schemeClr val="tx1">
                    <a:lumMod val="65000"/>
                    <a:lumOff val="35000"/>
                  </a:schemeClr>
                </a:solidFill>
              </a:rPr>
              <a:t>Blood stem cells are collected from regenerative tissues in the </a:t>
            </a:r>
            <a:r>
              <a:rPr lang="en-US" sz="1600" i="1" dirty="0" smtClean="0">
                <a:solidFill>
                  <a:schemeClr val="tx1">
                    <a:lumMod val="65000"/>
                    <a:lumOff val="35000"/>
                  </a:schemeClr>
                </a:solidFill>
              </a:rPr>
              <a:t>body (</a:t>
            </a:r>
            <a:r>
              <a:rPr lang="en-US" sz="1600" i="1" dirty="0">
                <a:solidFill>
                  <a:schemeClr val="tx1">
                    <a:lumMod val="65000"/>
                    <a:lumOff val="35000"/>
                  </a:schemeClr>
                </a:solidFill>
              </a:rPr>
              <a:t>in vivo)</a:t>
            </a:r>
            <a:r>
              <a:rPr lang="en-US" sz="1600" i="1" dirty="0" smtClean="0">
                <a:solidFill>
                  <a:schemeClr val="tx1">
                    <a:lumMod val="65000"/>
                    <a:lumOff val="35000"/>
                  </a:schemeClr>
                </a:solidFill>
              </a:rPr>
              <a:t>.  Blood stem </a:t>
            </a:r>
            <a:r>
              <a:rPr lang="en-US" sz="1600" i="1" dirty="0">
                <a:solidFill>
                  <a:schemeClr val="tx1">
                    <a:lumMod val="65000"/>
                    <a:lumOff val="35000"/>
                  </a:schemeClr>
                </a:solidFill>
              </a:rPr>
              <a:t>cells must be immunologically matched between donor and </a:t>
            </a:r>
            <a:r>
              <a:rPr lang="en-US" sz="1600" i="1" dirty="0" smtClean="0">
                <a:solidFill>
                  <a:schemeClr val="tx1">
                    <a:lumMod val="65000"/>
                    <a:lumOff val="35000"/>
                  </a:schemeClr>
                </a:solidFill>
              </a:rPr>
              <a:t>recipient </a:t>
            </a:r>
            <a:r>
              <a:rPr lang="en-US" sz="1600" i="1" dirty="0">
                <a:solidFill>
                  <a:schemeClr val="tx1">
                    <a:lumMod val="65000"/>
                    <a:lumOff val="35000"/>
                  </a:schemeClr>
                </a:solidFill>
              </a:rPr>
              <a:t>using Human Leukocyte Antigen (HLA) typing.</a:t>
            </a:r>
            <a:endParaRPr lang="en-US" sz="1600" i="1" dirty="0">
              <a:solidFill>
                <a:schemeClr val="tx1">
                  <a:lumMod val="50000"/>
                  <a:lumOff val="50000"/>
                </a:schemeClr>
              </a:solidFill>
            </a:endParaRPr>
          </a:p>
          <a:p>
            <a:endParaRPr lang="en-US" sz="1600" i="1" dirty="0">
              <a:solidFill>
                <a:schemeClr val="tx1">
                  <a:lumMod val="65000"/>
                  <a:lumOff val="35000"/>
                </a:schemeClr>
              </a:solidFill>
            </a:endParaRPr>
          </a:p>
          <a:p>
            <a:r>
              <a:rPr lang="en-US" sz="1600" i="1" dirty="0" smtClean="0">
                <a:solidFill>
                  <a:schemeClr val="tx1">
                    <a:lumMod val="65000"/>
                    <a:lumOff val="35000"/>
                  </a:schemeClr>
                </a:solidFill>
              </a:rPr>
              <a:t>In </a:t>
            </a:r>
            <a:r>
              <a:rPr lang="en-US" sz="1600" i="1" dirty="0">
                <a:solidFill>
                  <a:schemeClr val="tx1">
                    <a:lumMod val="65000"/>
                    <a:lumOff val="35000"/>
                  </a:schemeClr>
                </a:solidFill>
              </a:rPr>
              <a:t>the 1950s, bone marrow was identified as a source of stem cells to treat blood and immune-related disorders as well as replenishing the immune system of cancer patients post-chemotherapy</a:t>
            </a:r>
            <a:r>
              <a:rPr lang="en-US" sz="1600" i="1" dirty="0" smtClean="0">
                <a:solidFill>
                  <a:schemeClr val="tx1">
                    <a:lumMod val="65000"/>
                    <a:lumOff val="35000"/>
                  </a:schemeClr>
                </a:solidFill>
              </a:rPr>
              <a:t>. </a:t>
            </a:r>
          </a:p>
          <a:p>
            <a:endParaRPr lang="en-US" sz="1600" i="1" dirty="0">
              <a:solidFill>
                <a:schemeClr val="tx1">
                  <a:lumMod val="50000"/>
                  <a:lumOff val="50000"/>
                </a:schemeClr>
              </a:solidFill>
            </a:endParaRPr>
          </a:p>
          <a:p>
            <a:r>
              <a:rPr lang="en-US" sz="1600" i="1" dirty="0" smtClean="0">
                <a:solidFill>
                  <a:schemeClr val="tx1">
                    <a:lumMod val="65000"/>
                    <a:lumOff val="35000"/>
                  </a:schemeClr>
                </a:solidFill>
              </a:rPr>
              <a:t>Placenta</a:t>
            </a:r>
            <a:r>
              <a:rPr lang="en-US" sz="1600" i="1" dirty="0">
                <a:solidFill>
                  <a:schemeClr val="tx1">
                    <a:lumMod val="65000"/>
                    <a:lumOff val="35000"/>
                  </a:schemeClr>
                </a:solidFill>
              </a:rPr>
              <a:t>, umbilical cord blood (UCB), and menstrual blood contain </a:t>
            </a:r>
            <a:r>
              <a:rPr lang="en-US" sz="1600" i="1" dirty="0" smtClean="0">
                <a:solidFill>
                  <a:schemeClr val="tx1">
                    <a:lumMod val="65000"/>
                    <a:lumOff val="35000"/>
                  </a:schemeClr>
                </a:solidFill>
              </a:rPr>
              <a:t>stem </a:t>
            </a:r>
            <a:r>
              <a:rPr lang="en-US" sz="1600" i="1" dirty="0">
                <a:solidFill>
                  <a:schemeClr val="tx1">
                    <a:lumMod val="65000"/>
                    <a:lumOff val="35000"/>
                  </a:schemeClr>
                </a:solidFill>
              </a:rPr>
              <a:t>cells that are collected post-birth in a </a:t>
            </a:r>
            <a:r>
              <a:rPr lang="en-US" sz="1600" i="1" dirty="0" smtClean="0">
                <a:solidFill>
                  <a:schemeClr val="tx1">
                    <a:lumMod val="65000"/>
                    <a:lumOff val="35000"/>
                  </a:schemeClr>
                </a:solidFill>
              </a:rPr>
              <a:t>hospital </a:t>
            </a:r>
            <a:r>
              <a:rPr lang="en-US" sz="1600" i="1" dirty="0">
                <a:solidFill>
                  <a:schemeClr val="tx1">
                    <a:lumMod val="65000"/>
                    <a:lumOff val="35000"/>
                  </a:schemeClr>
                </a:solidFill>
              </a:rPr>
              <a:t>or during menstruation at </a:t>
            </a:r>
            <a:r>
              <a:rPr lang="en-US" sz="1600" i="1" dirty="0" smtClean="0">
                <a:solidFill>
                  <a:schemeClr val="tx1">
                    <a:lumMod val="65000"/>
                    <a:lumOff val="35000"/>
                  </a:schemeClr>
                </a:solidFill>
              </a:rPr>
              <a:t>home. </a:t>
            </a:r>
          </a:p>
          <a:p>
            <a:endParaRPr lang="en-US" sz="1600" i="1" dirty="0">
              <a:solidFill>
                <a:schemeClr val="tx1">
                  <a:lumMod val="65000"/>
                  <a:lumOff val="35000"/>
                </a:schemeClr>
              </a:solidFill>
            </a:endParaRPr>
          </a:p>
          <a:p>
            <a:r>
              <a:rPr lang="en-US" sz="1600" i="1" dirty="0" smtClean="0">
                <a:solidFill>
                  <a:schemeClr val="tx1">
                    <a:lumMod val="65000"/>
                    <a:lumOff val="35000"/>
                  </a:schemeClr>
                </a:solidFill>
              </a:rPr>
              <a:t>Important </a:t>
            </a:r>
            <a:r>
              <a:rPr lang="en-US" sz="1600" i="1" dirty="0">
                <a:solidFill>
                  <a:schemeClr val="tx1">
                    <a:lumMod val="65000"/>
                    <a:lumOff val="35000"/>
                  </a:schemeClr>
                </a:solidFill>
              </a:rPr>
              <a:t>differences regarding the concentration, regenerative power, </a:t>
            </a:r>
            <a:r>
              <a:rPr lang="en-US" sz="1600" i="1" dirty="0" smtClean="0">
                <a:solidFill>
                  <a:schemeClr val="tx1">
                    <a:lumMod val="65000"/>
                    <a:lumOff val="35000"/>
                  </a:schemeClr>
                </a:solidFill>
              </a:rPr>
              <a:t>cell differentiation potency</a:t>
            </a:r>
            <a:r>
              <a:rPr lang="en-US" sz="1600" i="1" dirty="0">
                <a:solidFill>
                  <a:schemeClr val="tx1">
                    <a:lumMod val="65000"/>
                    <a:lumOff val="35000"/>
                  </a:schemeClr>
                </a:solidFill>
              </a:rPr>
              <a:t>, </a:t>
            </a:r>
            <a:r>
              <a:rPr lang="en-US" sz="1600" i="1" dirty="0" smtClean="0">
                <a:solidFill>
                  <a:schemeClr val="tx1">
                    <a:lumMod val="65000"/>
                    <a:lumOff val="35000"/>
                  </a:schemeClr>
                </a:solidFill>
              </a:rPr>
              <a:t>and immunogenicity </a:t>
            </a:r>
            <a:r>
              <a:rPr lang="en-US" sz="1600" i="1" dirty="0">
                <a:solidFill>
                  <a:schemeClr val="tx1">
                    <a:lumMod val="65000"/>
                    <a:lumOff val="35000"/>
                  </a:schemeClr>
                </a:solidFill>
              </a:rPr>
              <a:t>of these stem cells are </a:t>
            </a:r>
            <a:r>
              <a:rPr lang="en-US" sz="1600" i="1" dirty="0" smtClean="0">
                <a:solidFill>
                  <a:schemeClr val="tx1">
                    <a:lumMod val="65000"/>
                    <a:lumOff val="35000"/>
                  </a:schemeClr>
                </a:solidFill>
              </a:rPr>
              <a:t>contested as this is a new field of research and continues to be explored. Efforts to diversify existing </a:t>
            </a:r>
            <a:r>
              <a:rPr lang="en-US" sz="1600" i="1" dirty="0" err="1" smtClean="0">
                <a:solidFill>
                  <a:schemeClr val="tx1">
                    <a:lumMod val="65000"/>
                    <a:lumOff val="35000"/>
                  </a:schemeClr>
                </a:solidFill>
              </a:rPr>
              <a:t>biobanks</a:t>
            </a:r>
            <a:r>
              <a:rPr lang="en-US" sz="1600" i="1" dirty="0" smtClean="0">
                <a:solidFill>
                  <a:schemeClr val="tx1">
                    <a:lumMod val="65000"/>
                    <a:lumOff val="35000"/>
                  </a:schemeClr>
                </a:solidFill>
              </a:rPr>
              <a:t> are in place.</a:t>
            </a:r>
          </a:p>
          <a:p>
            <a:endParaRPr lang="en-US" sz="1600" i="1" dirty="0">
              <a:solidFill>
                <a:schemeClr val="tx1">
                  <a:lumMod val="65000"/>
                  <a:lumOff val="35000"/>
                </a:schemeClr>
              </a:solidFill>
            </a:endParaRPr>
          </a:p>
          <a:p>
            <a:r>
              <a:rPr lang="en-US" sz="1600" i="1" dirty="0" smtClean="0">
                <a:solidFill>
                  <a:schemeClr val="tx1">
                    <a:lumMod val="65000"/>
                    <a:lumOff val="35000"/>
                  </a:schemeClr>
                </a:solidFill>
              </a:rPr>
              <a:t>With the emergence of private blood banking and court decisions regarding compensation for marrow stem cells, there has been a shift from viewing these sources as waste to  treating them as sacred gifts and commodities. What used to be an altruistic donation to public banks is morphing into a commercialized venture. This shift influences public efforts to diversify the stem cell supply and contribute to the social good. National bone marrow and cord blood programs have launched programs </a:t>
            </a:r>
            <a:r>
              <a:rPr lang="en-US" sz="1600" i="1" dirty="0">
                <a:solidFill>
                  <a:schemeClr val="tx1">
                    <a:lumMod val="65000"/>
                    <a:lumOff val="35000"/>
                  </a:schemeClr>
                </a:solidFill>
              </a:rPr>
              <a:t>such as </a:t>
            </a:r>
            <a:r>
              <a:rPr lang="en-US" sz="1600" i="1" dirty="0" smtClean="0">
                <a:solidFill>
                  <a:schemeClr val="tx1">
                    <a:lumMod val="65000"/>
                    <a:lumOff val="35000"/>
                  </a:schemeClr>
                </a:solidFill>
              </a:rPr>
              <a:t>“Be </a:t>
            </a:r>
            <a:r>
              <a:rPr lang="en-US" sz="1600" i="1" dirty="0">
                <a:solidFill>
                  <a:schemeClr val="tx1">
                    <a:lumMod val="65000"/>
                    <a:lumOff val="35000"/>
                  </a:schemeClr>
                </a:solidFill>
              </a:rPr>
              <a:t>The </a:t>
            </a:r>
            <a:r>
              <a:rPr lang="en-US" sz="1600" i="1" dirty="0" smtClean="0">
                <a:solidFill>
                  <a:schemeClr val="tx1">
                    <a:lumMod val="65000"/>
                    <a:lumOff val="35000"/>
                  </a:schemeClr>
                </a:solidFill>
              </a:rPr>
              <a:t>Match” to </a:t>
            </a:r>
            <a:r>
              <a:rPr lang="en-US" sz="1600" i="1" dirty="0">
                <a:solidFill>
                  <a:schemeClr val="tx1">
                    <a:lumMod val="65000"/>
                    <a:lumOff val="35000"/>
                  </a:schemeClr>
                </a:solidFill>
              </a:rPr>
              <a:t>increase awareness of the need for altruistic donation </a:t>
            </a:r>
            <a:r>
              <a:rPr lang="en-US" sz="1600" i="1" dirty="0" smtClean="0">
                <a:solidFill>
                  <a:schemeClr val="tx1">
                    <a:lumMod val="65000"/>
                    <a:lumOff val="35000"/>
                  </a:schemeClr>
                </a:solidFill>
              </a:rPr>
              <a:t> from individuals with diverse HLA types. </a:t>
            </a:r>
            <a:endParaRPr lang="en-US" sz="1600" i="1" dirty="0">
              <a:solidFill>
                <a:schemeClr val="tx1">
                  <a:lumMod val="65000"/>
                  <a:lumOff val="35000"/>
                </a:schemeClr>
              </a:solidFill>
            </a:endParaRPr>
          </a:p>
          <a:p>
            <a:r>
              <a:rPr lang="en-US" i="1" dirty="0" smtClean="0">
                <a:solidFill>
                  <a:schemeClr val="tx1">
                    <a:lumMod val="65000"/>
                    <a:lumOff val="35000"/>
                  </a:schemeClr>
                </a:solidFill>
              </a:rPr>
              <a:t>      </a:t>
            </a:r>
          </a:p>
          <a:p>
            <a:endParaRPr lang="en-US" i="1" dirty="0">
              <a:solidFill>
                <a:schemeClr val="tx1">
                  <a:lumMod val="50000"/>
                  <a:lumOff val="50000"/>
                </a:schemeClr>
              </a:solidFill>
            </a:endParaRPr>
          </a:p>
          <a:p>
            <a:endParaRPr lang="en-US" i="1" dirty="0"/>
          </a:p>
        </p:txBody>
      </p:sp>
      <p:sp>
        <p:nvSpPr>
          <p:cNvPr id="9" name="TextBox 8"/>
          <p:cNvSpPr txBox="1"/>
          <p:nvPr/>
        </p:nvSpPr>
        <p:spPr>
          <a:xfrm>
            <a:off x="191529" y="128740"/>
            <a:ext cx="8581527" cy="1200328"/>
          </a:xfrm>
          <a:prstGeom prst="rect">
            <a:avLst/>
          </a:prstGeom>
          <a:noFill/>
        </p:spPr>
        <p:txBody>
          <a:bodyPr wrap="square" rtlCol="0">
            <a:spAutoFit/>
          </a:bodyPr>
          <a:lstStyle/>
          <a:p>
            <a:r>
              <a:rPr lang="en-US" sz="2400" dirty="0" smtClean="0">
                <a:solidFill>
                  <a:srgbClr val="12919C"/>
                </a:solidFill>
              </a:rPr>
              <a:t>Adult. Adult Cell Source. Blood Stem Cells </a:t>
            </a:r>
            <a:r>
              <a:rPr lang="en-US" sz="2400" i="1" dirty="0">
                <a:solidFill>
                  <a:srgbClr val="12919C"/>
                </a:solidFill>
              </a:rPr>
              <a:t>In Vitro</a:t>
            </a:r>
          </a:p>
          <a:p>
            <a:r>
              <a:rPr lang="en-US" sz="2400" dirty="0" smtClean="0">
                <a:solidFill>
                  <a:srgbClr val="12919C"/>
                </a:solidFill>
              </a:rPr>
              <a:t> </a:t>
            </a:r>
          </a:p>
          <a:p>
            <a:r>
              <a:rPr lang="en-US" sz="2400" dirty="0">
                <a:solidFill>
                  <a:srgbClr val="12919C"/>
                </a:solidFill>
              </a:rPr>
              <a:t>	</a:t>
            </a:r>
            <a:r>
              <a:rPr lang="en-US" sz="2400" dirty="0" smtClean="0">
                <a:solidFill>
                  <a:srgbClr val="12919C"/>
                </a:solidFill>
              </a:rPr>
              <a:t>										</a:t>
            </a:r>
            <a:endParaRPr lang="en-US" sz="2400" dirty="0">
              <a:solidFill>
                <a:srgbClr val="12919C"/>
              </a:solidFill>
            </a:endParaRPr>
          </a:p>
        </p:txBody>
      </p:sp>
      <p:pic>
        <p:nvPicPr>
          <p:cNvPr id="5" name="Picture 4"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322" y="6362245"/>
            <a:ext cx="2255242" cy="342184"/>
          </a:xfrm>
          <a:prstGeom prst="rect">
            <a:avLst/>
          </a:prstGeom>
        </p:spPr>
      </p:pic>
    </p:spTree>
    <p:extLst>
      <p:ext uri="{BB962C8B-B14F-4D97-AF65-F5344CB8AC3E}">
        <p14:creationId xmlns:p14="http://schemas.microsoft.com/office/powerpoint/2010/main" val="39639844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10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10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6" end="6"/>
                                            </p:txEl>
                                          </p:spTgt>
                                        </p:tgtEl>
                                        <p:attrNameLst>
                                          <p:attrName>style.visibility</p:attrName>
                                        </p:attrNameLst>
                                      </p:cBhvr>
                                      <p:to>
                                        <p:strVal val="visible"/>
                                      </p:to>
                                    </p:set>
                                    <p:animEffect transition="in" filter="fade">
                                      <p:cBhvr>
                                        <p:cTn id="22" dur="1000"/>
                                        <p:tgtEl>
                                          <p:spTgt spid="7">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animEffect transition="in" filter="fade">
                                      <p:cBhvr>
                                        <p:cTn id="27" dur="10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cent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580" y="814003"/>
            <a:ext cx="850392" cy="859536"/>
          </a:xfrm>
          <a:prstGeom prst="rect">
            <a:avLst/>
          </a:prstGeom>
        </p:spPr>
      </p:pic>
      <p:pic>
        <p:nvPicPr>
          <p:cNvPr id="5" name="Picture 4" descr="placentabloo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803" y="814003"/>
            <a:ext cx="1426464" cy="1011936"/>
          </a:xfrm>
          <a:prstGeom prst="rect">
            <a:avLst/>
          </a:prstGeom>
        </p:spPr>
      </p:pic>
      <p:pic>
        <p:nvPicPr>
          <p:cNvPr id="6" name="Picture 5" descr="bonem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415" y="3704532"/>
            <a:ext cx="826008" cy="1380744"/>
          </a:xfrm>
          <a:prstGeom prst="rect">
            <a:avLst/>
          </a:prstGeom>
        </p:spPr>
      </p:pic>
      <p:pic>
        <p:nvPicPr>
          <p:cNvPr id="7" name="Picture 6" descr="bonebloo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3874" y="3704532"/>
            <a:ext cx="1307592" cy="1118616"/>
          </a:xfrm>
          <a:prstGeom prst="rect">
            <a:avLst/>
          </a:prstGeom>
        </p:spPr>
      </p:pic>
      <p:pic>
        <p:nvPicPr>
          <p:cNvPr id="8" name="Picture 7" descr="ovaries.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3886" y="2312623"/>
            <a:ext cx="1191768" cy="822960"/>
          </a:xfrm>
          <a:prstGeom prst="rect">
            <a:avLst/>
          </a:prstGeom>
        </p:spPr>
      </p:pic>
      <p:pic>
        <p:nvPicPr>
          <p:cNvPr id="9" name="Picture 8" descr="collection.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56043" y="2215863"/>
            <a:ext cx="323088" cy="981456"/>
          </a:xfrm>
          <a:prstGeom prst="rect">
            <a:avLst/>
          </a:prstGeom>
        </p:spPr>
      </p:pic>
      <p:pic>
        <p:nvPicPr>
          <p:cNvPr id="10" name="Picture 9"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85644" y="2558763"/>
            <a:ext cx="137160" cy="143256"/>
          </a:xfrm>
          <a:prstGeom prst="rect">
            <a:avLst/>
          </a:prstGeom>
        </p:spPr>
      </p:pic>
      <p:pic>
        <p:nvPicPr>
          <p:cNvPr id="11" name="Picture 10" descr="blood1.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4003" y="763383"/>
            <a:ext cx="301752" cy="1002792"/>
          </a:xfrm>
          <a:prstGeom prst="rect">
            <a:avLst/>
          </a:prstGeom>
        </p:spPr>
      </p:pic>
      <p:pic>
        <p:nvPicPr>
          <p:cNvPr id="12" name="Picture 11" descr="blood1.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4003" y="2132791"/>
            <a:ext cx="301752" cy="1002792"/>
          </a:xfrm>
          <a:prstGeom prst="rect">
            <a:avLst/>
          </a:prstGeom>
        </p:spPr>
      </p:pic>
      <p:pic>
        <p:nvPicPr>
          <p:cNvPr id="13" name="Picture 12" descr="blood1.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4003" y="3736666"/>
            <a:ext cx="301752" cy="1002792"/>
          </a:xfrm>
          <a:prstGeom prst="rect">
            <a:avLst/>
          </a:prstGeom>
        </p:spPr>
      </p:pic>
      <p:pic>
        <p:nvPicPr>
          <p:cNvPr id="14" name="Picture 13" descr="blood2.png"/>
          <p:cNvPicPr>
            <a:picLocks noChangeAspect="1"/>
          </p:cNvPicPr>
          <p:nvPr/>
        </p:nvPicPr>
        <p:blipFill rotWithShape="1">
          <a:blip r:embed="rId11">
            <a:extLst>
              <a:ext uri="{28A0092B-C50C-407E-A947-70E740481C1C}">
                <a14:useLocalDpi xmlns:a14="http://schemas.microsoft.com/office/drawing/2010/main" val="0"/>
              </a:ext>
            </a:extLst>
          </a:blip>
          <a:srcRect b="15441"/>
          <a:stretch/>
        </p:blipFill>
        <p:spPr>
          <a:xfrm>
            <a:off x="3502470" y="763383"/>
            <a:ext cx="301752" cy="1020633"/>
          </a:xfrm>
          <a:prstGeom prst="rect">
            <a:avLst/>
          </a:prstGeom>
        </p:spPr>
      </p:pic>
      <p:pic>
        <p:nvPicPr>
          <p:cNvPr id="16" name="Picture 15" descr="blood2.png"/>
          <p:cNvPicPr>
            <a:picLocks noChangeAspect="1"/>
          </p:cNvPicPr>
          <p:nvPr/>
        </p:nvPicPr>
        <p:blipFill rotWithShape="1">
          <a:blip r:embed="rId11">
            <a:extLst>
              <a:ext uri="{28A0092B-C50C-407E-A947-70E740481C1C}">
                <a14:useLocalDpi xmlns:a14="http://schemas.microsoft.com/office/drawing/2010/main" val="0"/>
              </a:ext>
            </a:extLst>
          </a:blip>
          <a:srcRect b="16919"/>
          <a:stretch/>
        </p:blipFill>
        <p:spPr>
          <a:xfrm>
            <a:off x="3502470" y="3745133"/>
            <a:ext cx="301752" cy="1002792"/>
          </a:xfrm>
          <a:prstGeom prst="rect">
            <a:avLst/>
          </a:prstGeom>
        </p:spPr>
      </p:pic>
      <p:pic>
        <p:nvPicPr>
          <p:cNvPr id="17" name="Picture 16" descr="blood25.png"/>
          <p:cNvPicPr>
            <a:picLocks noChangeAspect="1"/>
          </p:cNvPicPr>
          <p:nvPr/>
        </p:nvPicPr>
        <p:blipFill rotWithShape="1">
          <a:blip r:embed="rId12">
            <a:extLst>
              <a:ext uri="{28A0092B-C50C-407E-A947-70E740481C1C}">
                <a14:useLocalDpi xmlns:a14="http://schemas.microsoft.com/office/drawing/2010/main" val="0"/>
              </a:ext>
            </a:extLst>
          </a:blip>
          <a:srcRect b="15948"/>
          <a:stretch/>
        </p:blipFill>
        <p:spPr>
          <a:xfrm>
            <a:off x="3505518" y="2140021"/>
            <a:ext cx="298704" cy="1009396"/>
          </a:xfrm>
          <a:prstGeom prst="rect">
            <a:avLst/>
          </a:prstGeom>
        </p:spPr>
      </p:pic>
      <p:pic>
        <p:nvPicPr>
          <p:cNvPr id="18" name="Picture 17" descr="publicbanks.png"/>
          <p:cNvPicPr>
            <a:picLocks noChangeAspect="1"/>
          </p:cNvPicPr>
          <p:nvPr/>
        </p:nvPicPr>
        <p:blipFill rotWithShape="1">
          <a:blip r:embed="rId13">
            <a:extLst>
              <a:ext uri="{28A0092B-C50C-407E-A947-70E740481C1C}">
                <a14:useLocalDpi xmlns:a14="http://schemas.microsoft.com/office/drawing/2010/main" val="0"/>
              </a:ext>
            </a:extLst>
          </a:blip>
          <a:srcRect t="-10003" b="10003"/>
          <a:stretch/>
        </p:blipFill>
        <p:spPr>
          <a:xfrm>
            <a:off x="4892545" y="695108"/>
            <a:ext cx="975360" cy="899160"/>
          </a:xfrm>
          <a:prstGeom prst="rect">
            <a:avLst/>
          </a:prstGeom>
        </p:spPr>
      </p:pic>
      <p:pic>
        <p:nvPicPr>
          <p:cNvPr id="19" name="Picture 18" descr="privatebanks.png"/>
          <p:cNvPicPr>
            <a:picLocks noChangeAspect="1"/>
          </p:cNvPicPr>
          <p:nvPr/>
        </p:nvPicPr>
        <p:blipFill rotWithShape="1">
          <a:blip r:embed="rId14">
            <a:extLst>
              <a:ext uri="{28A0092B-C50C-407E-A947-70E740481C1C}">
                <a14:useLocalDpi xmlns:a14="http://schemas.microsoft.com/office/drawing/2010/main" val="0"/>
              </a:ext>
            </a:extLst>
          </a:blip>
          <a:srcRect t="-9745" b="9745"/>
          <a:stretch/>
        </p:blipFill>
        <p:spPr>
          <a:xfrm>
            <a:off x="4892545" y="1939960"/>
            <a:ext cx="975360" cy="905256"/>
          </a:xfrm>
          <a:prstGeom prst="rect">
            <a:avLst/>
          </a:prstGeom>
        </p:spPr>
      </p:pic>
      <p:pic>
        <p:nvPicPr>
          <p:cNvPr id="20" name="Picture 19" descr="Cellin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149989" y="766108"/>
            <a:ext cx="609600" cy="460248"/>
          </a:xfrm>
          <a:prstGeom prst="rect">
            <a:avLst/>
          </a:prstGeom>
        </p:spPr>
      </p:pic>
      <p:pic>
        <p:nvPicPr>
          <p:cNvPr id="21" name="Picture 20" descr="patient.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496748" y="897852"/>
            <a:ext cx="963237" cy="1946694"/>
          </a:xfrm>
          <a:prstGeom prst="rect">
            <a:avLst/>
          </a:prstGeom>
        </p:spPr>
      </p:pic>
      <p:pic>
        <p:nvPicPr>
          <p:cNvPr id="22" name="Picture 21"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5070" y="2558763"/>
            <a:ext cx="137160" cy="143256"/>
          </a:xfrm>
          <a:prstGeom prst="rect">
            <a:avLst/>
          </a:prstGeom>
        </p:spPr>
      </p:pic>
      <p:pic>
        <p:nvPicPr>
          <p:cNvPr id="23" name="Picture 22"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85644" y="4159480"/>
            <a:ext cx="137160" cy="143256"/>
          </a:xfrm>
          <a:prstGeom prst="rect">
            <a:avLst/>
          </a:prstGeom>
        </p:spPr>
      </p:pic>
      <p:pic>
        <p:nvPicPr>
          <p:cNvPr id="24" name="Picture 23"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5070" y="4159480"/>
            <a:ext cx="137160" cy="143256"/>
          </a:xfrm>
          <a:prstGeom prst="rect">
            <a:avLst/>
          </a:prstGeom>
        </p:spPr>
      </p:pic>
      <p:pic>
        <p:nvPicPr>
          <p:cNvPr id="25" name="Picture 24"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85644" y="1264177"/>
            <a:ext cx="137160" cy="143256"/>
          </a:xfrm>
          <a:prstGeom prst="rect">
            <a:avLst/>
          </a:prstGeom>
        </p:spPr>
      </p:pic>
      <p:pic>
        <p:nvPicPr>
          <p:cNvPr id="26" name="Picture 25"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15070" y="1264177"/>
            <a:ext cx="137160" cy="143256"/>
          </a:xfrm>
          <a:prstGeom prst="rect">
            <a:avLst/>
          </a:prstGeom>
        </p:spPr>
      </p:pic>
      <p:sp>
        <p:nvSpPr>
          <p:cNvPr id="30" name="TextBox 29"/>
          <p:cNvSpPr txBox="1"/>
          <p:nvPr/>
        </p:nvSpPr>
        <p:spPr>
          <a:xfrm>
            <a:off x="319504" y="1682457"/>
            <a:ext cx="1069524" cy="400110"/>
          </a:xfrm>
          <a:prstGeom prst="rect">
            <a:avLst/>
          </a:prstGeom>
          <a:noFill/>
        </p:spPr>
        <p:txBody>
          <a:bodyPr wrap="none" rtlCol="0">
            <a:spAutoFit/>
          </a:bodyPr>
          <a:lstStyle/>
          <a:p>
            <a:pPr algn="ctr"/>
            <a:r>
              <a:rPr lang="en-US" sz="1000" cap="small" dirty="0">
                <a:solidFill>
                  <a:schemeClr val="tx1">
                    <a:lumMod val="50000"/>
                    <a:lumOff val="50000"/>
                  </a:schemeClr>
                </a:solidFill>
              </a:rPr>
              <a:t>p</a:t>
            </a:r>
            <a:r>
              <a:rPr lang="en-US" sz="1000" cap="small" dirty="0" smtClean="0">
                <a:solidFill>
                  <a:schemeClr val="tx1">
                    <a:lumMod val="50000"/>
                    <a:lumOff val="50000"/>
                  </a:schemeClr>
                </a:solidFill>
              </a:rPr>
              <a:t>lacenta &amp; </a:t>
            </a:r>
          </a:p>
          <a:p>
            <a:pPr algn="ctr"/>
            <a:r>
              <a:rPr lang="en-US" sz="1000" cap="small" dirty="0" smtClean="0">
                <a:solidFill>
                  <a:schemeClr val="tx1">
                    <a:lumMod val="50000"/>
                    <a:lumOff val="50000"/>
                  </a:schemeClr>
                </a:solidFill>
              </a:rPr>
              <a:t>umbilical cord </a:t>
            </a:r>
          </a:p>
        </p:txBody>
      </p:sp>
      <p:sp>
        <p:nvSpPr>
          <p:cNvPr id="31" name="TextBox 30"/>
          <p:cNvSpPr txBox="1"/>
          <p:nvPr/>
        </p:nvSpPr>
        <p:spPr>
          <a:xfrm>
            <a:off x="248920" y="3202696"/>
            <a:ext cx="1212203" cy="246221"/>
          </a:xfrm>
          <a:prstGeom prst="rect">
            <a:avLst/>
          </a:prstGeom>
          <a:noFill/>
        </p:spPr>
        <p:txBody>
          <a:bodyPr wrap="none" rtlCol="0">
            <a:spAutoFit/>
          </a:bodyPr>
          <a:lstStyle/>
          <a:p>
            <a:pPr algn="ctr"/>
            <a:r>
              <a:rPr lang="en-US" sz="1000" cap="small" dirty="0">
                <a:solidFill>
                  <a:schemeClr val="tx1">
                    <a:lumMod val="50000"/>
                    <a:lumOff val="50000"/>
                  </a:schemeClr>
                </a:solidFill>
              </a:rPr>
              <a:t>m</a:t>
            </a:r>
            <a:r>
              <a:rPr lang="en-US" sz="1000" cap="small" dirty="0" smtClean="0">
                <a:solidFill>
                  <a:schemeClr val="tx1">
                    <a:lumMod val="50000"/>
                    <a:lumOff val="50000"/>
                  </a:schemeClr>
                </a:solidFill>
              </a:rPr>
              <a:t>enstrual blood</a:t>
            </a:r>
          </a:p>
        </p:txBody>
      </p:sp>
      <p:sp>
        <p:nvSpPr>
          <p:cNvPr id="33" name="TextBox 32"/>
          <p:cNvSpPr txBox="1"/>
          <p:nvPr/>
        </p:nvSpPr>
        <p:spPr>
          <a:xfrm>
            <a:off x="301602" y="4762517"/>
            <a:ext cx="992579" cy="246221"/>
          </a:xfrm>
          <a:prstGeom prst="rect">
            <a:avLst/>
          </a:prstGeom>
          <a:noFill/>
        </p:spPr>
        <p:txBody>
          <a:bodyPr wrap="none" rtlCol="0">
            <a:spAutoFit/>
          </a:bodyPr>
          <a:lstStyle/>
          <a:p>
            <a:pPr algn="ctr"/>
            <a:r>
              <a:rPr lang="en-US" sz="1000" cap="small" dirty="0">
                <a:solidFill>
                  <a:srgbClr val="7F7F7F"/>
                </a:solidFill>
              </a:rPr>
              <a:t>b</a:t>
            </a:r>
            <a:r>
              <a:rPr lang="en-US" sz="1000" cap="small" dirty="0" smtClean="0">
                <a:solidFill>
                  <a:srgbClr val="7F7F7F"/>
                </a:solidFill>
              </a:rPr>
              <a:t>one marrow</a:t>
            </a:r>
          </a:p>
        </p:txBody>
      </p:sp>
      <p:sp>
        <p:nvSpPr>
          <p:cNvPr id="34" name="TextBox 33"/>
          <p:cNvSpPr txBox="1"/>
          <p:nvPr/>
        </p:nvSpPr>
        <p:spPr>
          <a:xfrm>
            <a:off x="1797086" y="3202600"/>
            <a:ext cx="840244" cy="215444"/>
          </a:xfrm>
          <a:prstGeom prst="rect">
            <a:avLst/>
          </a:prstGeom>
          <a:noFill/>
        </p:spPr>
        <p:txBody>
          <a:bodyPr wrap="none" rtlCol="0">
            <a:spAutoFit/>
          </a:bodyPr>
          <a:lstStyle/>
          <a:p>
            <a:pPr algn="ctr"/>
            <a:r>
              <a:rPr lang="en-US" sz="1000" cap="small" dirty="0" smtClean="0">
                <a:solidFill>
                  <a:srgbClr val="7F7F7F"/>
                </a:solidFill>
              </a:rPr>
              <a:t>collection</a:t>
            </a:r>
          </a:p>
        </p:txBody>
      </p:sp>
      <p:sp>
        <p:nvSpPr>
          <p:cNvPr id="35" name="TextBox 34"/>
          <p:cNvSpPr txBox="1"/>
          <p:nvPr/>
        </p:nvSpPr>
        <p:spPr>
          <a:xfrm>
            <a:off x="-63963" y="5095104"/>
            <a:ext cx="2979279" cy="307777"/>
          </a:xfrm>
          <a:prstGeom prst="rect">
            <a:avLst/>
          </a:prstGeom>
          <a:noFill/>
        </p:spPr>
        <p:txBody>
          <a:bodyPr wrap="square" rtlCol="0">
            <a:spAutoFit/>
          </a:bodyPr>
          <a:lstStyle/>
          <a:p>
            <a:pPr algn="ctr"/>
            <a:r>
              <a:rPr lang="en-US" sz="1400" cap="small" dirty="0">
                <a:solidFill>
                  <a:srgbClr val="7F7F7F"/>
                </a:solidFill>
              </a:rPr>
              <a:t>c</a:t>
            </a:r>
            <a:r>
              <a:rPr lang="en-US" sz="1400" cap="small" dirty="0" smtClean="0">
                <a:solidFill>
                  <a:srgbClr val="7F7F7F"/>
                </a:solidFill>
              </a:rPr>
              <a:t>ollection of blood stem cells</a:t>
            </a:r>
            <a:endParaRPr lang="en-US" sz="1400" cap="small" dirty="0">
              <a:solidFill>
                <a:srgbClr val="7F7F7F"/>
              </a:solidFill>
            </a:endParaRPr>
          </a:p>
        </p:txBody>
      </p:sp>
      <p:sp>
        <p:nvSpPr>
          <p:cNvPr id="36" name="TextBox 35"/>
          <p:cNvSpPr txBox="1"/>
          <p:nvPr/>
        </p:nvSpPr>
        <p:spPr>
          <a:xfrm>
            <a:off x="2957651" y="5124739"/>
            <a:ext cx="1420004" cy="264688"/>
          </a:xfrm>
          <a:prstGeom prst="rect">
            <a:avLst/>
          </a:prstGeom>
          <a:noFill/>
        </p:spPr>
        <p:txBody>
          <a:bodyPr wrap="square" rtlCol="0">
            <a:spAutoFit/>
          </a:bodyPr>
          <a:lstStyle/>
          <a:p>
            <a:pPr algn="ctr"/>
            <a:r>
              <a:rPr lang="en-US" sz="1400" cap="small" dirty="0" smtClean="0">
                <a:solidFill>
                  <a:srgbClr val="7F7F7F"/>
                </a:solidFill>
              </a:rPr>
              <a:t>processing</a:t>
            </a:r>
            <a:endParaRPr lang="en-US" sz="1400" cap="small" dirty="0">
              <a:solidFill>
                <a:srgbClr val="7F7F7F"/>
              </a:solidFill>
            </a:endParaRPr>
          </a:p>
        </p:txBody>
      </p:sp>
      <p:pic>
        <p:nvPicPr>
          <p:cNvPr id="37" name="Picture 36" descr="spin.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92763" y="1305325"/>
            <a:ext cx="527304" cy="204216"/>
          </a:xfrm>
          <a:prstGeom prst="rect">
            <a:avLst/>
          </a:prstGeom>
        </p:spPr>
      </p:pic>
      <p:pic>
        <p:nvPicPr>
          <p:cNvPr id="38" name="Picture 37" descr="spin.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92763" y="2599911"/>
            <a:ext cx="527304" cy="204216"/>
          </a:xfrm>
          <a:prstGeom prst="rect">
            <a:avLst/>
          </a:prstGeom>
        </p:spPr>
      </p:pic>
      <p:pic>
        <p:nvPicPr>
          <p:cNvPr id="39" name="Picture 38" descr="spin.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95811" y="4200628"/>
            <a:ext cx="527304" cy="204216"/>
          </a:xfrm>
          <a:prstGeom prst="rect">
            <a:avLst/>
          </a:prstGeom>
        </p:spPr>
      </p:pic>
      <p:pic>
        <p:nvPicPr>
          <p:cNvPr id="40" name="Picture 39" descr="Cellin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149989" y="1548555"/>
            <a:ext cx="609600" cy="460248"/>
          </a:xfrm>
          <a:prstGeom prst="rect">
            <a:avLst/>
          </a:prstGeom>
        </p:spPr>
      </p:pic>
      <p:pic>
        <p:nvPicPr>
          <p:cNvPr id="41" name="Picture 40" descr="Celline.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149989" y="2375828"/>
            <a:ext cx="609600" cy="460248"/>
          </a:xfrm>
          <a:prstGeom prst="rect">
            <a:avLst/>
          </a:prstGeom>
        </p:spPr>
      </p:pic>
      <p:pic>
        <p:nvPicPr>
          <p:cNvPr id="42" name="Picture 41"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20072" y="1831664"/>
            <a:ext cx="137160" cy="143256"/>
          </a:xfrm>
          <a:prstGeom prst="rect">
            <a:avLst/>
          </a:prstGeom>
        </p:spPr>
      </p:pic>
      <p:pic>
        <p:nvPicPr>
          <p:cNvPr id="43" name="Picture 42"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06354" y="1831664"/>
            <a:ext cx="137160" cy="143256"/>
          </a:xfrm>
          <a:prstGeom prst="rect">
            <a:avLst/>
          </a:prstGeom>
        </p:spPr>
      </p:pic>
      <p:sp>
        <p:nvSpPr>
          <p:cNvPr id="44" name="TextBox 43"/>
          <p:cNvSpPr txBox="1"/>
          <p:nvPr/>
        </p:nvSpPr>
        <p:spPr>
          <a:xfrm>
            <a:off x="6133291" y="1584142"/>
            <a:ext cx="300911" cy="215444"/>
          </a:xfrm>
          <a:prstGeom prst="rect">
            <a:avLst/>
          </a:prstGeom>
          <a:noFill/>
        </p:spPr>
        <p:txBody>
          <a:bodyPr wrap="none" rtlCol="0">
            <a:spAutoFit/>
          </a:bodyPr>
          <a:lstStyle/>
          <a:p>
            <a:pPr algn="ctr"/>
            <a:r>
              <a:rPr lang="en-US" sz="800" i="1" dirty="0">
                <a:solidFill>
                  <a:srgbClr val="7F7F7F"/>
                </a:solidFill>
              </a:rPr>
              <a:t>o</a:t>
            </a:r>
            <a:r>
              <a:rPr lang="en-US" sz="800" i="1" dirty="0" smtClean="0">
                <a:solidFill>
                  <a:srgbClr val="7F7F7F"/>
                </a:solidFill>
              </a:rPr>
              <a:t>r</a:t>
            </a:r>
          </a:p>
        </p:txBody>
      </p:sp>
      <p:sp>
        <p:nvSpPr>
          <p:cNvPr id="45" name="TextBox 44"/>
          <p:cNvSpPr txBox="1"/>
          <p:nvPr/>
        </p:nvSpPr>
        <p:spPr>
          <a:xfrm>
            <a:off x="7702934" y="1578185"/>
            <a:ext cx="300911" cy="215444"/>
          </a:xfrm>
          <a:prstGeom prst="rect">
            <a:avLst/>
          </a:prstGeom>
          <a:noFill/>
        </p:spPr>
        <p:txBody>
          <a:bodyPr wrap="none" rtlCol="0">
            <a:spAutoFit/>
          </a:bodyPr>
          <a:lstStyle/>
          <a:p>
            <a:pPr algn="ctr"/>
            <a:r>
              <a:rPr lang="en-US" sz="800" i="1" dirty="0">
                <a:solidFill>
                  <a:srgbClr val="7F7F7F"/>
                </a:solidFill>
              </a:rPr>
              <a:t>o</a:t>
            </a:r>
            <a:r>
              <a:rPr lang="en-US" sz="800" i="1" dirty="0" smtClean="0">
                <a:solidFill>
                  <a:srgbClr val="7F7F7F"/>
                </a:solidFill>
              </a:rPr>
              <a:t>r</a:t>
            </a:r>
          </a:p>
        </p:txBody>
      </p:sp>
      <p:sp>
        <p:nvSpPr>
          <p:cNvPr id="46" name="TextBox 45"/>
          <p:cNvSpPr txBox="1"/>
          <p:nvPr/>
        </p:nvSpPr>
        <p:spPr>
          <a:xfrm>
            <a:off x="7978576" y="1230852"/>
            <a:ext cx="992579" cy="215444"/>
          </a:xfrm>
          <a:prstGeom prst="rect">
            <a:avLst/>
          </a:prstGeom>
          <a:noFill/>
        </p:spPr>
        <p:txBody>
          <a:bodyPr wrap="none" rtlCol="0">
            <a:spAutoFit/>
          </a:bodyPr>
          <a:lstStyle/>
          <a:p>
            <a:pPr algn="ctr"/>
            <a:r>
              <a:rPr lang="en-US" sz="800" b="1" cap="small" dirty="0" err="1">
                <a:solidFill>
                  <a:srgbClr val="7F7F7F"/>
                </a:solidFill>
              </a:rPr>
              <a:t>p</a:t>
            </a:r>
            <a:r>
              <a:rPr lang="en-US" sz="800" b="1" cap="small" dirty="0" err="1" smtClean="0">
                <a:solidFill>
                  <a:srgbClr val="7F7F7F"/>
                </a:solidFill>
              </a:rPr>
              <a:t>dsc</a:t>
            </a:r>
            <a:r>
              <a:rPr lang="en-US" sz="800" b="1" cap="small" dirty="0" smtClean="0">
                <a:solidFill>
                  <a:srgbClr val="7F7F7F"/>
                </a:solidFill>
              </a:rPr>
              <a:t> &amp; </a:t>
            </a:r>
            <a:r>
              <a:rPr lang="en-US" sz="800" b="1" cap="small" dirty="0" err="1" smtClean="0">
                <a:solidFill>
                  <a:srgbClr val="7F7F7F"/>
                </a:solidFill>
              </a:rPr>
              <a:t>ucb</a:t>
            </a:r>
            <a:r>
              <a:rPr lang="en-US" sz="800" b="1" cap="small" dirty="0" smtClean="0">
                <a:solidFill>
                  <a:srgbClr val="7F7F7F"/>
                </a:solidFill>
              </a:rPr>
              <a:t> lines</a:t>
            </a:r>
          </a:p>
        </p:txBody>
      </p:sp>
      <p:sp>
        <p:nvSpPr>
          <p:cNvPr id="47" name="TextBox 46"/>
          <p:cNvSpPr txBox="1"/>
          <p:nvPr/>
        </p:nvSpPr>
        <p:spPr>
          <a:xfrm>
            <a:off x="7669529" y="1974920"/>
            <a:ext cx="1556836" cy="338554"/>
          </a:xfrm>
          <a:prstGeom prst="rect">
            <a:avLst/>
          </a:prstGeom>
          <a:noFill/>
        </p:spPr>
        <p:txBody>
          <a:bodyPr wrap="none" rtlCol="0">
            <a:spAutoFit/>
          </a:bodyPr>
          <a:lstStyle/>
          <a:p>
            <a:pPr algn="ctr"/>
            <a:r>
              <a:rPr lang="en-US" sz="800" b="1" cap="small" dirty="0" err="1" smtClean="0">
                <a:solidFill>
                  <a:srgbClr val="7F7F7F"/>
                </a:solidFill>
              </a:rPr>
              <a:t>erc</a:t>
            </a:r>
            <a:r>
              <a:rPr lang="en-US" sz="800" b="1" cap="small" dirty="0" smtClean="0">
                <a:solidFill>
                  <a:srgbClr val="7F7F7F"/>
                </a:solidFill>
              </a:rPr>
              <a:t> lines </a:t>
            </a:r>
          </a:p>
          <a:p>
            <a:pPr algn="ctr"/>
            <a:r>
              <a:rPr lang="en-US" sz="800" cap="small" dirty="0" smtClean="0">
                <a:solidFill>
                  <a:srgbClr val="7F7F7F"/>
                </a:solidFill>
              </a:rPr>
              <a:t>(endometrial regenerative)</a:t>
            </a:r>
            <a:r>
              <a:rPr lang="en-US" sz="800" b="1" cap="small" dirty="0" smtClean="0">
                <a:solidFill>
                  <a:srgbClr val="7F7F7F"/>
                </a:solidFill>
              </a:rPr>
              <a:t> </a:t>
            </a:r>
          </a:p>
        </p:txBody>
      </p:sp>
      <p:sp>
        <p:nvSpPr>
          <p:cNvPr id="48" name="TextBox 47"/>
          <p:cNvSpPr txBox="1"/>
          <p:nvPr/>
        </p:nvSpPr>
        <p:spPr>
          <a:xfrm>
            <a:off x="7954312" y="2802224"/>
            <a:ext cx="987267" cy="215444"/>
          </a:xfrm>
          <a:prstGeom prst="rect">
            <a:avLst/>
          </a:prstGeom>
          <a:noFill/>
        </p:spPr>
        <p:txBody>
          <a:bodyPr wrap="none" rtlCol="0">
            <a:spAutoFit/>
          </a:bodyPr>
          <a:lstStyle/>
          <a:p>
            <a:pPr algn="ctr"/>
            <a:r>
              <a:rPr lang="en-US" sz="800" b="1" cap="small" dirty="0" err="1" smtClean="0">
                <a:solidFill>
                  <a:srgbClr val="7F7F7F"/>
                </a:solidFill>
              </a:rPr>
              <a:t>hsc</a:t>
            </a:r>
            <a:r>
              <a:rPr lang="en-US" sz="800" b="1" cap="small" dirty="0" smtClean="0">
                <a:solidFill>
                  <a:srgbClr val="7F7F7F"/>
                </a:solidFill>
              </a:rPr>
              <a:t> &amp; </a:t>
            </a:r>
            <a:r>
              <a:rPr lang="en-US" sz="800" b="1" cap="small" dirty="0" err="1" smtClean="0">
                <a:solidFill>
                  <a:srgbClr val="7F7F7F"/>
                </a:solidFill>
              </a:rPr>
              <a:t>pbsc</a:t>
            </a:r>
            <a:r>
              <a:rPr lang="en-US" sz="800" b="1" cap="small" dirty="0" smtClean="0">
                <a:solidFill>
                  <a:srgbClr val="7F7F7F"/>
                </a:solidFill>
              </a:rPr>
              <a:t> lines</a:t>
            </a:r>
          </a:p>
        </p:txBody>
      </p:sp>
      <p:sp>
        <p:nvSpPr>
          <p:cNvPr id="49" name="TextBox 48"/>
          <p:cNvSpPr txBox="1"/>
          <p:nvPr/>
        </p:nvSpPr>
        <p:spPr>
          <a:xfrm>
            <a:off x="4710146" y="3143752"/>
            <a:ext cx="1420004" cy="307777"/>
          </a:xfrm>
          <a:prstGeom prst="rect">
            <a:avLst/>
          </a:prstGeom>
          <a:noFill/>
        </p:spPr>
        <p:txBody>
          <a:bodyPr wrap="square" rtlCol="0">
            <a:spAutoFit/>
          </a:bodyPr>
          <a:lstStyle/>
          <a:p>
            <a:pPr algn="ctr"/>
            <a:r>
              <a:rPr lang="en-US" sz="1400" cap="small" dirty="0" smtClean="0">
                <a:solidFill>
                  <a:srgbClr val="7F7F7F"/>
                </a:solidFill>
              </a:rPr>
              <a:t>blood banks</a:t>
            </a:r>
            <a:endParaRPr lang="en-US" sz="1400" cap="small" dirty="0">
              <a:solidFill>
                <a:srgbClr val="7F7F7F"/>
              </a:solidFill>
            </a:endParaRPr>
          </a:p>
        </p:txBody>
      </p:sp>
      <p:sp>
        <p:nvSpPr>
          <p:cNvPr id="50" name="TextBox 49"/>
          <p:cNvSpPr txBox="1"/>
          <p:nvPr/>
        </p:nvSpPr>
        <p:spPr>
          <a:xfrm>
            <a:off x="6405399" y="3175685"/>
            <a:ext cx="1420004" cy="264688"/>
          </a:xfrm>
          <a:prstGeom prst="rect">
            <a:avLst/>
          </a:prstGeom>
          <a:noFill/>
        </p:spPr>
        <p:txBody>
          <a:bodyPr wrap="square" rtlCol="0">
            <a:spAutoFit/>
          </a:bodyPr>
          <a:lstStyle/>
          <a:p>
            <a:pPr algn="ctr"/>
            <a:r>
              <a:rPr lang="en-US" sz="1400" cap="small" dirty="0" smtClean="0">
                <a:solidFill>
                  <a:srgbClr val="7F7F7F"/>
                </a:solidFill>
              </a:rPr>
              <a:t>transplant</a:t>
            </a:r>
            <a:endParaRPr lang="en-US" sz="1400" cap="small" dirty="0">
              <a:solidFill>
                <a:srgbClr val="7F7F7F"/>
              </a:solidFill>
            </a:endParaRPr>
          </a:p>
        </p:txBody>
      </p:sp>
      <p:sp>
        <p:nvSpPr>
          <p:cNvPr id="51" name="TextBox 50"/>
          <p:cNvSpPr txBox="1"/>
          <p:nvPr/>
        </p:nvSpPr>
        <p:spPr>
          <a:xfrm>
            <a:off x="7749397" y="3175685"/>
            <a:ext cx="1420004" cy="264688"/>
          </a:xfrm>
          <a:prstGeom prst="rect">
            <a:avLst/>
          </a:prstGeom>
          <a:noFill/>
        </p:spPr>
        <p:txBody>
          <a:bodyPr wrap="square" rtlCol="0">
            <a:spAutoFit/>
          </a:bodyPr>
          <a:lstStyle/>
          <a:p>
            <a:pPr algn="ctr"/>
            <a:r>
              <a:rPr lang="en-US" sz="1400" cap="small" dirty="0" smtClean="0">
                <a:solidFill>
                  <a:srgbClr val="7F7F7F"/>
                </a:solidFill>
              </a:rPr>
              <a:t>research</a:t>
            </a:r>
            <a:endParaRPr lang="en-US" sz="1400" cap="small" dirty="0">
              <a:solidFill>
                <a:srgbClr val="7F7F7F"/>
              </a:solidFill>
            </a:endParaRPr>
          </a:p>
        </p:txBody>
      </p:sp>
      <p:sp>
        <p:nvSpPr>
          <p:cNvPr id="53" name="TextBox 52"/>
          <p:cNvSpPr txBox="1"/>
          <p:nvPr/>
        </p:nvSpPr>
        <p:spPr>
          <a:xfrm>
            <a:off x="161466" y="128740"/>
            <a:ext cx="8711601" cy="461665"/>
          </a:xfrm>
          <a:prstGeom prst="rect">
            <a:avLst/>
          </a:prstGeom>
          <a:noFill/>
        </p:spPr>
        <p:txBody>
          <a:bodyPr wrap="square" rtlCol="0">
            <a:spAutoFit/>
          </a:bodyPr>
          <a:lstStyle/>
          <a:p>
            <a:r>
              <a:rPr lang="en-US" sz="2400" dirty="0" smtClean="0">
                <a:solidFill>
                  <a:srgbClr val="12919C"/>
                </a:solidFill>
              </a:rPr>
              <a:t>Adult. Adult Cell Source. Blood Stem Cells </a:t>
            </a:r>
            <a:r>
              <a:rPr lang="en-US" sz="2400" i="1" dirty="0" smtClean="0">
                <a:solidFill>
                  <a:srgbClr val="12919C"/>
                </a:solidFill>
              </a:rPr>
              <a:t>In Vitro</a:t>
            </a:r>
            <a:endParaRPr lang="en-US" i="1" dirty="0">
              <a:solidFill>
                <a:srgbClr val="12919C"/>
              </a:solidFill>
            </a:endParaRPr>
          </a:p>
        </p:txBody>
      </p:sp>
      <p:sp>
        <p:nvSpPr>
          <p:cNvPr id="2" name="TextBox 1"/>
          <p:cNvSpPr txBox="1"/>
          <p:nvPr/>
        </p:nvSpPr>
        <p:spPr>
          <a:xfrm>
            <a:off x="4708447" y="3440725"/>
            <a:ext cx="1648785" cy="2708434"/>
          </a:xfrm>
          <a:prstGeom prst="rect">
            <a:avLst/>
          </a:prstGeom>
          <a:noFill/>
        </p:spPr>
        <p:txBody>
          <a:bodyPr wrap="square" rtlCol="0">
            <a:spAutoFit/>
          </a:bodyPr>
          <a:lstStyle/>
          <a:p>
            <a:r>
              <a:rPr lang="en-US" sz="1000" i="1" dirty="0" smtClean="0">
                <a:solidFill>
                  <a:schemeClr val="tx1">
                    <a:lumMod val="50000"/>
                    <a:lumOff val="50000"/>
                  </a:schemeClr>
                </a:solidFill>
              </a:rPr>
              <a:t>Stem cells can be  cryogenically stored for transplant therapy in either public or private  </a:t>
            </a:r>
            <a:r>
              <a:rPr lang="en-US" sz="1000" i="1" dirty="0" err="1" smtClean="0">
                <a:solidFill>
                  <a:schemeClr val="tx1">
                    <a:lumMod val="50000"/>
                    <a:lumOff val="50000"/>
                  </a:schemeClr>
                </a:solidFill>
              </a:rPr>
              <a:t>biobanks</a:t>
            </a:r>
            <a:r>
              <a:rPr lang="en-US" sz="1000" i="1" dirty="0" smtClean="0">
                <a:solidFill>
                  <a:schemeClr val="tx1">
                    <a:lumMod val="50000"/>
                    <a:lumOff val="50000"/>
                  </a:schemeClr>
                </a:solidFill>
              </a:rPr>
              <a:t>, the latter of which costs ~$2000 plus annual fees of ~$150. </a:t>
            </a:r>
            <a:r>
              <a:rPr lang="en-US" sz="1000" i="1" dirty="0">
                <a:solidFill>
                  <a:schemeClr val="tx1">
                    <a:lumMod val="50000"/>
                    <a:lumOff val="50000"/>
                  </a:schemeClr>
                </a:solidFill>
              </a:rPr>
              <a:t>Because there is no international registry of banked </a:t>
            </a:r>
            <a:r>
              <a:rPr lang="en-US" sz="1000" i="1" dirty="0" smtClean="0">
                <a:solidFill>
                  <a:schemeClr val="tx1">
                    <a:lumMod val="50000"/>
                    <a:lumOff val="50000"/>
                  </a:schemeClr>
                </a:solidFill>
              </a:rPr>
              <a:t>blood samples</a:t>
            </a:r>
            <a:r>
              <a:rPr lang="en-US" sz="1000" i="1" dirty="0">
                <a:solidFill>
                  <a:schemeClr val="tx1">
                    <a:lumMod val="50000"/>
                    <a:lumOff val="50000"/>
                  </a:schemeClr>
                </a:solidFill>
              </a:rPr>
              <a:t>, immunological matching for those with mixed </a:t>
            </a:r>
            <a:r>
              <a:rPr lang="en-US" sz="1000" i="1" dirty="0" smtClean="0">
                <a:solidFill>
                  <a:schemeClr val="tx1">
                    <a:lumMod val="50000"/>
                    <a:lumOff val="50000"/>
                  </a:schemeClr>
                </a:solidFill>
              </a:rPr>
              <a:t>ethnicity and diverse HLA type </a:t>
            </a:r>
            <a:r>
              <a:rPr lang="en-US" sz="1000" i="1" dirty="0">
                <a:solidFill>
                  <a:schemeClr val="tx1">
                    <a:lumMod val="50000"/>
                    <a:lumOff val="50000"/>
                  </a:schemeClr>
                </a:solidFill>
              </a:rPr>
              <a:t>proves challenging.  </a:t>
            </a:r>
            <a:r>
              <a:rPr lang="en-US" sz="1000" i="1" dirty="0" smtClean="0">
                <a:solidFill>
                  <a:schemeClr val="tx1">
                    <a:lumMod val="50000"/>
                    <a:lumOff val="50000"/>
                  </a:schemeClr>
                </a:solidFill>
              </a:rPr>
              <a:t>The case of Flynn v. Holder has changed the landscape.  </a:t>
            </a:r>
            <a:endParaRPr lang="en-US" sz="1000" i="1" dirty="0">
              <a:solidFill>
                <a:schemeClr val="tx1">
                  <a:lumMod val="50000"/>
                  <a:lumOff val="50000"/>
                </a:schemeClr>
              </a:solidFill>
            </a:endParaRPr>
          </a:p>
        </p:txBody>
      </p:sp>
      <p:sp>
        <p:nvSpPr>
          <p:cNvPr id="56" name="TextBox 55"/>
          <p:cNvSpPr txBox="1"/>
          <p:nvPr/>
        </p:nvSpPr>
        <p:spPr>
          <a:xfrm>
            <a:off x="6391101" y="3437432"/>
            <a:ext cx="1619250" cy="2862322"/>
          </a:xfrm>
          <a:prstGeom prst="rect">
            <a:avLst/>
          </a:prstGeom>
          <a:noFill/>
        </p:spPr>
        <p:txBody>
          <a:bodyPr wrap="square" rtlCol="0">
            <a:spAutoFit/>
          </a:bodyPr>
          <a:lstStyle/>
          <a:p>
            <a:r>
              <a:rPr lang="en-US" sz="1000" i="1" dirty="0">
                <a:solidFill>
                  <a:schemeClr val="tx1">
                    <a:lumMod val="50000"/>
                    <a:lumOff val="50000"/>
                  </a:schemeClr>
                </a:solidFill>
              </a:rPr>
              <a:t>T</a:t>
            </a:r>
            <a:r>
              <a:rPr lang="en-US" sz="1000" i="1" dirty="0" smtClean="0">
                <a:solidFill>
                  <a:schemeClr val="tx1">
                    <a:lumMod val="50000"/>
                    <a:lumOff val="50000"/>
                  </a:schemeClr>
                </a:solidFill>
              </a:rPr>
              <a:t>ransplants involve immunological matching to reduce graft rejection. They are used to treat blood disorders or to replenish the immune system. Parents with children living with blood-related disease, may use IVF + PGD to “design” a </a:t>
            </a:r>
            <a:r>
              <a:rPr lang="en-US" sz="1000" i="1" dirty="0" err="1" smtClean="0">
                <a:solidFill>
                  <a:schemeClr val="tx1">
                    <a:lumMod val="50000"/>
                    <a:lumOff val="50000"/>
                  </a:schemeClr>
                </a:solidFill>
              </a:rPr>
              <a:t>saviour</a:t>
            </a:r>
            <a:r>
              <a:rPr lang="en-US" sz="1000" i="1" dirty="0" smtClean="0">
                <a:solidFill>
                  <a:schemeClr val="tx1">
                    <a:lumMod val="50000"/>
                    <a:lumOff val="50000"/>
                  </a:schemeClr>
                </a:solidFill>
              </a:rPr>
              <a:t> sibling that lacks a genetic disease variant but is immunologically matched  in an effort to source stem cells from the umbilical cord. Some  athletes use transplants to enhance performance. </a:t>
            </a:r>
            <a:endParaRPr lang="en-US" sz="1000" i="1" dirty="0">
              <a:solidFill>
                <a:schemeClr val="tx1">
                  <a:lumMod val="50000"/>
                  <a:lumOff val="50000"/>
                </a:schemeClr>
              </a:solidFill>
            </a:endParaRPr>
          </a:p>
        </p:txBody>
      </p:sp>
      <p:sp>
        <p:nvSpPr>
          <p:cNvPr id="57" name="TextBox 56"/>
          <p:cNvSpPr txBox="1"/>
          <p:nvPr/>
        </p:nvSpPr>
        <p:spPr>
          <a:xfrm>
            <a:off x="8003429" y="3433765"/>
            <a:ext cx="1033719" cy="2862322"/>
          </a:xfrm>
          <a:prstGeom prst="rect">
            <a:avLst/>
          </a:prstGeom>
          <a:noFill/>
        </p:spPr>
        <p:txBody>
          <a:bodyPr wrap="square" rtlCol="0">
            <a:spAutoFit/>
          </a:bodyPr>
          <a:lstStyle/>
          <a:p>
            <a:r>
              <a:rPr lang="en-US" sz="1000" i="1" dirty="0" smtClean="0">
                <a:solidFill>
                  <a:schemeClr val="tx1">
                    <a:lumMod val="50000"/>
                    <a:lumOff val="50000"/>
                  </a:schemeClr>
                </a:solidFill>
              </a:rPr>
              <a:t>Hematopoietic stem cells  (HSCs) have an endodermal lineage and are </a:t>
            </a:r>
            <a:r>
              <a:rPr lang="en-US" sz="1000" i="1" dirty="0" err="1" smtClean="0">
                <a:solidFill>
                  <a:schemeClr val="tx1">
                    <a:lumMod val="50000"/>
                    <a:lumOff val="50000"/>
                  </a:schemeClr>
                </a:solidFill>
              </a:rPr>
              <a:t>multipotent</a:t>
            </a:r>
            <a:r>
              <a:rPr lang="en-US" sz="1000" i="1" dirty="0" smtClean="0">
                <a:solidFill>
                  <a:schemeClr val="tx1">
                    <a:lumMod val="50000"/>
                    <a:lumOff val="50000"/>
                  </a:schemeClr>
                </a:solidFill>
              </a:rPr>
              <a:t> giving rise to many blood cell types.</a:t>
            </a:r>
            <a:r>
              <a:rPr lang="en-US" sz="1000" i="1" dirty="0">
                <a:solidFill>
                  <a:schemeClr val="tx1">
                    <a:lumMod val="50000"/>
                    <a:lumOff val="50000"/>
                  </a:schemeClr>
                </a:solidFill>
              </a:rPr>
              <a:t> </a:t>
            </a:r>
            <a:r>
              <a:rPr lang="en-US" sz="1000" i="1" dirty="0" smtClean="0">
                <a:solidFill>
                  <a:schemeClr val="tx1">
                    <a:lumMod val="50000"/>
                    <a:lumOff val="50000"/>
                  </a:schemeClr>
                </a:solidFill>
              </a:rPr>
              <a:t>UCB lines tend to be </a:t>
            </a:r>
            <a:r>
              <a:rPr lang="en-US" sz="1000" i="1" dirty="0">
                <a:solidFill>
                  <a:schemeClr val="tx1">
                    <a:lumMod val="50000"/>
                    <a:lumOff val="50000"/>
                  </a:schemeClr>
                </a:solidFill>
              </a:rPr>
              <a:t>t</a:t>
            </a:r>
            <a:r>
              <a:rPr lang="en-US" sz="1000" i="1" dirty="0" smtClean="0">
                <a:solidFill>
                  <a:schemeClr val="tx1">
                    <a:lumMod val="50000"/>
                    <a:lumOff val="50000"/>
                  </a:schemeClr>
                </a:solidFill>
              </a:rPr>
              <a:t>he least immunogenic. Some claim that ERCs collected from menstrual blood may be  pluripotent.</a:t>
            </a:r>
            <a:endParaRPr lang="en-US" sz="1000" i="1" dirty="0">
              <a:solidFill>
                <a:schemeClr val="tx1">
                  <a:lumMod val="50000"/>
                  <a:lumOff val="50000"/>
                </a:schemeClr>
              </a:solidFill>
            </a:endParaRPr>
          </a:p>
        </p:txBody>
      </p:sp>
      <p:sp>
        <p:nvSpPr>
          <p:cNvPr id="54" name="TextBox 53"/>
          <p:cNvSpPr txBox="1"/>
          <p:nvPr/>
        </p:nvSpPr>
        <p:spPr>
          <a:xfrm>
            <a:off x="4667811" y="1526991"/>
            <a:ext cx="1420004" cy="230832"/>
          </a:xfrm>
          <a:prstGeom prst="rect">
            <a:avLst/>
          </a:prstGeom>
          <a:noFill/>
        </p:spPr>
        <p:txBody>
          <a:bodyPr wrap="square" rtlCol="0">
            <a:spAutoFit/>
          </a:bodyPr>
          <a:lstStyle/>
          <a:p>
            <a:pPr algn="ctr"/>
            <a:r>
              <a:rPr lang="en-US" sz="900" b="1" cap="small" dirty="0" smtClean="0">
                <a:solidFill>
                  <a:srgbClr val="7F7F7F"/>
                </a:solidFill>
              </a:rPr>
              <a:t>PUBLIC</a:t>
            </a:r>
            <a:endParaRPr lang="en-US" sz="900" b="1" cap="small" dirty="0">
              <a:solidFill>
                <a:srgbClr val="7F7F7F"/>
              </a:solidFill>
            </a:endParaRPr>
          </a:p>
        </p:txBody>
      </p:sp>
      <p:sp>
        <p:nvSpPr>
          <p:cNvPr id="55" name="TextBox 54"/>
          <p:cNvSpPr txBox="1"/>
          <p:nvPr/>
        </p:nvSpPr>
        <p:spPr>
          <a:xfrm>
            <a:off x="4659344" y="2794414"/>
            <a:ext cx="1420004" cy="230832"/>
          </a:xfrm>
          <a:prstGeom prst="rect">
            <a:avLst/>
          </a:prstGeom>
          <a:noFill/>
        </p:spPr>
        <p:txBody>
          <a:bodyPr wrap="square" rtlCol="0">
            <a:spAutoFit/>
          </a:bodyPr>
          <a:lstStyle/>
          <a:p>
            <a:pPr algn="ctr"/>
            <a:r>
              <a:rPr lang="en-US" sz="900" b="1" cap="small" dirty="0" smtClean="0">
                <a:solidFill>
                  <a:srgbClr val="7F7F7F"/>
                </a:solidFill>
              </a:rPr>
              <a:t>PRIVATE</a:t>
            </a:r>
            <a:endParaRPr lang="en-US" sz="900" b="1" cap="small" dirty="0">
              <a:solidFill>
                <a:srgbClr val="7F7F7F"/>
              </a:solidFill>
            </a:endParaRPr>
          </a:p>
        </p:txBody>
      </p:sp>
      <p:cxnSp>
        <p:nvCxnSpPr>
          <p:cNvPr id="27" name="Straight Connector 26"/>
          <p:cNvCxnSpPr/>
          <p:nvPr/>
        </p:nvCxnSpPr>
        <p:spPr>
          <a:xfrm>
            <a:off x="4633943" y="733208"/>
            <a:ext cx="0" cy="4152059"/>
          </a:xfrm>
          <a:prstGeom prst="line">
            <a:avLst/>
          </a:prstGeom>
          <a:ln w="3175"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58" name="TextBox 57"/>
          <p:cNvSpPr txBox="1"/>
          <p:nvPr/>
        </p:nvSpPr>
        <p:spPr>
          <a:xfrm>
            <a:off x="49149" y="5329202"/>
            <a:ext cx="2908501" cy="861774"/>
          </a:xfrm>
          <a:prstGeom prst="rect">
            <a:avLst/>
          </a:prstGeom>
          <a:noFill/>
        </p:spPr>
        <p:txBody>
          <a:bodyPr wrap="square" rtlCol="0">
            <a:spAutoFit/>
          </a:bodyPr>
          <a:lstStyle/>
          <a:p>
            <a:r>
              <a:rPr lang="en-US" sz="1000" i="1" dirty="0" smtClean="0">
                <a:solidFill>
                  <a:schemeClr val="tx1">
                    <a:lumMod val="50000"/>
                    <a:lumOff val="50000"/>
                  </a:schemeClr>
                </a:solidFill>
              </a:rPr>
              <a:t>Collection occurs from regenerative tissues in the body. Bone marrow stem cells have been used since the 1950s and originally collected by drilling into the bone. Today, most is collected via the peripheral blood supply. </a:t>
            </a:r>
            <a:endParaRPr lang="en-US" sz="1000" i="1" dirty="0">
              <a:solidFill>
                <a:schemeClr val="tx1">
                  <a:lumMod val="50000"/>
                  <a:lumOff val="50000"/>
                </a:schemeClr>
              </a:solidFill>
            </a:endParaRPr>
          </a:p>
        </p:txBody>
      </p:sp>
      <p:sp>
        <p:nvSpPr>
          <p:cNvPr id="59" name="TextBox 58"/>
          <p:cNvSpPr txBox="1"/>
          <p:nvPr/>
        </p:nvSpPr>
        <p:spPr>
          <a:xfrm>
            <a:off x="2885645" y="5323546"/>
            <a:ext cx="1748298" cy="707886"/>
          </a:xfrm>
          <a:prstGeom prst="rect">
            <a:avLst/>
          </a:prstGeom>
          <a:noFill/>
        </p:spPr>
        <p:txBody>
          <a:bodyPr wrap="square" rtlCol="0">
            <a:spAutoFit/>
          </a:bodyPr>
          <a:lstStyle/>
          <a:p>
            <a:r>
              <a:rPr lang="en-US" sz="1000" i="1" dirty="0" smtClean="0">
                <a:solidFill>
                  <a:schemeClr val="tx1">
                    <a:lumMod val="50000"/>
                    <a:lumOff val="50000"/>
                  </a:schemeClr>
                </a:solidFill>
              </a:rPr>
              <a:t>Samples are spun to isolate stem cells  (blue). Their concentration varies depending on the source.</a:t>
            </a:r>
            <a:endParaRPr lang="en-US" sz="1000" i="1" dirty="0">
              <a:solidFill>
                <a:schemeClr val="tx1">
                  <a:lumMod val="50000"/>
                  <a:lumOff val="50000"/>
                </a:schemeClr>
              </a:solidFill>
            </a:endParaRPr>
          </a:p>
        </p:txBody>
      </p:sp>
      <p:sp>
        <p:nvSpPr>
          <p:cNvPr id="3" name="Rectangle 2"/>
          <p:cNvSpPr/>
          <p:nvPr/>
        </p:nvSpPr>
        <p:spPr>
          <a:xfrm>
            <a:off x="1607432" y="6203676"/>
            <a:ext cx="6800286" cy="707886"/>
          </a:xfrm>
          <a:prstGeom prst="rect">
            <a:avLst/>
          </a:prstGeom>
        </p:spPr>
        <p:txBody>
          <a:bodyPr wrap="square">
            <a:spAutoFit/>
          </a:bodyPr>
          <a:lstStyle/>
          <a:p>
            <a:r>
              <a:rPr lang="en-US" sz="1000" cap="small" dirty="0">
                <a:solidFill>
                  <a:srgbClr val="7F7F7F"/>
                </a:solidFill>
              </a:rPr>
              <a:t>adapted from “blood stem cells” </a:t>
            </a:r>
            <a:r>
              <a:rPr lang="en-US" sz="1000" cap="small" dirty="0" err="1" smtClean="0">
                <a:solidFill>
                  <a:srgbClr val="7F7F7F"/>
                </a:solidFill>
              </a:rPr>
              <a:t>zoomgraphic</a:t>
            </a:r>
            <a:endParaRPr lang="en-US" sz="1000" cap="small" dirty="0" smtClean="0">
              <a:solidFill>
                <a:srgbClr val="7F7F7F"/>
              </a:solidFill>
            </a:endParaRPr>
          </a:p>
          <a:p>
            <a:r>
              <a:rPr lang="en-US" sz="1000" cap="small" dirty="0" smtClean="0">
                <a:solidFill>
                  <a:srgbClr val="7F7F7F"/>
                </a:solidFill>
              </a:rPr>
              <a:t>	content &amp; content flow: </a:t>
            </a:r>
            <a:r>
              <a:rPr lang="en-US" sz="1000" cap="small" dirty="0" err="1" smtClean="0">
                <a:solidFill>
                  <a:srgbClr val="7F7F7F"/>
                </a:solidFill>
              </a:rPr>
              <a:t>katayoun</a:t>
            </a:r>
            <a:r>
              <a:rPr lang="en-US" sz="1000" cap="small" dirty="0" smtClean="0">
                <a:solidFill>
                  <a:srgbClr val="7F7F7F"/>
                </a:solidFill>
              </a:rPr>
              <a:t> </a:t>
            </a:r>
            <a:r>
              <a:rPr lang="en-US" sz="1000" cap="small" dirty="0" err="1" smtClean="0">
                <a:solidFill>
                  <a:srgbClr val="7F7F7F"/>
                </a:solidFill>
              </a:rPr>
              <a:t>chamany</a:t>
            </a:r>
            <a:r>
              <a:rPr lang="en-US" sz="1000" cap="small" dirty="0" smtClean="0">
                <a:solidFill>
                  <a:srgbClr val="7F7F7F"/>
                </a:solidFill>
              </a:rPr>
              <a:t> &amp; </a:t>
            </a:r>
            <a:r>
              <a:rPr lang="en-US" sz="1000" cap="small" dirty="0" err="1" smtClean="0">
                <a:solidFill>
                  <a:srgbClr val="7F7F7F"/>
                </a:solidFill>
              </a:rPr>
              <a:t>lianna</a:t>
            </a:r>
            <a:r>
              <a:rPr lang="en-US" sz="1000" cap="small" dirty="0" smtClean="0">
                <a:solidFill>
                  <a:srgbClr val="7F7F7F"/>
                </a:solidFill>
              </a:rPr>
              <a:t> </a:t>
            </a:r>
            <a:r>
              <a:rPr lang="en-US" sz="1000" cap="small" dirty="0" err="1" smtClean="0">
                <a:solidFill>
                  <a:srgbClr val="7F7F7F"/>
                </a:solidFill>
              </a:rPr>
              <a:t>schwartz-orbach</a:t>
            </a:r>
            <a:endParaRPr lang="en-US" sz="1000" cap="small" dirty="0" smtClean="0">
              <a:solidFill>
                <a:srgbClr val="7F7F7F"/>
              </a:solidFill>
            </a:endParaRPr>
          </a:p>
          <a:p>
            <a:r>
              <a:rPr lang="en-US" sz="1000" cap="small" dirty="0" smtClean="0">
                <a:solidFill>
                  <a:srgbClr val="7F7F7F"/>
                </a:solidFill>
              </a:rPr>
              <a:t>	design</a:t>
            </a:r>
            <a:r>
              <a:rPr lang="en-US" sz="1000" cap="small" dirty="0">
                <a:solidFill>
                  <a:srgbClr val="7F7F7F"/>
                </a:solidFill>
              </a:rPr>
              <a:t>: art direction, information design, &amp; illustrations by </a:t>
            </a:r>
            <a:r>
              <a:rPr lang="en-US" sz="1000" cap="small" dirty="0" err="1">
                <a:solidFill>
                  <a:srgbClr val="7F7F7F"/>
                </a:solidFill>
              </a:rPr>
              <a:t>julia</a:t>
            </a:r>
            <a:r>
              <a:rPr lang="en-US" sz="1000" cap="small" dirty="0">
                <a:solidFill>
                  <a:srgbClr val="7F7F7F"/>
                </a:solidFill>
              </a:rPr>
              <a:t> </a:t>
            </a:r>
            <a:r>
              <a:rPr lang="en-US" sz="1000" cap="small" dirty="0" err="1">
                <a:solidFill>
                  <a:srgbClr val="7F7F7F"/>
                </a:solidFill>
              </a:rPr>
              <a:t>wargaski</a:t>
            </a:r>
            <a:endParaRPr lang="en-US" sz="1000" cap="small" dirty="0">
              <a:solidFill>
                <a:srgbClr val="7F7F7F"/>
              </a:solidFill>
            </a:endParaRPr>
          </a:p>
          <a:p>
            <a:r>
              <a:rPr lang="en-US" sz="1000" cap="small" dirty="0">
                <a:solidFill>
                  <a:srgbClr val="7F7F7F"/>
                </a:solidFill>
              </a:rPr>
              <a:t>	© </a:t>
            </a:r>
            <a:r>
              <a:rPr lang="en-US" sz="1000" cap="small" dirty="0" err="1">
                <a:solidFill>
                  <a:srgbClr val="7F7F7F"/>
                </a:solidFill>
              </a:rPr>
              <a:t>julia</a:t>
            </a:r>
            <a:r>
              <a:rPr lang="en-US" sz="1000" cap="small" dirty="0">
                <a:solidFill>
                  <a:srgbClr val="7F7F7F"/>
                </a:solidFill>
              </a:rPr>
              <a:t> </a:t>
            </a:r>
            <a:r>
              <a:rPr lang="en-US" sz="1000" cap="small" dirty="0" err="1">
                <a:solidFill>
                  <a:srgbClr val="7F7F7F"/>
                </a:solidFill>
              </a:rPr>
              <a:t>wargaski</a:t>
            </a:r>
            <a:r>
              <a:rPr lang="en-US" sz="1000" cap="small" dirty="0">
                <a:solidFill>
                  <a:srgbClr val="7F7F7F"/>
                </a:solidFill>
              </a:rPr>
              <a:t> &amp; </a:t>
            </a:r>
            <a:r>
              <a:rPr lang="en-US" sz="1000" cap="small" dirty="0" err="1">
                <a:solidFill>
                  <a:srgbClr val="7F7F7F"/>
                </a:solidFill>
              </a:rPr>
              <a:t>katayoun</a:t>
            </a:r>
            <a:r>
              <a:rPr lang="en-US" sz="1000" cap="small" dirty="0">
                <a:solidFill>
                  <a:srgbClr val="7F7F7F"/>
                </a:solidFill>
              </a:rPr>
              <a:t> </a:t>
            </a:r>
            <a:r>
              <a:rPr lang="en-US" sz="1000" cap="small" dirty="0" err="1">
                <a:solidFill>
                  <a:srgbClr val="7F7F7F"/>
                </a:solidFill>
              </a:rPr>
              <a:t>chamany</a:t>
            </a:r>
            <a:endParaRPr lang="en-US" sz="1000" cap="small" dirty="0">
              <a:solidFill>
                <a:srgbClr val="7F7F7F"/>
              </a:solidFill>
            </a:endParaRPr>
          </a:p>
        </p:txBody>
      </p:sp>
      <p:pic>
        <p:nvPicPr>
          <p:cNvPr id="60" name="Picture 59" descr="Logos.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8654" y="6444576"/>
            <a:ext cx="1770297" cy="268605"/>
          </a:xfrm>
          <a:prstGeom prst="rect">
            <a:avLst/>
          </a:prstGeom>
        </p:spPr>
      </p:pic>
    </p:spTree>
    <p:extLst>
      <p:ext uri="{BB962C8B-B14F-4D97-AF65-F5344CB8AC3E}">
        <p14:creationId xmlns:p14="http://schemas.microsoft.com/office/powerpoint/2010/main" val="38384388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par>
                                <p:cTn id="57" presetID="10" presetClass="entr" presetSubtype="0"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par>
                                <p:cTn id="60" presetID="10" presetClass="entr" presetSubtype="0"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10" presetClass="entr" presetSubtype="0" fill="hold"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par>
                                <p:cTn id="71" presetID="10"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500"/>
                                        <p:tgtEl>
                                          <p:spTgt spid="3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fade">
                                      <p:cBhvr>
                                        <p:cTn id="79" dur="500"/>
                                        <p:tgtEl>
                                          <p:spTgt spid="5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childTnLst>
                                </p:cTn>
                              </p:par>
                              <p:par>
                                <p:cTn id="85" presetID="10" presetClass="entr" presetSubtype="0" fill="hold"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childTnLst>
                                </p:cTn>
                              </p:par>
                              <p:par>
                                <p:cTn id="88" presetID="10" presetClass="entr" presetSubtype="0" fill="hold" nodeType="with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fade">
                                      <p:cBhvr>
                                        <p:cTn id="95" dur="500"/>
                                        <p:tgtEl>
                                          <p:spTgt spid="26"/>
                                        </p:tgtEl>
                                      </p:cBhvr>
                                    </p:animEffect>
                                  </p:childTnLst>
                                </p:cTn>
                              </p:par>
                              <p:par>
                                <p:cTn id="96" presetID="10" presetClass="entr" presetSubtype="0" fill="hold"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childTnLst>
                                </p:cTn>
                              </p:par>
                              <p:par>
                                <p:cTn id="99" presetID="10" presetClass="entr" presetSubtype="0" fill="hold"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500"/>
                                        <p:tgtEl>
                                          <p:spTgt spid="27"/>
                                        </p:tgtEl>
                                      </p:cBhvr>
                                    </p:animEffect>
                                  </p:childTnLst>
                                </p:cTn>
                              </p:par>
                              <p:par>
                                <p:cTn id="107" presetID="10" presetClass="entr" presetSubtype="0" fill="hold" nodeType="with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fade">
                                      <p:cBhvr>
                                        <p:cTn id="109" dur="500"/>
                                        <p:tgtEl>
                                          <p:spTgt spid="19"/>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500"/>
                                        <p:tgtEl>
                                          <p:spTgt spid="55"/>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nodeType="withEffect">
                                  <p:stCondLst>
                                    <p:cond delay="0"/>
                                  </p:stCondLst>
                                  <p:childTnLst>
                                    <p:set>
                                      <p:cBhvr>
                                        <p:cTn id="117" dur="1" fill="hold">
                                          <p:stCondLst>
                                            <p:cond delay="0"/>
                                          </p:stCondLst>
                                        </p:cTn>
                                        <p:tgtEl>
                                          <p:spTgt spid="18"/>
                                        </p:tgtEl>
                                        <p:attrNameLst>
                                          <p:attrName>style.visibility</p:attrName>
                                        </p:attrNameLst>
                                      </p:cBhvr>
                                      <p:to>
                                        <p:strVal val="visible"/>
                                      </p:to>
                                    </p:set>
                                    <p:animEffect transition="in" filter="fade">
                                      <p:cBhvr>
                                        <p:cTn id="118" dur="500"/>
                                        <p:tgtEl>
                                          <p:spTgt spid="1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54"/>
                                        </p:tgtEl>
                                        <p:attrNameLst>
                                          <p:attrName>style.visibility</p:attrName>
                                        </p:attrNameLst>
                                      </p:cBhvr>
                                      <p:to>
                                        <p:strVal val="visible"/>
                                      </p:to>
                                    </p:set>
                                    <p:animEffect transition="in" filter="fade">
                                      <p:cBhvr>
                                        <p:cTn id="121" dur="500"/>
                                        <p:tgtEl>
                                          <p:spTgt spid="54"/>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2"/>
                                        </p:tgtEl>
                                        <p:attrNameLst>
                                          <p:attrName>style.visibility</p:attrName>
                                        </p:attrNameLst>
                                      </p:cBhvr>
                                      <p:to>
                                        <p:strVal val="visible"/>
                                      </p:to>
                                    </p:set>
                                    <p:animEffect transition="in" filter="fade">
                                      <p:cBhvr>
                                        <p:cTn id="124" dur="500"/>
                                        <p:tgtEl>
                                          <p:spTgt spid="2"/>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fade">
                                      <p:cBhvr>
                                        <p:cTn id="129" dur="500"/>
                                        <p:tgtEl>
                                          <p:spTgt spid="44"/>
                                        </p:tgtEl>
                                      </p:cBhvr>
                                    </p:animEffect>
                                  </p:childTnLst>
                                </p:cTn>
                              </p:par>
                              <p:par>
                                <p:cTn id="130" presetID="10" presetClass="entr" presetSubtype="0" fill="hold" nodeType="withEffect">
                                  <p:stCondLst>
                                    <p:cond delay="0"/>
                                  </p:stCondLst>
                                  <p:childTnLst>
                                    <p:set>
                                      <p:cBhvr>
                                        <p:cTn id="131" dur="1" fill="hold">
                                          <p:stCondLst>
                                            <p:cond delay="0"/>
                                          </p:stCondLst>
                                        </p:cTn>
                                        <p:tgtEl>
                                          <p:spTgt spid="42"/>
                                        </p:tgtEl>
                                        <p:attrNameLst>
                                          <p:attrName>style.visibility</p:attrName>
                                        </p:attrNameLst>
                                      </p:cBhvr>
                                      <p:to>
                                        <p:strVal val="visible"/>
                                      </p:to>
                                    </p:set>
                                    <p:animEffect transition="in" filter="fade">
                                      <p:cBhvr>
                                        <p:cTn id="132" dur="500"/>
                                        <p:tgtEl>
                                          <p:spTgt spid="42"/>
                                        </p:tgtEl>
                                      </p:cBhvr>
                                    </p:animEffect>
                                  </p:childTnLst>
                                </p:cTn>
                              </p:par>
                              <p:par>
                                <p:cTn id="133" presetID="10" presetClass="entr" presetSubtype="0" fill="hold" nodeType="withEffect">
                                  <p:stCondLst>
                                    <p:cond delay="0"/>
                                  </p:stCondLst>
                                  <p:childTnLst>
                                    <p:set>
                                      <p:cBhvr>
                                        <p:cTn id="134" dur="1" fill="hold">
                                          <p:stCondLst>
                                            <p:cond delay="0"/>
                                          </p:stCondLst>
                                        </p:cTn>
                                        <p:tgtEl>
                                          <p:spTgt spid="21"/>
                                        </p:tgtEl>
                                        <p:attrNameLst>
                                          <p:attrName>style.visibility</p:attrName>
                                        </p:attrNameLst>
                                      </p:cBhvr>
                                      <p:to>
                                        <p:strVal val="visible"/>
                                      </p:to>
                                    </p:set>
                                    <p:animEffect transition="in" filter="fade">
                                      <p:cBhvr>
                                        <p:cTn id="135" dur="500"/>
                                        <p:tgtEl>
                                          <p:spTgt spid="21"/>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50"/>
                                        </p:tgtEl>
                                        <p:attrNameLst>
                                          <p:attrName>style.visibility</p:attrName>
                                        </p:attrNameLst>
                                      </p:cBhvr>
                                      <p:to>
                                        <p:strVal val="visible"/>
                                      </p:to>
                                    </p:set>
                                    <p:animEffect transition="in" filter="fade">
                                      <p:cBhvr>
                                        <p:cTn id="138" dur="500"/>
                                        <p:tgtEl>
                                          <p:spTgt spid="5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56"/>
                                        </p:tgtEl>
                                        <p:attrNameLst>
                                          <p:attrName>style.visibility</p:attrName>
                                        </p:attrNameLst>
                                      </p:cBhvr>
                                      <p:to>
                                        <p:strVal val="visible"/>
                                      </p:to>
                                    </p:set>
                                    <p:animEffect transition="in" filter="fade">
                                      <p:cBhvr>
                                        <p:cTn id="141" dur="500"/>
                                        <p:tgtEl>
                                          <p:spTgt spid="56"/>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45"/>
                                        </p:tgtEl>
                                        <p:attrNameLst>
                                          <p:attrName>style.visibility</p:attrName>
                                        </p:attrNameLst>
                                      </p:cBhvr>
                                      <p:to>
                                        <p:strVal val="visible"/>
                                      </p:to>
                                    </p:set>
                                    <p:animEffect transition="in" filter="fade">
                                      <p:cBhvr>
                                        <p:cTn id="146" dur="500"/>
                                        <p:tgtEl>
                                          <p:spTgt spid="45"/>
                                        </p:tgtEl>
                                      </p:cBhvr>
                                    </p:animEffect>
                                  </p:childTnLst>
                                </p:cTn>
                              </p:par>
                              <p:par>
                                <p:cTn id="147" presetID="10" presetClass="entr" presetSubtype="0" fill="hold" nodeType="withEffect">
                                  <p:stCondLst>
                                    <p:cond delay="0"/>
                                  </p:stCondLst>
                                  <p:childTnLst>
                                    <p:set>
                                      <p:cBhvr>
                                        <p:cTn id="148" dur="1" fill="hold">
                                          <p:stCondLst>
                                            <p:cond delay="0"/>
                                          </p:stCondLst>
                                        </p:cTn>
                                        <p:tgtEl>
                                          <p:spTgt spid="43"/>
                                        </p:tgtEl>
                                        <p:attrNameLst>
                                          <p:attrName>style.visibility</p:attrName>
                                        </p:attrNameLst>
                                      </p:cBhvr>
                                      <p:to>
                                        <p:strVal val="visible"/>
                                      </p:to>
                                    </p:set>
                                    <p:animEffect transition="in" filter="fade">
                                      <p:cBhvr>
                                        <p:cTn id="149" dur="500"/>
                                        <p:tgtEl>
                                          <p:spTgt spid="43"/>
                                        </p:tgtEl>
                                      </p:cBhvr>
                                    </p:animEffect>
                                  </p:childTnLst>
                                </p:cTn>
                              </p:par>
                              <p:par>
                                <p:cTn id="150" presetID="10" presetClass="entr" presetSubtype="0" fill="hold" nodeType="withEffect">
                                  <p:stCondLst>
                                    <p:cond delay="0"/>
                                  </p:stCondLst>
                                  <p:childTnLst>
                                    <p:set>
                                      <p:cBhvr>
                                        <p:cTn id="151" dur="1" fill="hold">
                                          <p:stCondLst>
                                            <p:cond delay="0"/>
                                          </p:stCondLst>
                                        </p:cTn>
                                        <p:tgtEl>
                                          <p:spTgt spid="20"/>
                                        </p:tgtEl>
                                        <p:attrNameLst>
                                          <p:attrName>style.visibility</p:attrName>
                                        </p:attrNameLst>
                                      </p:cBhvr>
                                      <p:to>
                                        <p:strVal val="visible"/>
                                      </p:to>
                                    </p:set>
                                    <p:animEffect transition="in" filter="fade">
                                      <p:cBhvr>
                                        <p:cTn id="152" dur="500"/>
                                        <p:tgtEl>
                                          <p:spTgt spid="20"/>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46"/>
                                        </p:tgtEl>
                                        <p:attrNameLst>
                                          <p:attrName>style.visibility</p:attrName>
                                        </p:attrNameLst>
                                      </p:cBhvr>
                                      <p:to>
                                        <p:strVal val="visible"/>
                                      </p:to>
                                    </p:set>
                                    <p:animEffect transition="in" filter="fade">
                                      <p:cBhvr>
                                        <p:cTn id="155" dur="500"/>
                                        <p:tgtEl>
                                          <p:spTgt spid="46"/>
                                        </p:tgtEl>
                                      </p:cBhvr>
                                    </p:animEffect>
                                  </p:childTnLst>
                                </p:cTn>
                              </p:par>
                              <p:par>
                                <p:cTn id="156" presetID="10" presetClass="entr" presetSubtype="0" fill="hold" nodeType="withEffect">
                                  <p:stCondLst>
                                    <p:cond delay="500"/>
                                  </p:stCondLst>
                                  <p:childTnLst>
                                    <p:set>
                                      <p:cBhvr>
                                        <p:cTn id="157" dur="1" fill="hold">
                                          <p:stCondLst>
                                            <p:cond delay="0"/>
                                          </p:stCondLst>
                                        </p:cTn>
                                        <p:tgtEl>
                                          <p:spTgt spid="40"/>
                                        </p:tgtEl>
                                        <p:attrNameLst>
                                          <p:attrName>style.visibility</p:attrName>
                                        </p:attrNameLst>
                                      </p:cBhvr>
                                      <p:to>
                                        <p:strVal val="visible"/>
                                      </p:to>
                                    </p:set>
                                    <p:animEffect transition="in" filter="fade">
                                      <p:cBhvr>
                                        <p:cTn id="158" dur="500"/>
                                        <p:tgtEl>
                                          <p:spTgt spid="40"/>
                                        </p:tgtEl>
                                      </p:cBhvr>
                                    </p:animEffect>
                                  </p:childTnLst>
                                </p:cTn>
                              </p:par>
                              <p:par>
                                <p:cTn id="159" presetID="10" presetClass="entr" presetSubtype="0" fill="hold" grpId="0" nodeType="withEffect">
                                  <p:stCondLst>
                                    <p:cond delay="500"/>
                                  </p:stCondLst>
                                  <p:childTnLst>
                                    <p:set>
                                      <p:cBhvr>
                                        <p:cTn id="160" dur="1" fill="hold">
                                          <p:stCondLst>
                                            <p:cond delay="0"/>
                                          </p:stCondLst>
                                        </p:cTn>
                                        <p:tgtEl>
                                          <p:spTgt spid="47"/>
                                        </p:tgtEl>
                                        <p:attrNameLst>
                                          <p:attrName>style.visibility</p:attrName>
                                        </p:attrNameLst>
                                      </p:cBhvr>
                                      <p:to>
                                        <p:strVal val="visible"/>
                                      </p:to>
                                    </p:set>
                                    <p:animEffect transition="in" filter="fade">
                                      <p:cBhvr>
                                        <p:cTn id="161" dur="500"/>
                                        <p:tgtEl>
                                          <p:spTgt spid="47"/>
                                        </p:tgtEl>
                                      </p:cBhvr>
                                    </p:animEffect>
                                  </p:childTnLst>
                                </p:cTn>
                              </p:par>
                              <p:par>
                                <p:cTn id="162" presetID="10" presetClass="entr" presetSubtype="0" fill="hold" nodeType="withEffect">
                                  <p:stCondLst>
                                    <p:cond delay="1000"/>
                                  </p:stCondLst>
                                  <p:childTnLst>
                                    <p:set>
                                      <p:cBhvr>
                                        <p:cTn id="163" dur="1" fill="hold">
                                          <p:stCondLst>
                                            <p:cond delay="0"/>
                                          </p:stCondLst>
                                        </p:cTn>
                                        <p:tgtEl>
                                          <p:spTgt spid="41"/>
                                        </p:tgtEl>
                                        <p:attrNameLst>
                                          <p:attrName>style.visibility</p:attrName>
                                        </p:attrNameLst>
                                      </p:cBhvr>
                                      <p:to>
                                        <p:strVal val="visible"/>
                                      </p:to>
                                    </p:set>
                                    <p:animEffect transition="in" filter="fade">
                                      <p:cBhvr>
                                        <p:cTn id="164" dur="500"/>
                                        <p:tgtEl>
                                          <p:spTgt spid="41"/>
                                        </p:tgtEl>
                                      </p:cBhvr>
                                    </p:animEffect>
                                  </p:childTnLst>
                                </p:cTn>
                              </p:par>
                              <p:par>
                                <p:cTn id="165" presetID="10" presetClass="entr" presetSubtype="0" fill="hold" grpId="0" nodeType="withEffect">
                                  <p:stCondLst>
                                    <p:cond delay="1000"/>
                                  </p:stCondLst>
                                  <p:childTnLst>
                                    <p:set>
                                      <p:cBhvr>
                                        <p:cTn id="166" dur="1" fill="hold">
                                          <p:stCondLst>
                                            <p:cond delay="0"/>
                                          </p:stCondLst>
                                        </p:cTn>
                                        <p:tgtEl>
                                          <p:spTgt spid="48"/>
                                        </p:tgtEl>
                                        <p:attrNameLst>
                                          <p:attrName>style.visibility</p:attrName>
                                        </p:attrNameLst>
                                      </p:cBhvr>
                                      <p:to>
                                        <p:strVal val="visible"/>
                                      </p:to>
                                    </p:set>
                                    <p:animEffect transition="in" filter="fade">
                                      <p:cBhvr>
                                        <p:cTn id="167" dur="500"/>
                                        <p:tgtEl>
                                          <p:spTgt spid="48"/>
                                        </p:tgtEl>
                                      </p:cBhvr>
                                    </p:animEffect>
                                  </p:childTnLst>
                                </p:cTn>
                              </p:par>
                              <p:par>
                                <p:cTn id="168" presetID="10" presetClass="entr" presetSubtype="0" fill="hold" grpId="0" nodeType="withEffect">
                                  <p:stCondLst>
                                    <p:cond delay="0"/>
                                  </p:stCondLst>
                                  <p:childTnLst>
                                    <p:set>
                                      <p:cBhvr>
                                        <p:cTn id="169" dur="1" fill="hold">
                                          <p:stCondLst>
                                            <p:cond delay="0"/>
                                          </p:stCondLst>
                                        </p:cTn>
                                        <p:tgtEl>
                                          <p:spTgt spid="51"/>
                                        </p:tgtEl>
                                        <p:attrNameLst>
                                          <p:attrName>style.visibility</p:attrName>
                                        </p:attrNameLst>
                                      </p:cBhvr>
                                      <p:to>
                                        <p:strVal val="visible"/>
                                      </p:to>
                                    </p:set>
                                    <p:animEffect transition="in" filter="fade">
                                      <p:cBhvr>
                                        <p:cTn id="170" dur="500"/>
                                        <p:tgtEl>
                                          <p:spTgt spid="51"/>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57"/>
                                        </p:tgtEl>
                                        <p:attrNameLst>
                                          <p:attrName>style.visibility</p:attrName>
                                        </p:attrNameLst>
                                      </p:cBhvr>
                                      <p:to>
                                        <p:strVal val="visible"/>
                                      </p:to>
                                    </p:set>
                                    <p:animEffect transition="in" filter="fade">
                                      <p:cBhvr>
                                        <p:cTn id="17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P spid="34" grpId="0"/>
      <p:bldP spid="35" grpId="0"/>
      <p:bldP spid="36" grpId="0"/>
      <p:bldP spid="44" grpId="0"/>
      <p:bldP spid="45" grpId="0"/>
      <p:bldP spid="46" grpId="0"/>
      <p:bldP spid="47" grpId="0"/>
      <p:bldP spid="48" grpId="0"/>
      <p:bldP spid="49" grpId="0"/>
      <p:bldP spid="50" grpId="0"/>
      <p:bldP spid="51" grpId="0"/>
      <p:bldP spid="2" grpId="0"/>
      <p:bldP spid="56" grpId="0"/>
      <p:bldP spid="57" grpId="0"/>
      <p:bldP spid="54" grpId="0"/>
      <p:bldP spid="55" grpId="0"/>
      <p:bldP spid="58" grpId="0"/>
      <p:bldP spid="5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348829" y="1740469"/>
            <a:ext cx="8795171" cy="4662869"/>
          </a:xfrm>
          <a:prstGeom prst="rect">
            <a:avLst/>
          </a:prstGeom>
        </p:spPr>
        <p:txBody>
          <a:bodyPr vert="horz" lIns="91440" tIns="45720" rIns="91440" bIns="45720" rtlCol="0">
            <a:normAutofit fontScale="7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2800" dirty="0" smtClean="0">
                <a:solidFill>
                  <a:schemeClr val="tx1">
                    <a:lumMod val="75000"/>
                    <a:lumOff val="25000"/>
                  </a:schemeClr>
                </a:solidFill>
              </a:rPr>
              <a:t>1950-1970 Bone Marrow Stem Cells</a:t>
            </a:r>
          </a:p>
          <a:p>
            <a:pPr marL="682625" lvl="1" indent="-225425" algn="l">
              <a:buFont typeface="Arial"/>
              <a:buChar char="•"/>
            </a:pPr>
            <a:r>
              <a:rPr lang="en-US" sz="2000" dirty="0">
                <a:solidFill>
                  <a:schemeClr val="tx1">
                    <a:lumMod val="65000"/>
                    <a:lumOff val="35000"/>
                  </a:schemeClr>
                </a:solidFill>
              </a:rPr>
              <a:t>In 1959, Georges </a:t>
            </a:r>
            <a:r>
              <a:rPr lang="en-US" sz="2000" dirty="0" err="1">
                <a:solidFill>
                  <a:schemeClr val="tx1">
                    <a:lumMod val="65000"/>
                    <a:lumOff val="35000"/>
                  </a:schemeClr>
                </a:solidFill>
              </a:rPr>
              <a:t>Mathe</a:t>
            </a:r>
            <a:r>
              <a:rPr lang="en-US" sz="2000" dirty="0">
                <a:solidFill>
                  <a:schemeClr val="tx1">
                    <a:lumMod val="65000"/>
                    <a:lumOff val="35000"/>
                  </a:schemeClr>
                </a:solidFill>
              </a:rPr>
              <a:t>, a French oncologist was the first to use transplants in Yugoslavian nuclear workers whose own marrow had been damaged by irradiation; but all were </a:t>
            </a:r>
            <a:r>
              <a:rPr lang="en-US" sz="2000" dirty="0" smtClean="0">
                <a:solidFill>
                  <a:schemeClr val="tx1">
                    <a:lumMod val="65000"/>
                    <a:lumOff val="35000"/>
                  </a:schemeClr>
                </a:solidFill>
              </a:rPr>
              <a:t>rejected</a:t>
            </a:r>
          </a:p>
          <a:p>
            <a:pPr marL="682625" lvl="1" indent="-225425" algn="l">
              <a:buFont typeface="Arial"/>
              <a:buChar char="•"/>
            </a:pPr>
            <a:endParaRPr lang="en-US" sz="2000" dirty="0">
              <a:solidFill>
                <a:schemeClr val="tx1">
                  <a:lumMod val="65000"/>
                  <a:lumOff val="35000"/>
                </a:schemeClr>
              </a:solidFill>
            </a:endParaRPr>
          </a:p>
          <a:p>
            <a:pPr marL="682625" lvl="1" indent="-225425" algn="l">
              <a:buFont typeface="Arial"/>
              <a:buChar char="•"/>
            </a:pPr>
            <a:r>
              <a:rPr lang="en-US" sz="2000" dirty="0" smtClean="0">
                <a:solidFill>
                  <a:schemeClr val="tx1">
                    <a:lumMod val="65000"/>
                    <a:lumOff val="35000"/>
                  </a:schemeClr>
                </a:solidFill>
              </a:rPr>
              <a:t>Immunologically matched but unrelated (allogeneic) bone marrow stem cell transplants were explored to </a:t>
            </a:r>
            <a:r>
              <a:rPr lang="en-US" sz="2000" dirty="0">
                <a:solidFill>
                  <a:schemeClr val="tx1">
                    <a:lumMod val="65000"/>
                    <a:lumOff val="35000"/>
                  </a:schemeClr>
                </a:solidFill>
              </a:rPr>
              <a:t>treat immune-related disorders </a:t>
            </a:r>
            <a:r>
              <a:rPr lang="en-US" sz="2000" dirty="0" smtClean="0">
                <a:solidFill>
                  <a:schemeClr val="tx1">
                    <a:lumMod val="65000"/>
                    <a:lumOff val="35000"/>
                  </a:schemeClr>
                </a:solidFill>
              </a:rPr>
              <a:t>&amp; replace bone marrow as a result of irradiation therapy for cancer </a:t>
            </a:r>
          </a:p>
          <a:p>
            <a:pPr marL="682625" lvl="1" indent="-225425" algn="l">
              <a:buFont typeface="Arial"/>
              <a:buChar char="•"/>
            </a:pPr>
            <a:endParaRPr lang="en-US" sz="2000" dirty="0" smtClean="0">
              <a:solidFill>
                <a:schemeClr val="tx1">
                  <a:lumMod val="65000"/>
                  <a:lumOff val="35000"/>
                </a:schemeClr>
              </a:solidFill>
            </a:endParaRPr>
          </a:p>
          <a:p>
            <a:pPr marL="682625" lvl="1" indent="-225425" algn="l">
              <a:buFont typeface="Arial"/>
              <a:buChar char="•"/>
            </a:pPr>
            <a:r>
              <a:rPr lang="en-US" sz="2000" dirty="0" smtClean="0">
                <a:solidFill>
                  <a:schemeClr val="tx1">
                    <a:lumMod val="65000"/>
                    <a:lumOff val="35000"/>
                  </a:schemeClr>
                </a:solidFill>
              </a:rPr>
              <a:t>All bone marrow stem cells surgically obtained by aspiration of bone</a:t>
            </a:r>
          </a:p>
          <a:p>
            <a:pPr lvl="1" algn="l"/>
            <a:endParaRPr lang="en-US" sz="2000" dirty="0" smtClean="0">
              <a:solidFill>
                <a:schemeClr val="tx1">
                  <a:lumMod val="75000"/>
                  <a:lumOff val="25000"/>
                </a:schemeClr>
              </a:solidFill>
            </a:endParaRPr>
          </a:p>
          <a:p>
            <a:pPr marL="457200" indent="-233363" algn="l">
              <a:buFont typeface="Arial"/>
              <a:buChar char="•"/>
            </a:pPr>
            <a:r>
              <a:rPr lang="en-US" sz="2800" dirty="0" smtClean="0">
                <a:solidFill>
                  <a:schemeClr val="tx1">
                    <a:lumMod val="75000"/>
                    <a:lumOff val="25000"/>
                  </a:schemeClr>
                </a:solidFill>
              </a:rPr>
              <a:t>Peripheral Blood Stem Cells (PBSCs)</a:t>
            </a:r>
          </a:p>
          <a:p>
            <a:pPr marL="682625" lvl="1" indent="-223838" algn="l">
              <a:buFont typeface="Arial"/>
              <a:buChar char="•"/>
            </a:pPr>
            <a:r>
              <a:rPr lang="en-US" sz="2000" dirty="0" smtClean="0">
                <a:solidFill>
                  <a:schemeClr val="tx1">
                    <a:lumMod val="65000"/>
                    <a:lumOff val="35000"/>
                  </a:schemeClr>
                </a:solidFill>
              </a:rPr>
              <a:t>Granulocyte Stimulating Factor (GSF) </a:t>
            </a:r>
            <a:r>
              <a:rPr lang="en-US" sz="2000" dirty="0">
                <a:solidFill>
                  <a:schemeClr val="tx1">
                    <a:lumMod val="65000"/>
                    <a:lumOff val="35000"/>
                  </a:schemeClr>
                </a:solidFill>
              </a:rPr>
              <a:t>is administered 5 days prior to donation to amplify blood-forming </a:t>
            </a:r>
            <a:r>
              <a:rPr lang="en-US" sz="2000" dirty="0" smtClean="0">
                <a:solidFill>
                  <a:schemeClr val="tx1">
                    <a:lumMod val="65000"/>
                    <a:lumOff val="35000"/>
                  </a:schemeClr>
                </a:solidFill>
              </a:rPr>
              <a:t>cells</a:t>
            </a:r>
          </a:p>
          <a:p>
            <a:pPr marL="682625" lvl="1" indent="-223838" algn="l">
              <a:buFont typeface="Arial"/>
              <a:buChar char="•"/>
            </a:pPr>
            <a:endParaRPr lang="en-US" sz="2000" dirty="0">
              <a:solidFill>
                <a:schemeClr val="tx1">
                  <a:lumMod val="65000"/>
                  <a:lumOff val="35000"/>
                </a:schemeClr>
              </a:solidFill>
            </a:endParaRPr>
          </a:p>
          <a:p>
            <a:pPr marL="682625" lvl="1" indent="-223838" algn="l">
              <a:buFont typeface="Arial"/>
              <a:buChar char="•"/>
            </a:pPr>
            <a:r>
              <a:rPr lang="en-US" sz="2000" dirty="0" smtClean="0">
                <a:solidFill>
                  <a:schemeClr val="tx1">
                    <a:lumMod val="65000"/>
                    <a:lumOff val="35000"/>
                  </a:schemeClr>
                </a:solidFill>
              </a:rPr>
              <a:t>Non-surgical procedure, blood draw from peripheral blood system</a:t>
            </a:r>
          </a:p>
          <a:p>
            <a:pPr marL="458787" lvl="1" algn="l"/>
            <a:endParaRPr lang="en-US" sz="2000" dirty="0">
              <a:solidFill>
                <a:schemeClr val="tx1">
                  <a:lumMod val="65000"/>
                  <a:lumOff val="35000"/>
                </a:schemeClr>
              </a:solidFill>
            </a:endParaRPr>
          </a:p>
          <a:p>
            <a:pPr marL="682625" lvl="1" indent="-223838" algn="l">
              <a:buFont typeface="Arial"/>
              <a:buChar char="•"/>
            </a:pPr>
            <a:r>
              <a:rPr lang="en-US" sz="2000" dirty="0" smtClean="0">
                <a:solidFill>
                  <a:schemeClr val="tx1">
                    <a:lumMod val="65000"/>
                    <a:lumOff val="35000"/>
                  </a:schemeClr>
                </a:solidFill>
              </a:rPr>
              <a:t>Stem cells collected through apheresis, a separation method that returns non-stem cells back to the donor</a:t>
            </a:r>
            <a:endParaRPr lang="en-US" sz="2800" dirty="0" smtClean="0">
              <a:solidFill>
                <a:schemeClr val="tx1">
                  <a:lumMod val="75000"/>
                  <a:lumOff val="25000"/>
                </a:schemeClr>
              </a:solidFill>
            </a:endParaRPr>
          </a:p>
          <a:p>
            <a:pPr marL="682625" indent="-223838"/>
            <a:endParaRPr lang="en-US" dirty="0"/>
          </a:p>
        </p:txBody>
      </p:sp>
      <p:sp>
        <p:nvSpPr>
          <p:cNvPr id="4" name="Title 11"/>
          <p:cNvSpPr txBox="1">
            <a:spLocks/>
          </p:cNvSpPr>
          <p:nvPr/>
        </p:nvSpPr>
        <p:spPr>
          <a:xfrm>
            <a:off x="0" y="486286"/>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Bone Marrow Stem Cells	</a:t>
            </a:r>
            <a:r>
              <a:rPr lang="en-US" dirty="0" smtClean="0"/>
              <a:t/>
            </a:r>
            <a:br>
              <a:rPr lang="en-US" dirty="0" smtClean="0"/>
            </a:br>
            <a:r>
              <a:rPr lang="en-US" sz="3200" i="1" dirty="0" err="1" smtClean="0">
                <a:solidFill>
                  <a:schemeClr val="tx1">
                    <a:lumMod val="50000"/>
                    <a:lumOff val="50000"/>
                  </a:schemeClr>
                </a:solidFill>
              </a:rPr>
              <a:t>Mesenchymal</a:t>
            </a:r>
            <a:r>
              <a:rPr lang="en-US" sz="3200" i="1" dirty="0" smtClean="0">
                <a:solidFill>
                  <a:schemeClr val="tx1">
                    <a:lumMod val="50000"/>
                    <a:lumOff val="50000"/>
                  </a:schemeClr>
                </a:solidFill>
              </a:rPr>
              <a:t> Stem Cells </a:t>
            </a:r>
            <a:endParaRPr lang="en-US" sz="3200" i="1" dirty="0">
              <a:solidFill>
                <a:schemeClr val="tx1">
                  <a:lumMod val="50000"/>
                  <a:lumOff val="50000"/>
                </a:schemeClr>
              </a:solidFill>
            </a:endParaRPr>
          </a:p>
          <a:p>
            <a:endParaRPr lang="en-US" sz="3200" i="1" dirty="0">
              <a:solidFill>
                <a:schemeClr val="tx1">
                  <a:lumMod val="50000"/>
                  <a:lumOff val="50000"/>
                </a:schemeClr>
              </a:solidFill>
            </a:endParaRPr>
          </a:p>
        </p:txBody>
      </p:sp>
      <p:pic>
        <p:nvPicPr>
          <p:cNvPr id="5" name="Picture 4" descr="bonemarro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6099" y="248542"/>
            <a:ext cx="826008" cy="1380744"/>
          </a:xfrm>
          <a:prstGeom prst="rect">
            <a:avLst/>
          </a:prstGeom>
        </p:spPr>
      </p:pic>
    </p:spTree>
    <p:extLst>
      <p:ext uri="{BB962C8B-B14F-4D97-AF65-F5344CB8AC3E}">
        <p14:creationId xmlns:p14="http://schemas.microsoft.com/office/powerpoint/2010/main" val="15609926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10" end="10"/>
                                            </p:txEl>
                                          </p:spTgt>
                                        </p:tgtEl>
                                        <p:attrNameLst>
                                          <p:attrName>style.visibility</p:attrName>
                                        </p:attrNameLst>
                                      </p:cBhvr>
                                      <p:to>
                                        <p:strVal val="visible"/>
                                      </p:to>
                                    </p:set>
                                    <p:animEffect transition="in" filter="fade">
                                      <p:cBhvr>
                                        <p:cTn id="24" dur="500"/>
                                        <p:tgtEl>
                                          <p:spTgt spid="3">
                                            <p:txEl>
                                              <p:pRg st="10" end="10"/>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12" end="12"/>
                                            </p:txEl>
                                          </p:spTgt>
                                        </p:tgtEl>
                                        <p:attrNameLst>
                                          <p:attrName>style.visibility</p:attrName>
                                        </p:attrNameLst>
                                      </p:cBhvr>
                                      <p:to>
                                        <p:strVal val="visible"/>
                                      </p:to>
                                    </p:set>
                                    <p:animEffect transition="in" filter="fade">
                                      <p:cBhvr>
                                        <p:cTn id="30"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811" y="1957640"/>
            <a:ext cx="8666296" cy="4370427"/>
          </a:xfrm>
          <a:prstGeom prst="rect">
            <a:avLst/>
          </a:prstGeom>
        </p:spPr>
        <p:txBody>
          <a:bodyPr wrap="square">
            <a:spAutoFit/>
          </a:bodyPr>
          <a:lstStyle/>
          <a:p>
            <a:pPr marL="457200" indent="-233363">
              <a:buFont typeface="Arial"/>
              <a:buChar char="•"/>
            </a:pPr>
            <a:r>
              <a:rPr lang="en-US" sz="2800" dirty="0" smtClean="0">
                <a:solidFill>
                  <a:schemeClr val="tx1">
                    <a:lumMod val="75000"/>
                    <a:lumOff val="25000"/>
                  </a:schemeClr>
                </a:solidFill>
              </a:rPr>
              <a:t>Bone Marrow Stem Cells</a:t>
            </a:r>
          </a:p>
          <a:p>
            <a:pPr marL="682625" lvl="1" indent="-225425">
              <a:buFont typeface="Arial"/>
              <a:buChar char="•"/>
            </a:pPr>
            <a:r>
              <a:rPr lang="en-US" sz="2000" dirty="0">
                <a:solidFill>
                  <a:schemeClr val="tx1">
                    <a:lumMod val="65000"/>
                    <a:lumOff val="35000"/>
                  </a:schemeClr>
                </a:solidFill>
              </a:rPr>
              <a:t>Human blood turns over frequently becaus</a:t>
            </a:r>
            <a:r>
              <a:rPr lang="en-US" dirty="0">
                <a:solidFill>
                  <a:schemeClr val="tx1">
                    <a:lumMod val="65000"/>
                    <a:lumOff val="35000"/>
                  </a:schemeClr>
                </a:solidFill>
              </a:rPr>
              <a:t>e </a:t>
            </a:r>
          </a:p>
          <a:p>
            <a:pPr marL="1139825" lvl="2" indent="-225425">
              <a:buFont typeface="Arial"/>
              <a:buChar char="•"/>
            </a:pPr>
            <a:r>
              <a:rPr lang="en-US" dirty="0">
                <a:solidFill>
                  <a:schemeClr val="tx1">
                    <a:lumMod val="65000"/>
                    <a:lumOff val="35000"/>
                  </a:schemeClr>
                </a:solidFill>
              </a:rPr>
              <a:t>Red blood cells lose their organelles and </a:t>
            </a:r>
            <a:r>
              <a:rPr lang="en-US" dirty="0" smtClean="0">
                <a:solidFill>
                  <a:schemeClr val="tx1">
                    <a:lumMod val="65000"/>
                    <a:lumOff val="35000"/>
                  </a:schemeClr>
                </a:solidFill>
              </a:rPr>
              <a:t>DNA, </a:t>
            </a:r>
            <a:r>
              <a:rPr lang="en-US" dirty="0">
                <a:solidFill>
                  <a:schemeClr val="tx1">
                    <a:lumMod val="65000"/>
                    <a:lumOff val="35000"/>
                  </a:schemeClr>
                </a:solidFill>
              </a:rPr>
              <a:t>and have short life span</a:t>
            </a:r>
          </a:p>
          <a:p>
            <a:pPr marL="1139825" lvl="2" indent="-225425">
              <a:buFont typeface="Arial"/>
              <a:buChar char="•"/>
            </a:pPr>
            <a:r>
              <a:rPr lang="en-US" dirty="0">
                <a:solidFill>
                  <a:schemeClr val="tx1">
                    <a:lumMod val="65000"/>
                    <a:lumOff val="35000"/>
                  </a:schemeClr>
                </a:solidFill>
              </a:rPr>
              <a:t>Stem cells in bone marrow act as progenitor cells to replenish the blood</a:t>
            </a:r>
          </a:p>
          <a:p>
            <a:pPr marL="457200" indent="-233363">
              <a:buFont typeface="Arial"/>
              <a:buChar char="•"/>
            </a:pPr>
            <a:endParaRPr lang="en-US" sz="2800" dirty="0" smtClean="0">
              <a:solidFill>
                <a:schemeClr val="tx1">
                  <a:lumMod val="75000"/>
                  <a:lumOff val="25000"/>
                </a:schemeClr>
              </a:solidFill>
            </a:endParaRPr>
          </a:p>
          <a:p>
            <a:pPr marL="457200" indent="-233363">
              <a:buFont typeface="Arial"/>
              <a:buChar char="•"/>
            </a:pPr>
            <a:r>
              <a:rPr lang="en-US" sz="2800" dirty="0" smtClean="0">
                <a:solidFill>
                  <a:schemeClr val="tx1">
                    <a:lumMod val="75000"/>
                    <a:lumOff val="25000"/>
                  </a:schemeClr>
                </a:solidFill>
              </a:rPr>
              <a:t>Bone Marrow Stem Cell Procurement</a:t>
            </a:r>
          </a:p>
          <a:p>
            <a:pPr marL="914400" lvl="1" indent="-233363">
              <a:buFont typeface="Arial"/>
              <a:buChar char="•"/>
            </a:pPr>
            <a:r>
              <a:rPr lang="en-US" sz="2000" dirty="0" smtClean="0">
                <a:solidFill>
                  <a:schemeClr val="tx1">
                    <a:lumMod val="75000"/>
                    <a:lumOff val="25000"/>
                  </a:schemeClr>
                </a:solidFill>
              </a:rPr>
              <a:t>Originally done by aspiration of bone/ painful</a:t>
            </a:r>
          </a:p>
          <a:p>
            <a:pPr marL="914400" lvl="1" indent="-233363">
              <a:buFont typeface="Arial"/>
              <a:buChar char="•"/>
            </a:pPr>
            <a:r>
              <a:rPr lang="en-US" sz="2000" dirty="0" smtClean="0">
                <a:solidFill>
                  <a:schemeClr val="tx1">
                    <a:lumMod val="75000"/>
                    <a:lumOff val="25000"/>
                  </a:schemeClr>
                </a:solidFill>
              </a:rPr>
              <a:t>Today most procurement is done using the peripheral blood supply</a:t>
            </a:r>
          </a:p>
          <a:p>
            <a:pPr marL="681037" lvl="1"/>
            <a:endParaRPr lang="en-US" sz="2000" dirty="0" smtClean="0">
              <a:solidFill>
                <a:schemeClr val="tx1">
                  <a:lumMod val="75000"/>
                  <a:lumOff val="25000"/>
                </a:schemeClr>
              </a:solidFill>
            </a:endParaRPr>
          </a:p>
          <a:p>
            <a:pPr marL="457200" indent="-233363">
              <a:buFont typeface="Arial"/>
              <a:buChar char="•"/>
            </a:pPr>
            <a:r>
              <a:rPr lang="en-US" sz="2800" dirty="0" smtClean="0">
                <a:solidFill>
                  <a:schemeClr val="tx1">
                    <a:lumMod val="75000"/>
                    <a:lumOff val="25000"/>
                  </a:schemeClr>
                </a:solidFill>
              </a:rPr>
              <a:t>Public Bone Marrow Banks</a:t>
            </a:r>
          </a:p>
          <a:p>
            <a:pPr marL="682625" lvl="1" indent="-225425">
              <a:buFont typeface="Arial"/>
              <a:buChar char="•"/>
            </a:pPr>
            <a:r>
              <a:rPr lang="en-US" dirty="0" smtClean="0">
                <a:solidFill>
                  <a:schemeClr val="tx1">
                    <a:lumMod val="65000"/>
                    <a:lumOff val="35000"/>
                  </a:schemeClr>
                </a:solidFill>
              </a:rPr>
              <a:t>No cost for donation, cryogenically stored for transplant therapy</a:t>
            </a:r>
            <a:endParaRPr lang="en-US" dirty="0">
              <a:solidFill>
                <a:schemeClr val="tx1">
                  <a:lumMod val="65000"/>
                  <a:lumOff val="35000"/>
                </a:schemeClr>
              </a:solidFill>
            </a:endParaRPr>
          </a:p>
          <a:p>
            <a:pPr marL="682625" lvl="1" indent="-225425">
              <a:buFont typeface="Arial"/>
              <a:buChar char="•"/>
            </a:pPr>
            <a:r>
              <a:rPr lang="en-US" dirty="0" smtClean="0">
                <a:solidFill>
                  <a:schemeClr val="tx1">
                    <a:lumMod val="65000"/>
                    <a:lumOff val="35000"/>
                  </a:schemeClr>
                </a:solidFill>
              </a:rPr>
              <a:t>Can use peripheral blood supply and apheresis to collect stem cells</a:t>
            </a:r>
          </a:p>
          <a:p>
            <a:pPr marL="682625" lvl="1" indent="-225425">
              <a:buFont typeface="Arial"/>
              <a:buChar char="•"/>
            </a:pPr>
            <a:endParaRPr lang="en-US" sz="1400" dirty="0">
              <a:solidFill>
                <a:schemeClr val="tx1">
                  <a:lumMod val="75000"/>
                  <a:lumOff val="25000"/>
                </a:schemeClr>
              </a:solidFill>
            </a:endParaRPr>
          </a:p>
        </p:txBody>
      </p:sp>
      <p:sp>
        <p:nvSpPr>
          <p:cNvPr id="5" name="Title 11"/>
          <p:cNvSpPr txBox="1">
            <a:spLocks/>
          </p:cNvSpPr>
          <p:nvPr/>
        </p:nvSpPr>
        <p:spPr>
          <a:xfrm>
            <a:off x="0" y="486286"/>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Bone Marrow Stem Cells	</a:t>
            </a:r>
            <a:r>
              <a:rPr lang="en-US" dirty="0" smtClean="0"/>
              <a:t/>
            </a:r>
            <a:br>
              <a:rPr lang="en-US" dirty="0" smtClean="0"/>
            </a:br>
            <a:r>
              <a:rPr lang="en-US" sz="3200" i="1" dirty="0" smtClean="0">
                <a:solidFill>
                  <a:schemeClr val="tx1">
                    <a:lumMod val="50000"/>
                    <a:lumOff val="50000"/>
                  </a:schemeClr>
                </a:solidFill>
              </a:rPr>
              <a:t>MSCs &amp; PBSCs</a:t>
            </a:r>
            <a:endParaRPr lang="en-US" sz="3200" i="1" dirty="0">
              <a:solidFill>
                <a:schemeClr val="tx1">
                  <a:lumMod val="50000"/>
                  <a:lumOff val="50000"/>
                </a:schemeClr>
              </a:solidFill>
            </a:endParaRPr>
          </a:p>
          <a:p>
            <a:endParaRPr lang="en-US" sz="3200" i="1" dirty="0">
              <a:solidFill>
                <a:schemeClr val="tx1">
                  <a:lumMod val="50000"/>
                  <a:lumOff val="50000"/>
                </a:schemeClr>
              </a:solidFill>
            </a:endParaRPr>
          </a:p>
        </p:txBody>
      </p:sp>
      <p:pic>
        <p:nvPicPr>
          <p:cNvPr id="9" name="Picture 8" descr="bonemarro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6099" y="248542"/>
            <a:ext cx="826008" cy="1380744"/>
          </a:xfrm>
          <a:prstGeom prst="rect">
            <a:avLst/>
          </a:prstGeom>
        </p:spPr>
      </p:pic>
    </p:spTree>
    <p:extLst>
      <p:ext uri="{BB962C8B-B14F-4D97-AF65-F5344CB8AC3E}">
        <p14:creationId xmlns:p14="http://schemas.microsoft.com/office/powerpoint/2010/main" val="39056436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
                                            <p:txEl>
                                              <p:pRg st="9" end="9"/>
                                            </p:txEl>
                                          </p:spTgt>
                                        </p:tgtEl>
                                        <p:attrNameLst>
                                          <p:attrName>style.visibility</p:attrName>
                                        </p:attrNameLst>
                                      </p:cBhvr>
                                      <p:to>
                                        <p:strVal val="visible"/>
                                      </p:to>
                                    </p:set>
                                    <p:animEffect transition="in" filter="fade">
                                      <p:cBhvr>
                                        <p:cTn id="42" dur="500"/>
                                        <p:tgtEl>
                                          <p:spTgt spid="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fade">
                                      <p:cBhvr>
                                        <p:cTn id="47" dur="500"/>
                                        <p:tgtEl>
                                          <p:spTgt spid="4">
                                            <p:txEl>
                                              <p:pRg st="10" end="10"/>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4">
                                            <p:txEl>
                                              <p:pRg st="11" end="11"/>
                                            </p:txEl>
                                          </p:spTgt>
                                        </p:tgtEl>
                                        <p:attrNameLst>
                                          <p:attrName>style.visibility</p:attrName>
                                        </p:attrNameLst>
                                      </p:cBhvr>
                                      <p:to>
                                        <p:strVal val="visible"/>
                                      </p:to>
                                    </p:set>
                                    <p:animEffect transition="in" filter="fade">
                                      <p:cBhvr>
                                        <p:cTn id="50"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526243"/>
            <a:ext cx="8666296" cy="1661994"/>
          </a:xfrm>
          <a:prstGeom prst="rect">
            <a:avLst/>
          </a:prstGeom>
        </p:spPr>
        <p:txBody>
          <a:bodyPr wrap="square">
            <a:spAutoFit/>
          </a:bodyPr>
          <a:lstStyle/>
          <a:p>
            <a:pPr marL="457200" indent="-233363">
              <a:buFont typeface="Arial"/>
              <a:buChar char="•"/>
            </a:pPr>
            <a:r>
              <a:rPr lang="en-US" sz="2800" dirty="0" smtClean="0">
                <a:solidFill>
                  <a:schemeClr val="tx1">
                    <a:lumMod val="75000"/>
                    <a:lumOff val="25000"/>
                  </a:schemeClr>
                </a:solidFill>
              </a:rPr>
              <a:t>Bone Marrow Stem Cell Public Banks</a:t>
            </a:r>
            <a:endParaRPr lang="en-US" sz="2800" dirty="0">
              <a:solidFill>
                <a:schemeClr val="tx1">
                  <a:lumMod val="75000"/>
                  <a:lumOff val="25000"/>
                </a:schemeClr>
              </a:solidFill>
            </a:endParaRPr>
          </a:p>
          <a:p>
            <a:pPr marL="682625" lvl="1" indent="-225425">
              <a:buFont typeface="Arial"/>
              <a:buChar char="•"/>
            </a:pPr>
            <a:r>
              <a:rPr lang="en-US" dirty="0" smtClean="0">
                <a:solidFill>
                  <a:schemeClr val="tx1">
                    <a:lumMod val="65000"/>
                    <a:lumOff val="35000"/>
                  </a:schemeClr>
                </a:solidFill>
              </a:rPr>
              <a:t>In the U.S., of the 10 million samples, 6.8 million are from Caucasians</a:t>
            </a:r>
          </a:p>
          <a:p>
            <a:pPr marL="1139825" lvl="2" indent="-225425">
              <a:buFont typeface="Arial"/>
              <a:buChar char="•"/>
            </a:pPr>
            <a:r>
              <a:rPr lang="en-US" sz="1400" dirty="0" smtClean="0">
                <a:solidFill>
                  <a:schemeClr val="tx1">
                    <a:lumMod val="65000"/>
                    <a:lumOff val="35000"/>
                  </a:schemeClr>
                </a:solidFill>
              </a:rPr>
              <a:t>For African Americans chance of match is about 66%, while Caucasians have a 93% chance</a:t>
            </a:r>
          </a:p>
          <a:p>
            <a:pPr marL="1139825" lvl="2" indent="-225425">
              <a:buFont typeface="Arial"/>
              <a:buChar char="•"/>
            </a:pPr>
            <a:r>
              <a:rPr lang="en-US" sz="1400" dirty="0" smtClean="0">
                <a:solidFill>
                  <a:schemeClr val="tx1">
                    <a:lumMod val="65000"/>
                    <a:lumOff val="35000"/>
                  </a:schemeClr>
                </a:solidFill>
              </a:rPr>
              <a:t>Presently, 60% of units are from Caucasian, 7% from African American, 9% from mixed race, 0.1% from Pacific Islanders</a:t>
            </a:r>
            <a:endParaRPr lang="en-US" sz="1400" dirty="0">
              <a:solidFill>
                <a:schemeClr val="tx1">
                  <a:lumMod val="65000"/>
                  <a:lumOff val="35000"/>
                </a:schemeClr>
              </a:solidFill>
            </a:endParaRPr>
          </a:p>
          <a:p>
            <a:pPr marL="682625" lvl="1" indent="-225425">
              <a:buFont typeface="Arial"/>
              <a:buChar char="•"/>
            </a:pPr>
            <a:endParaRPr lang="en-US" sz="1400" dirty="0">
              <a:solidFill>
                <a:schemeClr val="tx1">
                  <a:lumMod val="75000"/>
                  <a:lumOff val="25000"/>
                </a:schemeClr>
              </a:solidFill>
            </a:endParaRPr>
          </a:p>
        </p:txBody>
      </p:sp>
      <p:sp>
        <p:nvSpPr>
          <p:cNvPr id="5" name="Title 11"/>
          <p:cNvSpPr txBox="1">
            <a:spLocks/>
          </p:cNvSpPr>
          <p:nvPr/>
        </p:nvSpPr>
        <p:spPr>
          <a:xfrm>
            <a:off x="0" y="486286"/>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Bone Marrow Stem Cells	</a:t>
            </a:r>
            <a:r>
              <a:rPr lang="en-US" dirty="0" smtClean="0"/>
              <a:t/>
            </a:r>
            <a:br>
              <a:rPr lang="en-US" dirty="0" smtClean="0"/>
            </a:br>
            <a:r>
              <a:rPr lang="en-US" sz="3200" i="1" dirty="0" smtClean="0">
                <a:solidFill>
                  <a:schemeClr val="tx1">
                    <a:lumMod val="50000"/>
                    <a:lumOff val="50000"/>
                  </a:schemeClr>
                </a:solidFill>
              </a:rPr>
              <a:t>Diversity &amp; Social Justice</a:t>
            </a:r>
            <a:endParaRPr lang="en-US" sz="3200" i="1" dirty="0">
              <a:solidFill>
                <a:schemeClr val="tx1">
                  <a:lumMod val="50000"/>
                  <a:lumOff val="50000"/>
                </a:schemeClr>
              </a:solidFill>
            </a:endParaRPr>
          </a:p>
          <a:p>
            <a:r>
              <a:rPr lang="en-US" sz="3200" i="1" dirty="0" smtClean="0">
                <a:solidFill>
                  <a:schemeClr val="tx1">
                    <a:lumMod val="50000"/>
                    <a:lumOff val="50000"/>
                  </a:schemeClr>
                </a:solidFill>
              </a:rPr>
              <a:t> </a:t>
            </a:r>
            <a:endParaRPr lang="en-US" sz="3200" i="1" dirty="0">
              <a:solidFill>
                <a:schemeClr val="tx1">
                  <a:lumMod val="50000"/>
                  <a:lumOff val="50000"/>
                </a:schemeClr>
              </a:solidFill>
            </a:endParaRPr>
          </a:p>
        </p:txBody>
      </p:sp>
      <p:sp>
        <p:nvSpPr>
          <p:cNvPr id="6" name="Rectangle 5"/>
          <p:cNvSpPr/>
          <p:nvPr/>
        </p:nvSpPr>
        <p:spPr>
          <a:xfrm>
            <a:off x="51265" y="2930551"/>
            <a:ext cx="8991135" cy="3847207"/>
          </a:xfrm>
          <a:prstGeom prst="rect">
            <a:avLst/>
          </a:prstGeom>
        </p:spPr>
        <p:txBody>
          <a:bodyPr wrap="square">
            <a:spAutoFit/>
          </a:bodyPr>
          <a:lstStyle/>
          <a:p>
            <a:pPr marL="457200" indent="-233363">
              <a:buFont typeface="Arial"/>
              <a:buChar char="•"/>
            </a:pPr>
            <a:r>
              <a:rPr lang="en-US" sz="2800" dirty="0" smtClean="0">
                <a:solidFill>
                  <a:schemeClr val="tx1">
                    <a:lumMod val="75000"/>
                    <a:lumOff val="25000"/>
                  </a:schemeClr>
                </a:solidFill>
              </a:rPr>
              <a:t>Initiatives to Raise Awareness and Diversify Banks</a:t>
            </a:r>
            <a:endParaRPr lang="en-US" sz="2800" dirty="0">
              <a:solidFill>
                <a:schemeClr val="tx1">
                  <a:lumMod val="75000"/>
                  <a:lumOff val="25000"/>
                </a:schemeClr>
              </a:solidFill>
            </a:endParaRPr>
          </a:p>
          <a:p>
            <a:pPr marL="682625" lvl="1" indent="-225425">
              <a:buFont typeface="Arial"/>
              <a:buChar char="•"/>
            </a:pPr>
            <a:r>
              <a:rPr lang="en-US" dirty="0" smtClean="0">
                <a:solidFill>
                  <a:schemeClr val="tx1">
                    <a:lumMod val="65000"/>
                    <a:lumOff val="35000"/>
                  </a:schemeClr>
                </a:solidFill>
              </a:rPr>
              <a:t>2005: The U.S. </a:t>
            </a:r>
            <a:r>
              <a:rPr lang="en-US" dirty="0">
                <a:solidFill>
                  <a:schemeClr val="tx1">
                    <a:lumMod val="65000"/>
                    <a:lumOff val="35000"/>
                  </a:schemeClr>
                </a:solidFill>
              </a:rPr>
              <a:t>National Stem Cell Research Act; </a:t>
            </a:r>
            <a:r>
              <a:rPr lang="en-US" dirty="0" smtClean="0">
                <a:solidFill>
                  <a:schemeClr val="tx1">
                    <a:lumMod val="65000"/>
                    <a:lumOff val="35000"/>
                  </a:schemeClr>
                </a:solidFill>
              </a:rPr>
              <a:t>to </a:t>
            </a:r>
            <a:r>
              <a:rPr lang="en-US" dirty="0">
                <a:solidFill>
                  <a:schemeClr val="tx1">
                    <a:lumMod val="65000"/>
                    <a:lumOff val="35000"/>
                  </a:schemeClr>
                </a:solidFill>
              </a:rPr>
              <a:t>create a diverse registry</a:t>
            </a:r>
          </a:p>
          <a:p>
            <a:pPr marL="682625" lvl="1" indent="-225425">
              <a:buFont typeface="Arial"/>
              <a:buChar char="•"/>
            </a:pPr>
            <a:r>
              <a:rPr lang="en-US" dirty="0" smtClean="0">
                <a:solidFill>
                  <a:schemeClr val="tx1">
                    <a:lumMod val="65000"/>
                    <a:lumOff val="35000"/>
                  </a:schemeClr>
                </a:solidFill>
              </a:rPr>
              <a:t>2012: Be the Match: July is African-American Bone Marrow Awareness Month </a:t>
            </a:r>
            <a:endParaRPr lang="en-US" dirty="0">
              <a:solidFill>
                <a:schemeClr val="tx1">
                  <a:lumMod val="65000"/>
                  <a:lumOff val="35000"/>
                </a:schemeClr>
              </a:solidFill>
            </a:endParaRPr>
          </a:p>
          <a:p>
            <a:pPr marL="682625" lvl="1" indent="-225425">
              <a:buFont typeface="Arial"/>
              <a:buChar char="•"/>
            </a:pPr>
            <a:r>
              <a:rPr lang="en-US" dirty="0" smtClean="0">
                <a:solidFill>
                  <a:schemeClr val="tx1">
                    <a:lumMod val="65000"/>
                    <a:lumOff val="35000"/>
                  </a:schemeClr>
                </a:solidFill>
              </a:rPr>
              <a:t>2012: Decision of Flynn v. Holder allows compensation for bone marrow donation for rare HLA types, which prior to this decision was prohibited by the National Organ Transplant Act (NOTA).  </a:t>
            </a:r>
            <a:endParaRPr lang="en-US" dirty="0">
              <a:solidFill>
                <a:schemeClr val="tx1">
                  <a:lumMod val="65000"/>
                  <a:lumOff val="35000"/>
                </a:schemeClr>
              </a:solidFill>
            </a:endParaRPr>
          </a:p>
          <a:p>
            <a:pPr marL="682625" lvl="1" indent="-225425">
              <a:buFont typeface="Arial"/>
              <a:buChar char="•"/>
            </a:pPr>
            <a:r>
              <a:rPr lang="en-US" dirty="0" smtClean="0">
                <a:solidFill>
                  <a:schemeClr val="tx1">
                    <a:lumMod val="65000"/>
                    <a:lumOff val="35000"/>
                  </a:schemeClr>
                </a:solidFill>
              </a:rPr>
              <a:t>Policy Proposals </a:t>
            </a:r>
          </a:p>
          <a:p>
            <a:pPr marL="1139825" lvl="2" indent="-225425">
              <a:buFont typeface="Arial"/>
              <a:buChar char="•"/>
            </a:pPr>
            <a:r>
              <a:rPr lang="en-US" sz="1600" dirty="0" smtClean="0">
                <a:solidFill>
                  <a:schemeClr val="tx1">
                    <a:lumMod val="65000"/>
                    <a:lumOff val="35000"/>
                  </a:schemeClr>
                </a:solidFill>
              </a:rPr>
              <a:t>Greene: Earmark funds to compensate African Americans (</a:t>
            </a:r>
            <a:r>
              <a:rPr lang="en-US" sz="1600" dirty="0" smtClean="0">
                <a:solidFill>
                  <a:schemeClr val="tx1">
                    <a:lumMod val="65000"/>
                    <a:lumOff val="35000"/>
                  </a:schemeClr>
                </a:solidFill>
                <a:hlinkClick r:id="rId3"/>
              </a:rPr>
              <a:t>Restorative Justice</a:t>
            </a:r>
            <a:r>
              <a:rPr lang="en-US" sz="1600" dirty="0" smtClean="0">
                <a:solidFill>
                  <a:schemeClr val="tx1">
                    <a:lumMod val="65000"/>
                    <a:lumOff val="35000"/>
                  </a:schemeClr>
                </a:solidFill>
              </a:rPr>
              <a:t>) </a:t>
            </a:r>
          </a:p>
          <a:p>
            <a:pPr marL="1139825" lvl="2" indent="-225425">
              <a:buFont typeface="Arial"/>
              <a:buChar char="•"/>
            </a:pPr>
            <a:r>
              <a:rPr lang="en-US" sz="1600" dirty="0" err="1" smtClean="0">
                <a:solidFill>
                  <a:schemeClr val="tx1">
                    <a:lumMod val="65000"/>
                    <a:lumOff val="35000"/>
                  </a:schemeClr>
                </a:solidFill>
              </a:rPr>
              <a:t>Mohapatra</a:t>
            </a:r>
            <a:r>
              <a:rPr lang="en-US" sz="1600" dirty="0" smtClean="0">
                <a:solidFill>
                  <a:schemeClr val="tx1">
                    <a:lumMod val="65000"/>
                    <a:lumOff val="35000"/>
                  </a:schemeClr>
                </a:solidFill>
              </a:rPr>
              <a:t>: Offer health benefit incentives or compensation for donation from under represented minorities  </a:t>
            </a:r>
            <a:r>
              <a:rPr lang="en-US" sz="1600" dirty="0" smtClean="0">
                <a:solidFill>
                  <a:schemeClr val="tx1">
                    <a:lumMod val="65000"/>
                    <a:lumOff val="35000"/>
                  </a:schemeClr>
                </a:solidFill>
                <a:hlinkClick r:id="rId4"/>
              </a:rPr>
              <a:t>(Link</a:t>
            </a:r>
            <a:r>
              <a:rPr lang="en-US" sz="1600" dirty="0" smtClean="0">
                <a:solidFill>
                  <a:schemeClr val="tx1">
                    <a:lumMod val="65000"/>
                    <a:lumOff val="35000"/>
                  </a:schemeClr>
                </a:solidFill>
              </a:rPr>
              <a:t>) </a:t>
            </a:r>
          </a:p>
          <a:p>
            <a:pPr marL="682625" lvl="1" indent="-225425">
              <a:buFont typeface="Arial"/>
              <a:buChar char="•"/>
            </a:pPr>
            <a:r>
              <a:rPr lang="en-US" dirty="0" smtClean="0">
                <a:solidFill>
                  <a:schemeClr val="tx1">
                    <a:lumMod val="65000"/>
                    <a:lumOff val="35000"/>
                  </a:schemeClr>
                </a:solidFill>
              </a:rPr>
              <a:t>Non-profit Efforts: </a:t>
            </a:r>
          </a:p>
          <a:p>
            <a:pPr marL="1139825" lvl="2" indent="-225425">
              <a:buFont typeface="Arial"/>
              <a:buChar char="•"/>
            </a:pPr>
            <a:r>
              <a:rPr lang="en-US" sz="1400" dirty="0" smtClean="0">
                <a:solidFill>
                  <a:schemeClr val="tx1">
                    <a:lumMod val="65000"/>
                    <a:lumOff val="35000"/>
                  </a:schemeClr>
                </a:solidFill>
              </a:rPr>
              <a:t>More Marrow Donors: U.S. NPO that provides compensation for diverse donors</a:t>
            </a:r>
          </a:p>
          <a:p>
            <a:pPr marL="1139825" lvl="2" indent="-225425">
              <a:buFont typeface="Arial"/>
              <a:buChar char="•"/>
            </a:pPr>
            <a:r>
              <a:rPr lang="en-US" sz="1400" dirty="0" smtClean="0">
                <a:solidFill>
                  <a:schemeClr val="tx1">
                    <a:lumMod val="65000"/>
                    <a:lumOff val="35000"/>
                  </a:schemeClr>
                </a:solidFill>
              </a:rPr>
              <a:t>Preserve Our Legacy: U.S. NPO that raises awareness of ethnic/HLA diversity needs </a:t>
            </a:r>
          </a:p>
          <a:p>
            <a:pPr marL="1139825" lvl="2" indent="-225425">
              <a:buFont typeface="Arial"/>
              <a:buChar char="•"/>
            </a:pPr>
            <a:r>
              <a:rPr lang="en-US" sz="1400" dirty="0" smtClean="0">
                <a:solidFill>
                  <a:schemeClr val="tx1">
                    <a:lumMod val="65000"/>
                    <a:lumOff val="35000"/>
                  </a:schemeClr>
                </a:solidFill>
              </a:rPr>
              <a:t>South Asians for Life: Canadian NPO raises awareness of ethnic/HLA diversity needs</a:t>
            </a:r>
            <a:endParaRPr lang="en-US" sz="1400" dirty="0">
              <a:solidFill>
                <a:schemeClr val="tx1">
                  <a:lumMod val="65000"/>
                  <a:lumOff val="35000"/>
                </a:schemeClr>
              </a:solidFill>
            </a:endParaRPr>
          </a:p>
        </p:txBody>
      </p:sp>
      <p:pic>
        <p:nvPicPr>
          <p:cNvPr id="7" name="Picture 6" descr="Video_icon1.png">
            <a:hlinkClick r:id="rId5"/>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50792" y="6027201"/>
            <a:ext cx="292140" cy="218572"/>
          </a:xfrm>
          <a:prstGeom prst="rect">
            <a:avLst/>
          </a:prstGeom>
        </p:spPr>
      </p:pic>
      <p:pic>
        <p:nvPicPr>
          <p:cNvPr id="8" name="Picture 7" descr="Video_icon1.png">
            <a:hlinkClick r:id="rId7"/>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9030" y="3732810"/>
            <a:ext cx="297884" cy="222870"/>
          </a:xfrm>
          <a:prstGeom prst="rect">
            <a:avLst/>
          </a:prstGeom>
        </p:spPr>
      </p:pic>
      <p:pic>
        <p:nvPicPr>
          <p:cNvPr id="9" name="Picture 8" descr="bonemarrow.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26099" y="248542"/>
            <a:ext cx="826008" cy="1380744"/>
          </a:xfrm>
          <a:prstGeom prst="rect">
            <a:avLst/>
          </a:prstGeom>
        </p:spPr>
      </p:pic>
      <p:pic>
        <p:nvPicPr>
          <p:cNvPr id="10" name="Picture 9" descr="Video_icon1.png">
            <a:hlinkClick r:id="rId9"/>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52062" y="4528601"/>
            <a:ext cx="292140" cy="218572"/>
          </a:xfrm>
          <a:prstGeom prst="rect">
            <a:avLst/>
          </a:prstGeom>
        </p:spPr>
      </p:pic>
    </p:spTree>
    <p:extLst>
      <p:ext uri="{BB962C8B-B14F-4D97-AF65-F5344CB8AC3E}">
        <p14:creationId xmlns:p14="http://schemas.microsoft.com/office/powerpoint/2010/main" val="292967313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fade">
                                      <p:cBhvr>
                                        <p:cTn id="23" dur="500"/>
                                        <p:tgtEl>
                                          <p:spTgt spid="6">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fade">
                                      <p:cBhvr>
                                        <p:cTn id="26" dur="500"/>
                                        <p:tgtEl>
                                          <p:spTgt spid="6">
                                            <p:txEl>
                                              <p:pRg st="1" end="1"/>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fade">
                                      <p:cBhvr>
                                        <p:cTn id="29" dur="500"/>
                                        <p:tgtEl>
                                          <p:spTgt spid="6">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fade">
                                      <p:cBhvr>
                                        <p:cTn id="32" dur="500"/>
                                        <p:tgtEl>
                                          <p:spTgt spid="6">
                                            <p:txEl>
                                              <p:pRg st="3" end="3"/>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fade">
                                      <p:cBhvr>
                                        <p:cTn id="40" dur="500"/>
                                        <p:tgtEl>
                                          <p:spTgt spid="6">
                                            <p:txEl>
                                              <p:pRg st="4" end="4"/>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500"/>
                                        <p:tgtEl>
                                          <p:spTgt spid="6">
                                            <p:txEl>
                                              <p:pRg st="5" end="5"/>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6">
                                            <p:txEl>
                                              <p:pRg st="6" end="6"/>
                                            </p:txEl>
                                          </p:spTgt>
                                        </p:tgtEl>
                                        <p:attrNameLst>
                                          <p:attrName>style.visibility</p:attrName>
                                        </p:attrNameLst>
                                      </p:cBhvr>
                                      <p:to>
                                        <p:strVal val="visible"/>
                                      </p:to>
                                    </p:set>
                                    <p:animEffect transition="in" filter="fade">
                                      <p:cBhvr>
                                        <p:cTn id="46" dur="500"/>
                                        <p:tgtEl>
                                          <p:spTgt spid="6">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6">
                                            <p:txEl>
                                              <p:pRg st="7" end="7"/>
                                            </p:txEl>
                                          </p:spTgt>
                                        </p:tgtEl>
                                        <p:attrNameLst>
                                          <p:attrName>style.visibility</p:attrName>
                                        </p:attrNameLst>
                                      </p:cBhvr>
                                      <p:to>
                                        <p:strVal val="visible"/>
                                      </p:to>
                                    </p:set>
                                    <p:animEffect transition="in" filter="fade">
                                      <p:cBhvr>
                                        <p:cTn id="54" dur="500"/>
                                        <p:tgtEl>
                                          <p:spTgt spid="6">
                                            <p:txEl>
                                              <p:pRg st="7" end="7"/>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par>
                                <p:cTn id="58" presetID="10" presetClass="entr" presetSubtype="0" fill="hold" nodeType="withEffect">
                                  <p:stCondLst>
                                    <p:cond delay="0"/>
                                  </p:stCondLst>
                                  <p:childTnLst>
                                    <p:set>
                                      <p:cBhvr>
                                        <p:cTn id="59" dur="1" fill="hold">
                                          <p:stCondLst>
                                            <p:cond delay="0"/>
                                          </p:stCondLst>
                                        </p:cTn>
                                        <p:tgtEl>
                                          <p:spTgt spid="6">
                                            <p:txEl>
                                              <p:pRg st="8" end="8"/>
                                            </p:txEl>
                                          </p:spTgt>
                                        </p:tgtEl>
                                        <p:attrNameLst>
                                          <p:attrName>style.visibility</p:attrName>
                                        </p:attrNameLst>
                                      </p:cBhvr>
                                      <p:to>
                                        <p:strVal val="visible"/>
                                      </p:to>
                                    </p:set>
                                    <p:animEffect transition="in" filter="fade">
                                      <p:cBhvr>
                                        <p:cTn id="60" dur="500"/>
                                        <p:tgtEl>
                                          <p:spTgt spid="6">
                                            <p:txEl>
                                              <p:pRg st="8" end="8"/>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6">
                                            <p:txEl>
                                              <p:pRg st="9" end="9"/>
                                            </p:txEl>
                                          </p:spTgt>
                                        </p:tgtEl>
                                        <p:attrNameLst>
                                          <p:attrName>style.visibility</p:attrName>
                                        </p:attrNameLst>
                                      </p:cBhvr>
                                      <p:to>
                                        <p:strVal val="visible"/>
                                      </p:to>
                                    </p:set>
                                    <p:animEffect transition="in" filter="fade">
                                      <p:cBhvr>
                                        <p:cTn id="63" dur="500"/>
                                        <p:tgtEl>
                                          <p:spTgt spid="6">
                                            <p:txEl>
                                              <p:pRg st="9" end="9"/>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6">
                                            <p:txEl>
                                              <p:pRg st="10" end="10"/>
                                            </p:txEl>
                                          </p:spTgt>
                                        </p:tgtEl>
                                        <p:attrNameLst>
                                          <p:attrName>style.visibility</p:attrName>
                                        </p:attrNameLst>
                                      </p:cBhvr>
                                      <p:to>
                                        <p:strVal val="visible"/>
                                      </p:to>
                                    </p:set>
                                    <p:animEffect transition="in" filter="fade">
                                      <p:cBhvr>
                                        <p:cTn id="66"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348830" y="1740469"/>
            <a:ext cx="8388020" cy="4662869"/>
          </a:xfrm>
          <a:prstGeom prst="rect">
            <a:avLst/>
          </a:prstGeom>
        </p:spPr>
        <p:txBody>
          <a:bodyPr vert="horz" lIns="91440" tIns="45720" rIns="91440" bIns="45720" rtlCol="0">
            <a:normAutofit fontScale="85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2400" dirty="0">
                <a:solidFill>
                  <a:schemeClr val="tx1">
                    <a:lumMod val="75000"/>
                    <a:lumOff val="25000"/>
                  </a:schemeClr>
                </a:solidFill>
              </a:rPr>
              <a:t>1988: First sibling cord blood matched HLA transplant</a:t>
            </a:r>
          </a:p>
          <a:p>
            <a:pPr marL="457200" indent="-233363" algn="l">
              <a:buFont typeface="Arial"/>
              <a:buChar char="•"/>
            </a:pPr>
            <a:r>
              <a:rPr lang="en-US" sz="2400" dirty="0" smtClean="0">
                <a:solidFill>
                  <a:schemeClr val="tx1">
                    <a:lumMod val="75000"/>
                    <a:lumOff val="25000"/>
                  </a:schemeClr>
                </a:solidFill>
              </a:rPr>
              <a:t>1991</a:t>
            </a:r>
            <a:r>
              <a:rPr lang="en-US" sz="2400" dirty="0">
                <a:solidFill>
                  <a:schemeClr val="tx1">
                    <a:lumMod val="75000"/>
                    <a:lumOff val="25000"/>
                  </a:schemeClr>
                </a:solidFill>
              </a:rPr>
              <a:t>: First public cord </a:t>
            </a:r>
            <a:r>
              <a:rPr lang="en-US" sz="2400" dirty="0" smtClean="0">
                <a:solidFill>
                  <a:schemeClr val="tx1">
                    <a:lumMod val="75000"/>
                    <a:lumOff val="25000"/>
                  </a:schemeClr>
                </a:solidFill>
              </a:rPr>
              <a:t>bank, </a:t>
            </a:r>
            <a:r>
              <a:rPr lang="en-US" sz="2400" dirty="0">
                <a:solidFill>
                  <a:schemeClr val="tx1">
                    <a:lumMod val="75000"/>
                    <a:lumOff val="25000"/>
                  </a:schemeClr>
                </a:solidFill>
              </a:rPr>
              <a:t>New York Blood Center</a:t>
            </a:r>
          </a:p>
          <a:p>
            <a:pPr marL="457200" indent="-233363" algn="l">
              <a:buFont typeface="Arial"/>
              <a:buChar char="•"/>
            </a:pPr>
            <a:r>
              <a:rPr lang="en-US" sz="2400" dirty="0" smtClean="0">
                <a:solidFill>
                  <a:schemeClr val="tx1">
                    <a:lumMod val="75000"/>
                    <a:lumOff val="25000"/>
                  </a:schemeClr>
                </a:solidFill>
              </a:rPr>
              <a:t>1992: First private cord bank, </a:t>
            </a:r>
            <a:r>
              <a:rPr lang="en-US" sz="2400" dirty="0" err="1" smtClean="0">
                <a:solidFill>
                  <a:schemeClr val="tx1">
                    <a:lumMod val="75000"/>
                    <a:lumOff val="25000"/>
                  </a:schemeClr>
                </a:solidFill>
              </a:rPr>
              <a:t>Cryo</a:t>
            </a:r>
            <a:r>
              <a:rPr lang="en-US" sz="2400" dirty="0" smtClean="0">
                <a:solidFill>
                  <a:schemeClr val="tx1">
                    <a:lumMod val="75000"/>
                    <a:lumOff val="25000"/>
                  </a:schemeClr>
                </a:solidFill>
              </a:rPr>
              <a:t>-cell</a:t>
            </a:r>
          </a:p>
          <a:p>
            <a:pPr marL="457200" indent="-233363" algn="l">
              <a:buFont typeface="Arial"/>
              <a:buChar char="•"/>
            </a:pPr>
            <a:r>
              <a:rPr lang="en-US" sz="2400" dirty="0" smtClean="0">
                <a:solidFill>
                  <a:schemeClr val="tx1">
                    <a:lumMod val="75000"/>
                    <a:lumOff val="25000"/>
                  </a:schemeClr>
                </a:solidFill>
              </a:rPr>
              <a:t>1993</a:t>
            </a:r>
            <a:r>
              <a:rPr lang="en-US" sz="2400" dirty="0">
                <a:solidFill>
                  <a:schemeClr val="tx1">
                    <a:lumMod val="75000"/>
                    <a:lumOff val="25000"/>
                  </a:schemeClr>
                </a:solidFill>
              </a:rPr>
              <a:t>: First unrelated cord donor transplant</a:t>
            </a:r>
          </a:p>
          <a:p>
            <a:pPr marL="457200" indent="-233363" algn="l">
              <a:buFont typeface="Arial"/>
              <a:buChar char="•"/>
            </a:pPr>
            <a:r>
              <a:rPr lang="en-US" sz="2400" dirty="0">
                <a:solidFill>
                  <a:schemeClr val="tx1">
                    <a:lumMod val="75000"/>
                    <a:lumOff val="25000"/>
                  </a:schemeClr>
                </a:solidFill>
              </a:rPr>
              <a:t>1996: Lessons learned</a:t>
            </a:r>
          </a:p>
          <a:p>
            <a:pPr marL="914400" lvl="1" indent="-233363" algn="l">
              <a:buFont typeface="Arial"/>
              <a:buChar char="•"/>
            </a:pPr>
            <a:r>
              <a:rPr lang="en-US" sz="1900" dirty="0" smtClean="0">
                <a:solidFill>
                  <a:srgbClr val="595959"/>
                </a:solidFill>
              </a:rPr>
              <a:t>Graft v. Host Disease (GVHD) </a:t>
            </a:r>
            <a:r>
              <a:rPr lang="en-US" sz="1900" dirty="0">
                <a:solidFill>
                  <a:srgbClr val="595959"/>
                </a:solidFill>
              </a:rPr>
              <a:t>severity and frequency reduced </a:t>
            </a:r>
          </a:p>
          <a:p>
            <a:pPr marL="914400" lvl="1" indent="-233363" algn="l">
              <a:buFont typeface="Arial"/>
              <a:buChar char="•"/>
            </a:pPr>
            <a:r>
              <a:rPr lang="en-US" sz="1900" dirty="0" smtClean="0">
                <a:solidFill>
                  <a:srgbClr val="595959"/>
                </a:solidFill>
              </a:rPr>
              <a:t>Cell </a:t>
            </a:r>
            <a:r>
              <a:rPr lang="en-US" sz="1900" dirty="0">
                <a:solidFill>
                  <a:srgbClr val="595959"/>
                </a:solidFill>
              </a:rPr>
              <a:t>dose directly related to clinical </a:t>
            </a:r>
            <a:r>
              <a:rPr lang="en-US" sz="1900" dirty="0" smtClean="0">
                <a:solidFill>
                  <a:srgbClr val="595959"/>
                </a:solidFill>
              </a:rPr>
              <a:t>outcome, need  </a:t>
            </a:r>
            <a:r>
              <a:rPr lang="en-US" sz="1900" dirty="0">
                <a:solidFill>
                  <a:srgbClr val="595959"/>
                </a:solidFill>
              </a:rPr>
              <a:t>3 x 10</a:t>
            </a:r>
            <a:r>
              <a:rPr lang="en-US" sz="1900" baseline="30000" dirty="0">
                <a:solidFill>
                  <a:srgbClr val="595959"/>
                </a:solidFill>
              </a:rPr>
              <a:t>7</a:t>
            </a:r>
            <a:r>
              <a:rPr lang="en-US" sz="1900" dirty="0">
                <a:solidFill>
                  <a:srgbClr val="595959"/>
                </a:solidFill>
              </a:rPr>
              <a:t>/kg</a:t>
            </a:r>
          </a:p>
          <a:p>
            <a:pPr marL="914400" lvl="1" indent="-233363" algn="l">
              <a:buFont typeface="Arial"/>
              <a:buChar char="•"/>
            </a:pPr>
            <a:r>
              <a:rPr lang="en-US" sz="1900" dirty="0">
                <a:solidFill>
                  <a:srgbClr val="595959"/>
                </a:solidFill>
              </a:rPr>
              <a:t>Only 12% of all banked cord blood can provide this to those </a:t>
            </a:r>
            <a:r>
              <a:rPr lang="en-US" sz="1900" dirty="0" smtClean="0">
                <a:solidFill>
                  <a:srgbClr val="595959"/>
                </a:solidFill>
              </a:rPr>
              <a:t>60kg, but new techniques  may allow for selection of the CD34+ stem cell </a:t>
            </a:r>
            <a:r>
              <a:rPr lang="en-US" sz="1900" dirty="0">
                <a:solidFill>
                  <a:srgbClr val="595959"/>
                </a:solidFill>
              </a:rPr>
              <a:t>population via </a:t>
            </a:r>
            <a:r>
              <a:rPr lang="en-US" sz="1900" dirty="0" smtClean="0">
                <a:solidFill>
                  <a:srgbClr val="595959"/>
                </a:solidFill>
              </a:rPr>
              <a:t>FACs (Fluorescence </a:t>
            </a:r>
            <a:r>
              <a:rPr lang="en-US" sz="1900" dirty="0">
                <a:solidFill>
                  <a:srgbClr val="595959"/>
                </a:solidFill>
              </a:rPr>
              <a:t>A</a:t>
            </a:r>
            <a:r>
              <a:rPr lang="en-US" sz="1900" dirty="0" smtClean="0">
                <a:solidFill>
                  <a:srgbClr val="595959"/>
                </a:solidFill>
              </a:rPr>
              <a:t>ctivated </a:t>
            </a:r>
            <a:r>
              <a:rPr lang="en-US" sz="1900" dirty="0">
                <a:solidFill>
                  <a:srgbClr val="595959"/>
                </a:solidFill>
              </a:rPr>
              <a:t>C</a:t>
            </a:r>
            <a:r>
              <a:rPr lang="en-US" sz="1900" dirty="0" smtClean="0">
                <a:solidFill>
                  <a:srgbClr val="595959"/>
                </a:solidFill>
              </a:rPr>
              <a:t>ell </a:t>
            </a:r>
            <a:r>
              <a:rPr lang="en-US" sz="1900" dirty="0">
                <a:solidFill>
                  <a:srgbClr val="595959"/>
                </a:solidFill>
              </a:rPr>
              <a:t>S</a:t>
            </a:r>
            <a:r>
              <a:rPr lang="en-US" sz="1900" dirty="0" smtClean="0">
                <a:solidFill>
                  <a:srgbClr val="595959"/>
                </a:solidFill>
              </a:rPr>
              <a:t>orting) </a:t>
            </a:r>
            <a:r>
              <a:rPr lang="en-US" sz="1900" dirty="0">
                <a:solidFill>
                  <a:srgbClr val="595959"/>
                </a:solidFill>
              </a:rPr>
              <a:t>and </a:t>
            </a:r>
            <a:r>
              <a:rPr lang="en-US" sz="1900" dirty="0" smtClean="0">
                <a:solidFill>
                  <a:srgbClr val="595959"/>
                </a:solidFill>
              </a:rPr>
              <a:t>expansion </a:t>
            </a:r>
            <a:r>
              <a:rPr lang="en-US" sz="1900" dirty="0">
                <a:solidFill>
                  <a:srgbClr val="595959"/>
                </a:solidFill>
              </a:rPr>
              <a:t>in vitro </a:t>
            </a:r>
            <a:r>
              <a:rPr lang="en-US" sz="1900" dirty="0" smtClean="0">
                <a:solidFill>
                  <a:srgbClr val="595959"/>
                </a:solidFill>
              </a:rPr>
              <a:t>200x </a:t>
            </a:r>
            <a:endParaRPr lang="en-US" sz="1900" dirty="0">
              <a:solidFill>
                <a:srgbClr val="595959"/>
              </a:solidFill>
            </a:endParaRPr>
          </a:p>
          <a:p>
            <a:pPr marL="457200" indent="-233363" algn="l">
              <a:buFont typeface="Arial"/>
              <a:buChar char="•"/>
            </a:pPr>
            <a:r>
              <a:rPr lang="en-US" sz="2400" dirty="0" smtClean="0">
                <a:solidFill>
                  <a:schemeClr val="tx1">
                    <a:lumMod val="75000"/>
                    <a:lumOff val="25000"/>
                  </a:schemeClr>
                </a:solidFill>
              </a:rPr>
              <a:t>1 million units banked world wide</a:t>
            </a:r>
          </a:p>
          <a:p>
            <a:pPr marL="457200" indent="-233363" algn="l">
              <a:buFont typeface="Arial"/>
              <a:buChar char="•"/>
            </a:pPr>
            <a:r>
              <a:rPr lang="en-US" sz="2400" dirty="0" smtClean="0">
                <a:solidFill>
                  <a:schemeClr val="tx1">
                    <a:lumMod val="75000"/>
                    <a:lumOff val="25000"/>
                  </a:schemeClr>
                </a:solidFill>
              </a:rPr>
              <a:t>Some countries have established public banks </a:t>
            </a:r>
          </a:p>
          <a:p>
            <a:pPr marL="457200" indent="-233363" algn="l">
              <a:buFont typeface="Arial"/>
              <a:buChar char="•"/>
            </a:pPr>
            <a:r>
              <a:rPr lang="en-US" sz="2400" dirty="0" smtClean="0">
                <a:solidFill>
                  <a:schemeClr val="tx1">
                    <a:lumMod val="75000"/>
                    <a:lumOff val="25000"/>
                  </a:schemeClr>
                </a:solidFill>
              </a:rPr>
              <a:t>In the US, 97% of all placentas and cords are discarded post-birth</a:t>
            </a:r>
          </a:p>
          <a:p>
            <a:pPr marL="914400" lvl="1" indent="-233363" algn="l">
              <a:buFont typeface="Arial"/>
              <a:buChar char="•"/>
            </a:pPr>
            <a:r>
              <a:rPr lang="en-US" sz="2000" dirty="0" smtClean="0">
                <a:solidFill>
                  <a:schemeClr val="tx1">
                    <a:lumMod val="75000"/>
                    <a:lumOff val="25000"/>
                  </a:schemeClr>
                </a:solidFill>
              </a:rPr>
              <a:t>Most who bank, use private stem cell banks</a:t>
            </a:r>
          </a:p>
          <a:p>
            <a:pPr marL="914400" lvl="1" indent="-233363" algn="l">
              <a:buFont typeface="Arial"/>
              <a:buChar char="•"/>
            </a:pPr>
            <a:r>
              <a:rPr lang="en-US" sz="2000" dirty="0" smtClean="0">
                <a:solidFill>
                  <a:schemeClr val="tx1">
                    <a:lumMod val="75000"/>
                    <a:lumOff val="25000"/>
                  </a:schemeClr>
                </a:solidFill>
              </a:rPr>
              <a:t>Few are aware of the potential to publicly bank and diversify the banks for transplant therapy</a:t>
            </a:r>
            <a:endParaRPr lang="en-US" sz="2000" dirty="0">
              <a:solidFill>
                <a:schemeClr val="tx1">
                  <a:lumMod val="75000"/>
                  <a:lumOff val="25000"/>
                </a:schemeClr>
              </a:solidFill>
            </a:endParaRPr>
          </a:p>
        </p:txBody>
      </p:sp>
      <p:sp>
        <p:nvSpPr>
          <p:cNvPr id="4" name="Title 11"/>
          <p:cNvSpPr txBox="1">
            <a:spLocks/>
          </p:cNvSpPr>
          <p:nvPr/>
        </p:nvSpPr>
        <p:spPr>
          <a:xfrm>
            <a:off x="0" y="773101"/>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Placenta &amp; Umbilical Cord </a:t>
            </a:r>
          </a:p>
          <a:p>
            <a:r>
              <a:rPr lang="en-US" sz="4800" dirty="0" smtClean="0"/>
              <a:t>Stem Cells	</a:t>
            </a:r>
            <a:r>
              <a:rPr lang="en-US" dirty="0" smtClean="0"/>
              <a:t/>
            </a:r>
            <a:br>
              <a:rPr lang="en-US" dirty="0" smtClean="0"/>
            </a:br>
            <a:endParaRPr lang="en-US" sz="3200" i="1" dirty="0">
              <a:solidFill>
                <a:schemeClr val="tx1">
                  <a:lumMod val="50000"/>
                  <a:lumOff val="50000"/>
                </a:schemeClr>
              </a:solidFill>
            </a:endParaRPr>
          </a:p>
          <a:p>
            <a:endParaRPr lang="en-US" sz="3200" i="1" dirty="0">
              <a:solidFill>
                <a:schemeClr val="tx1">
                  <a:lumMod val="50000"/>
                  <a:lumOff val="50000"/>
                </a:schemeClr>
              </a:solidFill>
            </a:endParaRPr>
          </a:p>
        </p:txBody>
      </p:sp>
      <p:pic>
        <p:nvPicPr>
          <p:cNvPr id="5" name="Picture 4" descr="placent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8592" y="880933"/>
            <a:ext cx="850392" cy="859536"/>
          </a:xfrm>
          <a:prstGeom prst="rect">
            <a:avLst/>
          </a:prstGeom>
        </p:spPr>
      </p:pic>
      <p:pic>
        <p:nvPicPr>
          <p:cNvPr id="7" name="Picture 6"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1062" y="4731564"/>
            <a:ext cx="297884" cy="222870"/>
          </a:xfrm>
          <a:prstGeom prst="rect">
            <a:avLst/>
          </a:prstGeom>
        </p:spPr>
      </p:pic>
    </p:spTree>
    <p:extLst>
      <p:ext uri="{BB962C8B-B14F-4D97-AF65-F5344CB8AC3E}">
        <p14:creationId xmlns:p14="http://schemas.microsoft.com/office/powerpoint/2010/main" val="170209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fade">
                                      <p:cBhvr>
                                        <p:cTn id="48" dur="500"/>
                                        <p:tgtEl>
                                          <p:spTgt spid="3">
                                            <p:txEl>
                                              <p:pRg st="9" end="9"/>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
                                            <p:txEl>
                                              <p:pRg st="10" end="10"/>
                                            </p:txEl>
                                          </p:spTgt>
                                        </p:tgtEl>
                                        <p:attrNameLst>
                                          <p:attrName>style.visibility</p:attrName>
                                        </p:attrNameLst>
                                      </p:cBhvr>
                                      <p:to>
                                        <p:strVal val="visible"/>
                                      </p:to>
                                    </p:set>
                                    <p:animEffect transition="in" filter="fade">
                                      <p:cBhvr>
                                        <p:cTn id="58" dur="500"/>
                                        <p:tgtEl>
                                          <p:spTgt spid="3">
                                            <p:txEl>
                                              <p:pRg st="10" end="10"/>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3">
                                            <p:txEl>
                                              <p:pRg st="11" end="11"/>
                                            </p:txEl>
                                          </p:spTgt>
                                        </p:tgtEl>
                                        <p:attrNameLst>
                                          <p:attrName>style.visibility</p:attrName>
                                        </p:attrNameLst>
                                      </p:cBhvr>
                                      <p:to>
                                        <p:strVal val="visible"/>
                                      </p:to>
                                    </p:set>
                                    <p:animEffect transition="in" filter="fade">
                                      <p:cBhvr>
                                        <p:cTn id="61" dur="500"/>
                                        <p:tgtEl>
                                          <p:spTgt spid="3">
                                            <p:txEl>
                                              <p:pRg st="11" end="11"/>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3">
                                            <p:txEl>
                                              <p:pRg st="12" end="12"/>
                                            </p:txEl>
                                          </p:spTgt>
                                        </p:tgtEl>
                                        <p:attrNameLst>
                                          <p:attrName>style.visibility</p:attrName>
                                        </p:attrNameLst>
                                      </p:cBhvr>
                                      <p:to>
                                        <p:strVal val="visible"/>
                                      </p:to>
                                    </p:set>
                                    <p:animEffect transition="in" filter="fade">
                                      <p:cBhvr>
                                        <p:cTn id="64"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348830" y="1707191"/>
            <a:ext cx="8388020" cy="4886524"/>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2400" dirty="0" smtClean="0">
                <a:solidFill>
                  <a:schemeClr val="tx1">
                    <a:lumMod val="75000"/>
                    <a:lumOff val="25000"/>
                  </a:schemeClr>
                </a:solidFill>
              </a:rPr>
              <a:t>Screen units for pathogens</a:t>
            </a:r>
            <a:endParaRPr lang="en-US" sz="2400" dirty="0">
              <a:solidFill>
                <a:schemeClr val="tx1">
                  <a:lumMod val="75000"/>
                  <a:lumOff val="25000"/>
                </a:schemeClr>
              </a:solidFill>
            </a:endParaRPr>
          </a:p>
          <a:p>
            <a:pPr marL="457200" indent="-233363" algn="l">
              <a:buFont typeface="Arial"/>
              <a:buChar char="•"/>
            </a:pPr>
            <a:r>
              <a:rPr lang="en-US" sz="2400" dirty="0" smtClean="0">
                <a:solidFill>
                  <a:schemeClr val="tx1">
                    <a:lumMod val="75000"/>
                    <a:lumOff val="25000"/>
                  </a:schemeClr>
                </a:solidFill>
              </a:rPr>
              <a:t>Record information carefully </a:t>
            </a:r>
            <a:endParaRPr lang="en-US" sz="2400" dirty="0">
              <a:solidFill>
                <a:schemeClr val="tx1">
                  <a:lumMod val="75000"/>
                  <a:lumOff val="25000"/>
                </a:schemeClr>
              </a:solidFill>
            </a:endParaRPr>
          </a:p>
          <a:p>
            <a:pPr lvl="1" indent="-233363" algn="l">
              <a:buFont typeface="Arial"/>
              <a:buChar char="•"/>
            </a:pPr>
            <a:r>
              <a:rPr lang="en-US" sz="2400" dirty="0" smtClean="0">
                <a:solidFill>
                  <a:schemeClr val="tx1">
                    <a:lumMod val="75000"/>
                    <a:lumOff val="25000"/>
                  </a:schemeClr>
                </a:solidFill>
              </a:rPr>
              <a:t>Guarantee freezing temperatures</a:t>
            </a:r>
          </a:p>
          <a:p>
            <a:pPr lvl="1" indent="-233363" algn="l">
              <a:buFont typeface="Arial"/>
              <a:buChar char="•"/>
            </a:pPr>
            <a:r>
              <a:rPr lang="en-US" sz="2400" dirty="0" smtClean="0">
                <a:solidFill>
                  <a:schemeClr val="tx1">
                    <a:lumMod val="75000"/>
                    <a:lumOff val="25000"/>
                  </a:schemeClr>
                </a:solidFill>
              </a:rPr>
              <a:t>Share information with international registries</a:t>
            </a:r>
          </a:p>
          <a:p>
            <a:pPr lvl="1" indent="-233363" algn="l">
              <a:buFont typeface="Arial"/>
              <a:buChar char="•"/>
            </a:pPr>
            <a:r>
              <a:rPr lang="en-US" sz="2400" dirty="0" smtClean="0">
                <a:solidFill>
                  <a:schemeClr val="tx1">
                    <a:lumMod val="75000"/>
                    <a:lumOff val="25000"/>
                  </a:schemeClr>
                </a:solidFill>
              </a:rPr>
              <a:t>Regulated by the FDA </a:t>
            </a:r>
          </a:p>
          <a:p>
            <a:pPr lvl="1" indent="-233363" algn="l">
              <a:buFont typeface="Arial"/>
              <a:buChar char="•"/>
            </a:pPr>
            <a:r>
              <a:rPr lang="en-US" sz="2400" dirty="0" smtClean="0">
                <a:solidFill>
                  <a:schemeClr val="tx1">
                    <a:lumMod val="75000"/>
                    <a:lumOff val="25000"/>
                  </a:schemeClr>
                </a:solidFill>
              </a:rPr>
              <a:t>Centers exist in most countries</a:t>
            </a:r>
          </a:p>
          <a:p>
            <a:pPr lvl="2" indent="-233363" algn="l">
              <a:buFont typeface="Arial"/>
              <a:buChar char="•"/>
            </a:pPr>
            <a:r>
              <a:rPr lang="en-US" sz="2000" dirty="0" smtClean="0">
                <a:solidFill>
                  <a:schemeClr val="tx1">
                    <a:lumMod val="50000"/>
                    <a:lumOff val="50000"/>
                  </a:schemeClr>
                </a:solidFill>
              </a:rPr>
              <a:t>If distanced from a center, a kit can be requested and the blood will be collected by the hospital and sent to the center </a:t>
            </a:r>
            <a:endParaRPr lang="en-US" sz="2000" dirty="0">
              <a:solidFill>
                <a:schemeClr val="tx1">
                  <a:lumMod val="50000"/>
                  <a:lumOff val="50000"/>
                </a:schemeClr>
              </a:solidFill>
            </a:endParaRPr>
          </a:p>
          <a:p>
            <a:pPr marL="223837" algn="l"/>
            <a:endParaRPr lang="en-US" sz="2400" dirty="0" smtClean="0">
              <a:solidFill>
                <a:schemeClr val="tx1">
                  <a:lumMod val="75000"/>
                  <a:lumOff val="25000"/>
                </a:schemeClr>
              </a:solidFill>
            </a:endParaRPr>
          </a:p>
        </p:txBody>
      </p:sp>
      <p:sp>
        <p:nvSpPr>
          <p:cNvPr id="4" name="Title 11"/>
          <p:cNvSpPr txBox="1">
            <a:spLocks/>
          </p:cNvSpPr>
          <p:nvPr/>
        </p:nvSpPr>
        <p:spPr>
          <a:xfrm>
            <a:off x="0" y="444376"/>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a:t>Public Cord </a:t>
            </a:r>
            <a:r>
              <a:rPr lang="en-US" sz="4800" dirty="0" err="1" smtClean="0"/>
              <a:t>Biobanks</a:t>
            </a:r>
            <a:r>
              <a:rPr lang="en-US" sz="4800" dirty="0" smtClean="0"/>
              <a:t> 	</a:t>
            </a:r>
            <a:r>
              <a:rPr lang="en-US" dirty="0" smtClean="0"/>
              <a:t> </a:t>
            </a:r>
          </a:p>
          <a:p>
            <a:r>
              <a:rPr lang="en-US" sz="3200" i="1" dirty="0" smtClean="0">
                <a:solidFill>
                  <a:schemeClr val="tx1">
                    <a:lumMod val="50000"/>
                    <a:lumOff val="50000"/>
                  </a:schemeClr>
                </a:solidFill>
              </a:rPr>
              <a:t> </a:t>
            </a:r>
            <a:endParaRPr lang="en-US" sz="3200" i="1" dirty="0">
              <a:solidFill>
                <a:schemeClr val="tx1">
                  <a:lumMod val="50000"/>
                  <a:lumOff val="50000"/>
                </a:schemeClr>
              </a:solidFill>
            </a:endParaRPr>
          </a:p>
        </p:txBody>
      </p:sp>
      <p:pic>
        <p:nvPicPr>
          <p:cNvPr id="5" name="Picture 4" descr="placent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540" y="331577"/>
            <a:ext cx="850392" cy="859536"/>
          </a:xfrm>
          <a:prstGeom prst="rect">
            <a:avLst/>
          </a:prstGeom>
        </p:spPr>
      </p:pic>
    </p:spTree>
    <p:extLst>
      <p:ext uri="{BB962C8B-B14F-4D97-AF65-F5344CB8AC3E}">
        <p14:creationId xmlns:p14="http://schemas.microsoft.com/office/powerpoint/2010/main" val="41777147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p:cNvSpPr txBox="1">
            <a:spLocks/>
          </p:cNvSpPr>
          <p:nvPr/>
        </p:nvSpPr>
        <p:spPr>
          <a:xfrm>
            <a:off x="0" y="498358"/>
            <a:ext cx="91440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5400" kern="1200">
                <a:solidFill>
                  <a:srgbClr val="12919C"/>
                </a:solidFill>
                <a:latin typeface="+mj-lt"/>
                <a:ea typeface="+mj-ea"/>
                <a:cs typeface="+mj-cs"/>
              </a:defRPr>
            </a:lvl1pPr>
          </a:lstStyle>
          <a:p>
            <a:r>
              <a:rPr lang="en-US" sz="4800" dirty="0" smtClean="0"/>
              <a:t>Private Banks	</a:t>
            </a:r>
            <a:r>
              <a:rPr lang="en-US" dirty="0" smtClean="0"/>
              <a:t/>
            </a:r>
            <a:br>
              <a:rPr lang="en-US" dirty="0" smtClean="0"/>
            </a:br>
            <a:endParaRPr lang="en-US" sz="3200" i="1" dirty="0">
              <a:solidFill>
                <a:schemeClr val="tx1">
                  <a:lumMod val="50000"/>
                  <a:lumOff val="50000"/>
                </a:schemeClr>
              </a:solidFill>
            </a:endParaRPr>
          </a:p>
          <a:p>
            <a:endParaRPr lang="en-US" sz="3200" i="1" dirty="0">
              <a:solidFill>
                <a:schemeClr val="tx1">
                  <a:lumMod val="50000"/>
                  <a:lumOff val="50000"/>
                </a:schemeClr>
              </a:solidFill>
            </a:endParaRPr>
          </a:p>
        </p:txBody>
      </p:sp>
      <p:pic>
        <p:nvPicPr>
          <p:cNvPr id="5" name="Picture 4" descr="placent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6142" y="220557"/>
            <a:ext cx="850392" cy="859536"/>
          </a:xfrm>
          <a:prstGeom prst="rect">
            <a:avLst/>
          </a:prstGeom>
        </p:spPr>
      </p:pic>
      <p:pic>
        <p:nvPicPr>
          <p:cNvPr id="10" name="Picture 9"/>
          <p:cNvPicPr/>
          <p:nvPr/>
        </p:nvPicPr>
        <p:blipFill>
          <a:blip r:embed="rId4">
            <a:extLst>
              <a:ext uri="{28A0092B-C50C-407E-A947-70E740481C1C}">
                <a14:useLocalDpi xmlns:a14="http://schemas.microsoft.com/office/drawing/2010/main" val="0"/>
              </a:ext>
            </a:extLst>
          </a:blip>
          <a:srcRect/>
          <a:stretch>
            <a:fillRect/>
          </a:stretch>
        </p:blipFill>
        <p:spPr bwMode="auto">
          <a:xfrm>
            <a:off x="1752600" y="1080092"/>
            <a:ext cx="5383542" cy="3746501"/>
          </a:xfrm>
          <a:prstGeom prst="rect">
            <a:avLst/>
          </a:prstGeom>
          <a:noFill/>
          <a:ln>
            <a:noFill/>
          </a:ln>
        </p:spPr>
      </p:pic>
      <p:sp>
        <p:nvSpPr>
          <p:cNvPr id="11" name="Content Placeholder 12"/>
          <p:cNvSpPr txBox="1">
            <a:spLocks/>
          </p:cNvSpPr>
          <p:nvPr/>
        </p:nvSpPr>
        <p:spPr>
          <a:xfrm>
            <a:off x="0" y="4826594"/>
            <a:ext cx="9144000" cy="1746250"/>
          </a:xfrm>
          <a:prstGeom prst="rect">
            <a:avLst/>
          </a:prstGeom>
        </p:spPr>
        <p:txBody>
          <a:bodyPr vert="horz" lIns="91440" tIns="45720" rIns="91440" bIns="45720" rtlCol="0">
            <a:normAutofit fontScale="25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9600" dirty="0" smtClean="0">
                <a:solidFill>
                  <a:schemeClr val="tx1">
                    <a:lumMod val="75000"/>
                    <a:lumOff val="25000"/>
                  </a:schemeClr>
                </a:solidFill>
              </a:rPr>
              <a:t>Volume &amp; Number Determine Likelihood of Transplant Success</a:t>
            </a:r>
            <a:endParaRPr lang="en-US" sz="9600" dirty="0">
              <a:solidFill>
                <a:schemeClr val="tx1">
                  <a:lumMod val="75000"/>
                  <a:lumOff val="25000"/>
                </a:schemeClr>
              </a:solidFill>
            </a:endParaRPr>
          </a:p>
          <a:p>
            <a:pPr marL="914400" lvl="1" indent="-233363" algn="l">
              <a:buFont typeface="Arial"/>
              <a:buChar char="•"/>
            </a:pPr>
            <a:r>
              <a:rPr lang="en-US" sz="8000" dirty="0">
                <a:solidFill>
                  <a:schemeClr val="tx1">
                    <a:lumMod val="75000"/>
                    <a:lumOff val="25000"/>
                  </a:schemeClr>
                </a:solidFill>
              </a:rPr>
              <a:t>Private or Family Banks </a:t>
            </a:r>
          </a:p>
          <a:p>
            <a:pPr marL="1371600" lvl="2" indent="-233363" algn="l">
              <a:buFont typeface="Arial"/>
              <a:buChar char="•"/>
            </a:pPr>
            <a:r>
              <a:rPr lang="en-US" sz="6400" dirty="0">
                <a:solidFill>
                  <a:srgbClr val="595959"/>
                </a:solidFill>
              </a:rPr>
              <a:t>Often store units of 60mls or 2 ounces</a:t>
            </a:r>
          </a:p>
          <a:p>
            <a:pPr marL="1371600" lvl="2" indent="-233363" algn="l">
              <a:buFont typeface="Arial"/>
              <a:buChar char="•"/>
            </a:pPr>
            <a:r>
              <a:rPr lang="en-US" sz="6400" dirty="0" smtClean="0">
                <a:solidFill>
                  <a:srgbClr val="595959"/>
                </a:solidFill>
              </a:rPr>
              <a:t>Units contain  </a:t>
            </a:r>
            <a:r>
              <a:rPr lang="en-US" sz="6400" dirty="0">
                <a:solidFill>
                  <a:srgbClr val="595959"/>
                </a:solidFill>
              </a:rPr>
              <a:t>~5x 10</a:t>
            </a:r>
            <a:r>
              <a:rPr lang="en-US" sz="6400" baseline="30000" dirty="0">
                <a:solidFill>
                  <a:srgbClr val="595959"/>
                </a:solidFill>
              </a:rPr>
              <a:t>6 </a:t>
            </a:r>
            <a:r>
              <a:rPr lang="en-US" sz="6400" dirty="0" smtClean="0">
                <a:solidFill>
                  <a:srgbClr val="595959"/>
                </a:solidFill>
              </a:rPr>
              <a:t> </a:t>
            </a:r>
            <a:r>
              <a:rPr lang="en-US" sz="6400" dirty="0">
                <a:solidFill>
                  <a:srgbClr val="595959"/>
                </a:solidFill>
              </a:rPr>
              <a:t>total nucleated </a:t>
            </a:r>
            <a:r>
              <a:rPr lang="en-US" sz="6400" dirty="0" smtClean="0">
                <a:solidFill>
                  <a:srgbClr val="595959"/>
                </a:solidFill>
              </a:rPr>
              <a:t>cells/1.8 </a:t>
            </a:r>
            <a:r>
              <a:rPr lang="en-US" sz="6400" dirty="0">
                <a:solidFill>
                  <a:srgbClr val="595959"/>
                </a:solidFill>
              </a:rPr>
              <a:t>x10</a:t>
            </a:r>
            <a:r>
              <a:rPr lang="en-US" sz="6400" baseline="30000" dirty="0">
                <a:solidFill>
                  <a:srgbClr val="595959"/>
                </a:solidFill>
              </a:rPr>
              <a:t>6</a:t>
            </a:r>
            <a:r>
              <a:rPr lang="en-US" sz="6400" dirty="0">
                <a:solidFill>
                  <a:srgbClr val="595959"/>
                </a:solidFill>
              </a:rPr>
              <a:t> </a:t>
            </a:r>
            <a:r>
              <a:rPr lang="en-US" sz="6400" dirty="0" smtClean="0">
                <a:solidFill>
                  <a:srgbClr val="595959"/>
                </a:solidFill>
              </a:rPr>
              <a:t>CD34 cells </a:t>
            </a:r>
            <a:r>
              <a:rPr lang="en-US" sz="6400" dirty="0">
                <a:solidFill>
                  <a:srgbClr val="595959"/>
                </a:solidFill>
              </a:rPr>
              <a:t>(stem cell marker) </a:t>
            </a:r>
            <a:endParaRPr lang="en-US" sz="6400" dirty="0" smtClean="0">
              <a:solidFill>
                <a:srgbClr val="595959"/>
              </a:solidFill>
            </a:endParaRPr>
          </a:p>
          <a:p>
            <a:pPr marL="914400" lvl="1" indent="-233363" algn="l">
              <a:buFont typeface="Arial"/>
              <a:buChar char="•"/>
            </a:pPr>
            <a:r>
              <a:rPr lang="en-US" sz="8000" dirty="0" smtClean="0">
                <a:solidFill>
                  <a:srgbClr val="404040"/>
                </a:solidFill>
              </a:rPr>
              <a:t>Public Banks </a:t>
            </a:r>
          </a:p>
          <a:p>
            <a:pPr marL="1371600" lvl="2" indent="-233363" algn="l">
              <a:buFont typeface="Arial"/>
              <a:buChar char="•"/>
            </a:pPr>
            <a:r>
              <a:rPr lang="en-US" sz="6400" dirty="0" smtClean="0">
                <a:solidFill>
                  <a:srgbClr val="595959"/>
                </a:solidFill>
              </a:rPr>
              <a:t>Do not store less than 90ml </a:t>
            </a:r>
            <a:r>
              <a:rPr lang="en-US" sz="6400" dirty="0">
                <a:solidFill>
                  <a:srgbClr val="595959"/>
                </a:solidFill>
              </a:rPr>
              <a:t>or 3 ounces </a:t>
            </a:r>
          </a:p>
          <a:p>
            <a:pPr marL="1371600" lvl="2" indent="-233363" algn="l">
              <a:buFont typeface="Arial"/>
              <a:buChar char="•"/>
            </a:pPr>
            <a:r>
              <a:rPr lang="en-US" sz="6400" dirty="0" smtClean="0">
                <a:solidFill>
                  <a:srgbClr val="595959"/>
                </a:solidFill>
              </a:rPr>
              <a:t>Do not store units that have less </a:t>
            </a:r>
            <a:r>
              <a:rPr lang="en-US" sz="6400" dirty="0">
                <a:solidFill>
                  <a:srgbClr val="595959"/>
                </a:solidFill>
              </a:rPr>
              <a:t>than 1 x 10</a:t>
            </a:r>
            <a:r>
              <a:rPr lang="en-US" sz="6400" baseline="30000" dirty="0">
                <a:solidFill>
                  <a:srgbClr val="595959"/>
                </a:solidFill>
              </a:rPr>
              <a:t>9</a:t>
            </a:r>
            <a:r>
              <a:rPr lang="en-US" sz="6400" dirty="0">
                <a:solidFill>
                  <a:srgbClr val="595959"/>
                </a:solidFill>
              </a:rPr>
              <a:t> </a:t>
            </a:r>
            <a:r>
              <a:rPr lang="en-US" sz="6400" dirty="0" smtClean="0">
                <a:solidFill>
                  <a:srgbClr val="595959"/>
                </a:solidFill>
              </a:rPr>
              <a:t> total nucleated cells</a:t>
            </a:r>
          </a:p>
        </p:txBody>
      </p:sp>
    </p:spTree>
    <p:extLst>
      <p:ext uri="{BB962C8B-B14F-4D97-AF65-F5344CB8AC3E}">
        <p14:creationId xmlns:p14="http://schemas.microsoft.com/office/powerpoint/2010/main" val="22948589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fade">
                                      <p:cBhvr>
                                        <p:cTn id="18" dur="500"/>
                                        <p:tgtEl>
                                          <p:spTgt spid="11">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fade">
                                      <p:cBhvr>
                                        <p:cTn id="26" dur="500"/>
                                        <p:tgtEl>
                                          <p:spTgt spid="11">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xEl>
                                              <p:pRg st="6" end="6"/>
                                            </p:txEl>
                                          </p:spTgt>
                                        </p:tgtEl>
                                        <p:attrNameLst>
                                          <p:attrName>style.visibility</p:attrName>
                                        </p:attrNameLst>
                                      </p:cBhvr>
                                      <p:to>
                                        <p:strVal val="visible"/>
                                      </p:to>
                                    </p:set>
                                    <p:animEffect transition="in" filter="fade">
                                      <p:cBhvr>
                                        <p:cTn id="29"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9488</TotalTime>
  <Words>5180</Words>
  <Application>Microsoft Macintosh PowerPoint</Application>
  <PresentationFormat>On-screen Show (4:3)</PresentationFormat>
  <Paragraphs>285</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116</cp:revision>
  <cp:lastPrinted>2014-04-15T17:11:36Z</cp:lastPrinted>
  <dcterms:created xsi:type="dcterms:W3CDTF">2014-04-11T22:50:58Z</dcterms:created>
  <dcterms:modified xsi:type="dcterms:W3CDTF">2016-03-03T12:39:49Z</dcterms:modified>
</cp:coreProperties>
</file>