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320" r:id="rId2"/>
    <p:sldId id="321" r:id="rId3"/>
    <p:sldId id="344" r:id="rId4"/>
    <p:sldId id="376" r:id="rId5"/>
    <p:sldId id="377" r:id="rId6"/>
    <p:sldId id="378" r:id="rId7"/>
    <p:sldId id="365" r:id="rId8"/>
    <p:sldId id="360" r:id="rId9"/>
    <p:sldId id="368" r:id="rId10"/>
    <p:sldId id="379" r:id="rId11"/>
    <p:sldId id="343" r:id="rId12"/>
    <p:sldId id="345" r:id="rId13"/>
    <p:sldId id="348" r:id="rId14"/>
    <p:sldId id="373" r:id="rId15"/>
    <p:sldId id="346" r:id="rId16"/>
    <p:sldId id="361" r:id="rId17"/>
    <p:sldId id="349" r:id="rId18"/>
    <p:sldId id="350" r:id="rId19"/>
    <p:sldId id="347" r:id="rId20"/>
    <p:sldId id="355" r:id="rId21"/>
    <p:sldId id="352" r:id="rId22"/>
    <p:sldId id="353" r:id="rId23"/>
    <p:sldId id="354" r:id="rId24"/>
    <p:sldId id="366" r:id="rId25"/>
    <p:sldId id="369" r:id="rId26"/>
    <p:sldId id="374" r:id="rId27"/>
    <p:sldId id="370" r:id="rId28"/>
    <p:sldId id="371" r:id="rId29"/>
    <p:sldId id="381" r:id="rId30"/>
    <p:sldId id="382" r:id="rId31"/>
    <p:sldId id="384" r:id="rId32"/>
    <p:sldId id="364" r:id="rId33"/>
    <p:sldId id="375" r:id="rId34"/>
    <p:sldId id="363" r:id="rId35"/>
    <p:sldId id="359" r:id="rId36"/>
    <p:sldId id="358" r:id="rId37"/>
    <p:sldId id="367" r:id="rId38"/>
    <p:sldId id="380" r:id="rId39"/>
    <p:sldId id="357" r:id="rId4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91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47" autoAdjust="0"/>
  </p:normalViewPr>
  <p:slideViewPr>
    <p:cSldViewPr snapToGrid="0" snapToObjects="1">
      <p:cViewPr>
        <p:scale>
          <a:sx n="100" d="100"/>
          <a:sy n="100" d="100"/>
        </p:scale>
        <p:origin x="-1280" y="-1096"/>
      </p:cViewPr>
      <p:guideLst>
        <p:guide orient="horz" pos="2160"/>
        <p:guide pos="2880"/>
      </p:guideLst>
    </p:cSldViewPr>
  </p:slideViewPr>
  <p:notesTextViewPr>
    <p:cViewPr>
      <p:scale>
        <a:sx n="100" d="100"/>
        <a:sy n="100" d="100"/>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7D3F8BD0-4CD4-294B-B8A7-F8E93FC2CFFE}" type="datetime1">
              <a:rPr lang="en-US"/>
              <a:pPr>
                <a:defRPr/>
              </a:pPr>
              <a:t>2/28/16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B86F05C-5724-B249-B606-94C2FD01389C}" type="slidenum">
              <a:rPr lang="en-US"/>
              <a:pPr>
                <a:defRPr/>
              </a:pPr>
              <a:t>‹#›</a:t>
            </a:fld>
            <a:endParaRPr lang="en-US"/>
          </a:p>
        </p:txBody>
      </p:sp>
    </p:spTree>
    <p:extLst>
      <p:ext uri="{BB962C8B-B14F-4D97-AF65-F5344CB8AC3E}">
        <p14:creationId xmlns:p14="http://schemas.microsoft.com/office/powerpoint/2010/main" val="422948404"/>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cell.com/cell-stem-cell/abstract/S1934-5909(11)00383-3" TargetMode="External"/><Relationship Id="rId4" Type="http://schemas.openxmlformats.org/officeDocument/2006/relationships/hyperlink" Target="http://thetarrytownmeetings.org/sites/default/files/discussion/Thompson.pdf" TargetMode="External"/><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1" Type="http://schemas.openxmlformats.org/officeDocument/2006/relationships/hyperlink" Target="http://www.nature.com/news/2009/090304/full/458020c.html" TargetMode="External"/><Relationship Id="rId12" Type="http://schemas.openxmlformats.org/officeDocument/2006/relationships/hyperlink" Target="file://localhost/http/:http/::www.dbpia.co.kr:Journal:ArticleDetail:3125989" TargetMode="External"/><Relationship Id="rId13" Type="http://schemas.openxmlformats.org/officeDocument/2006/relationships/hyperlink" Target="http://www.dbpia.co.kr/Journal/ArticleDetail/3125989" TargetMode="External"/><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link.springer.com/article/10.1186/2045-4015-1-15/fulltext.html" TargetMode="External"/><Relationship Id="rId4" Type="http://schemas.openxmlformats.org/officeDocument/2006/relationships/hyperlink" Target="http://www.ncbi.nlm.nih.gov/pubmed/21945267" TargetMode="External"/><Relationship Id="rId5" Type="http://schemas.openxmlformats.org/officeDocument/2006/relationships/hyperlink" Target="http://icmr.nic.in/guide/ART%20REGULATION%20Draft%20Bill1.pdf" TargetMode="External"/><Relationship Id="rId6" Type="http://schemas.openxmlformats.org/officeDocument/2006/relationships/hyperlink" Target="http://www.biopoliticaltimes.org/article.php/www.biopoliticaltimes.org/article.php?id=6339" TargetMode="External"/><Relationship Id="rId7" Type="http://schemas.openxmlformats.org/officeDocument/2006/relationships/hyperlink" Target="http://www.ncbi.nlm.nih.gov/pubmed/14963337" TargetMode="External"/><Relationship Id="rId8" Type="http://schemas.openxmlformats.org/officeDocument/2006/relationships/hyperlink" Target="http://www.womenlink.or.kr/eng/eng_intro.php" TargetMode="External"/><Relationship Id="rId9" Type="http://schemas.openxmlformats.org/officeDocument/2006/relationships/hyperlink" Target="http://onlinelibrary.wiley.com/doi/10.1353/hcr.2006.0010/abstract?deniedAccessCustomisedMessage=&amp;userIsAuthenticated=false" TargetMode="External"/><Relationship Id="rId10" Type="http://schemas.openxmlformats.org/officeDocument/2006/relationships/hyperlink" Target="http://muse.jhu.edu/journals/ijf/summary/v002/2.1.widdows.html"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wired.com/magazine/2010/10/ff_futureofbreasts/" TargetMode="External"/><Relationship Id="rId4" Type="http://schemas.openxmlformats.org/officeDocument/2006/relationships/hyperlink" Target="http://www.adistem.com/technology/adipose-derived-adult-stem-cells/" TargetMode="External"/><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 Id="rId3" Type="http://schemas.openxmlformats.org/officeDocument/2006/relationships/hyperlink" Target="http://www.ncbi.nlm.nih.gov/pubmed/21303266"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www.bedfordresearch.org/articles/Burrill-StemCellReport07.pdf"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www.math.jussieu.fr/~daubin/cours/Textes/Martin_EggSperm.pdf"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tandfonline.com/doi/abs/10.1080/15265161.2011.593683%23.UhosU2TF1jQ" TargetMode="External"/><Relationship Id="rId4" Type="http://schemas.openxmlformats.org/officeDocument/2006/relationships/hyperlink" Target="http://www.tandfonline.com/doi/pdf/10.1080/15265161.2011.593691%23.UcOauhy_teU" TargetMode="External"/><Relationship Id="rId5" Type="http://schemas.openxmlformats.org/officeDocument/2006/relationships/hyperlink" Target="http://www.worldstemcellsummit.com/world-stem-cell-report-2010" TargetMode="External"/><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2A0E5E8-B2E1-1043-AB56-DC9D647108AC}" type="slidenum">
              <a:rPr lang="en-US" sz="1200"/>
              <a:pPr eaLnBrk="1" hangingPunct="1"/>
              <a:t>1</a:t>
            </a:fld>
            <a:endParaRPr 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5C327A8-AF76-3146-BCDA-7B77B1EBE65B}" type="slidenum">
              <a:rPr lang="en-US" sz="1200">
                <a:latin typeface="Times" charset="0"/>
              </a:rPr>
              <a:pPr eaLnBrk="1" hangingPunct="1"/>
              <a:t>15</a:t>
            </a:fld>
            <a:endParaRPr lang="en-US" sz="1200">
              <a:latin typeface="Times" charset="0"/>
            </a:endParaRPr>
          </a:p>
        </p:txBody>
      </p:sp>
      <p:sp>
        <p:nvSpPr>
          <p:cNvPr id="256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6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a:latin typeface="Times" charset="0"/>
              </a:rPr>
              <a:t>NYSTEM. </a:t>
            </a:r>
            <a:r>
              <a:rPr lang="en-US">
                <a:latin typeface="Times" charset="0"/>
              </a:rPr>
              <a:t>June 11, 2009. Empire State Stem Cell Board Statement on  the Compensation of Oocyte Donors for Research. http://stemcell.ny.gov/statement-empire-state-stem-cell-board-compensation-oocyte-donors </a:t>
            </a:r>
          </a:p>
          <a:p>
            <a:endParaRPr lang="en-US">
              <a:latin typeface="Times"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charset="0"/>
                <a:ea typeface="ＭＳ Ｐゴシック" charset="0"/>
                <a:cs typeface="ＭＳ Ｐゴシック" charset="0"/>
              </a:defRPr>
            </a:lvl1pPr>
            <a:lvl2pPr marL="37931725" indent="-37474525">
              <a:defRPr sz="2400" b="1">
                <a:solidFill>
                  <a:schemeClr val="tx1"/>
                </a:solidFill>
                <a:latin typeface="Times" charset="0"/>
                <a:ea typeface="ＭＳ Ｐゴシック" charset="0"/>
              </a:defRPr>
            </a:lvl2pPr>
            <a:lvl3pPr>
              <a:defRPr sz="2400" b="1">
                <a:solidFill>
                  <a:schemeClr val="tx1"/>
                </a:solidFill>
                <a:latin typeface="Times" charset="0"/>
                <a:ea typeface="ＭＳ Ｐゴシック" charset="0"/>
              </a:defRPr>
            </a:lvl3pPr>
            <a:lvl4pPr>
              <a:defRPr sz="2400" b="1">
                <a:solidFill>
                  <a:schemeClr val="tx1"/>
                </a:solidFill>
                <a:latin typeface="Times" charset="0"/>
                <a:ea typeface="ＭＳ Ｐゴシック" charset="0"/>
              </a:defRPr>
            </a:lvl4pPr>
            <a:lvl5pPr>
              <a:defRPr sz="2400" b="1">
                <a:solidFill>
                  <a:schemeClr val="tx1"/>
                </a:solidFill>
                <a:latin typeface="Times" charset="0"/>
                <a:ea typeface="ＭＳ Ｐゴシック" charset="0"/>
              </a:defRPr>
            </a:lvl5pPr>
            <a:lvl6pPr marL="457200" eaLnBrk="0" fontAlgn="base" hangingPunct="0">
              <a:spcBef>
                <a:spcPct val="0"/>
              </a:spcBef>
              <a:spcAft>
                <a:spcPct val="0"/>
              </a:spcAft>
              <a:defRPr sz="2400" b="1">
                <a:solidFill>
                  <a:schemeClr val="tx1"/>
                </a:solidFill>
                <a:latin typeface="Times" charset="0"/>
                <a:ea typeface="ＭＳ Ｐゴシック" charset="0"/>
              </a:defRPr>
            </a:lvl6pPr>
            <a:lvl7pPr marL="914400" eaLnBrk="0" fontAlgn="base" hangingPunct="0">
              <a:spcBef>
                <a:spcPct val="0"/>
              </a:spcBef>
              <a:spcAft>
                <a:spcPct val="0"/>
              </a:spcAft>
              <a:defRPr sz="2400" b="1">
                <a:solidFill>
                  <a:schemeClr val="tx1"/>
                </a:solidFill>
                <a:latin typeface="Times" charset="0"/>
                <a:ea typeface="ＭＳ Ｐゴシック" charset="0"/>
              </a:defRPr>
            </a:lvl7pPr>
            <a:lvl8pPr marL="1371600" eaLnBrk="0" fontAlgn="base" hangingPunct="0">
              <a:spcBef>
                <a:spcPct val="0"/>
              </a:spcBef>
              <a:spcAft>
                <a:spcPct val="0"/>
              </a:spcAft>
              <a:defRPr sz="2400" b="1">
                <a:solidFill>
                  <a:schemeClr val="tx1"/>
                </a:solidFill>
                <a:latin typeface="Times" charset="0"/>
                <a:ea typeface="ＭＳ Ｐゴシック" charset="0"/>
              </a:defRPr>
            </a:lvl8pPr>
            <a:lvl9pPr marL="1828800" eaLnBrk="0" fontAlgn="base" hangingPunct="0">
              <a:spcBef>
                <a:spcPct val="0"/>
              </a:spcBef>
              <a:spcAft>
                <a:spcPct val="0"/>
              </a:spcAft>
              <a:defRPr sz="2400" b="1">
                <a:solidFill>
                  <a:schemeClr val="tx1"/>
                </a:solidFill>
                <a:latin typeface="Times" charset="0"/>
                <a:ea typeface="ＭＳ Ｐゴシック" charset="0"/>
              </a:defRPr>
            </a:lvl9pPr>
          </a:lstStyle>
          <a:p>
            <a:fld id="{FA8ED923-E6EC-6248-9414-6B4C17115427}" type="slidenum">
              <a:rPr lang="en-US" sz="1200" b="0"/>
              <a:pPr/>
              <a:t>16</a:t>
            </a:fld>
            <a:endParaRPr lang="en-US" sz="1200" b="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xfrm>
            <a:off x="706647" y="4184543"/>
            <a:ext cx="5027769" cy="411512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latin typeface="Times" charset="0"/>
                <a:ea typeface="ＭＳ Ｐゴシック" charset="0"/>
                <a:cs typeface="ＭＳ Ｐゴシック" charset="0"/>
              </a:rPr>
              <a:t>References:</a:t>
            </a:r>
            <a:r>
              <a:rPr lang="en-US" b="1" baseline="0" dirty="0" smtClean="0">
                <a:latin typeface="Times" charset="0"/>
                <a:ea typeface="ＭＳ Ｐゴシック" charset="0"/>
                <a:cs typeface="ＭＳ Ｐゴシック" charset="0"/>
              </a:rPr>
              <a:t> </a:t>
            </a:r>
          </a:p>
          <a:p>
            <a:pPr marL="228600" indent="-228600">
              <a:buFont typeface="+mj-lt"/>
              <a:buAutoNum type="arabicPeriod"/>
            </a:pPr>
            <a:r>
              <a:rPr lang="en-US" b="1" dirty="0" smtClean="0">
                <a:latin typeface="Times" charset="0"/>
                <a:ea typeface="ＭＳ Ｐゴシック" charset="0"/>
                <a:cs typeface="ＭＳ Ｐゴシック" charset="0"/>
              </a:rPr>
              <a:t>Research</a:t>
            </a:r>
            <a:r>
              <a:rPr lang="en-US" b="1" baseline="0" dirty="0" smtClean="0">
                <a:latin typeface="Times" charset="0"/>
                <a:ea typeface="ＭＳ Ｐゴシック" charset="0"/>
                <a:cs typeface="ＭＳ Ｐゴシック" charset="0"/>
              </a:rPr>
              <a:t> Article: </a:t>
            </a:r>
            <a:r>
              <a:rPr lang="en-US" dirty="0" err="1" smtClean="0">
                <a:latin typeface="Times" charset="0"/>
                <a:ea typeface="ＭＳ Ｐゴシック" charset="0"/>
                <a:cs typeface="ＭＳ Ｐゴシック" charset="0"/>
              </a:rPr>
              <a:t>Klitzman</a:t>
            </a:r>
            <a:r>
              <a:rPr lang="en-US" dirty="0" smtClean="0">
                <a:latin typeface="Times" charset="0"/>
                <a:ea typeface="ＭＳ Ｐゴシック" charset="0"/>
                <a:cs typeface="ＭＳ Ｐゴシック" charset="0"/>
              </a:rPr>
              <a:t> </a:t>
            </a:r>
            <a:r>
              <a:rPr lang="en-US" dirty="0">
                <a:latin typeface="Times" charset="0"/>
                <a:ea typeface="ＭＳ Ｐゴシック" charset="0"/>
                <a:cs typeface="ＭＳ Ｐゴシック" charset="0"/>
              </a:rPr>
              <a:t>R. and  M.V. Sauer. May 18, 2009. Payment of egg donors in stem cell research in the USA. Reproductive Biomedicine Online. 5: 603-608. </a:t>
            </a:r>
            <a:endParaRPr lang="en-US" dirty="0" smtClean="0">
              <a:latin typeface="Times" charset="0"/>
              <a:ea typeface="ＭＳ Ｐゴシック" charset="0"/>
              <a:cs typeface="ＭＳ Ｐゴシック" charset="0"/>
            </a:endParaRPr>
          </a:p>
          <a:p>
            <a:pPr marL="2286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kern="1200" dirty="0" smtClean="0">
                <a:solidFill>
                  <a:schemeClr val="tx1"/>
                </a:solidFill>
                <a:effectLst/>
                <a:latin typeface="+mn-lt"/>
                <a:ea typeface="ＭＳ Ｐゴシック" charset="0"/>
                <a:cs typeface="ＭＳ Ｐゴシック" charset="0"/>
              </a:rPr>
              <a:t>Research Article:</a:t>
            </a:r>
            <a:r>
              <a:rPr lang="en-US" sz="1200" b="1" kern="1200" baseline="0" dirty="0" smtClean="0">
                <a:solidFill>
                  <a:schemeClr val="tx1"/>
                </a:solidFill>
                <a:effectLst/>
                <a:latin typeface="+mn-lt"/>
                <a:ea typeface="ＭＳ Ｐゴシック" charset="0"/>
                <a:cs typeface="ＭＳ Ｐゴシック" charset="0"/>
              </a:rPr>
              <a:t> </a:t>
            </a:r>
            <a:r>
              <a:rPr lang="en-US" sz="1200" kern="1200" dirty="0" err="1" smtClean="0">
                <a:solidFill>
                  <a:schemeClr val="tx1"/>
                </a:solidFill>
                <a:effectLst/>
                <a:latin typeface="+mn-lt"/>
                <a:ea typeface="ＭＳ Ｐゴシック" charset="0"/>
                <a:cs typeface="ＭＳ Ｐゴシック" charset="0"/>
              </a:rPr>
              <a:t>Egli</a:t>
            </a:r>
            <a:r>
              <a:rPr lang="en-US" sz="1200" kern="1200" dirty="0" smtClean="0">
                <a:solidFill>
                  <a:schemeClr val="tx1"/>
                </a:solidFill>
                <a:effectLst/>
                <a:latin typeface="+mn-lt"/>
                <a:ea typeface="ＭＳ Ｐゴシック" charset="0"/>
                <a:cs typeface="ＭＳ Ｐゴシック" charset="0"/>
              </a:rPr>
              <a:t>, D. et al. 2011 Impracticality of egg donor recruitment in the absence of compensation</a:t>
            </a:r>
            <a:r>
              <a:rPr lang="en-US" sz="1200" i="1" kern="1200" dirty="0" smtClean="0">
                <a:solidFill>
                  <a:schemeClr val="tx1"/>
                </a:solidFill>
                <a:effectLst/>
                <a:latin typeface="+mn-lt"/>
                <a:ea typeface="ＭＳ Ｐゴシック" charset="0"/>
                <a:cs typeface="ＭＳ Ｐゴシック" charset="0"/>
              </a:rPr>
              <a:t>. Cell Stem Cell</a:t>
            </a:r>
            <a:r>
              <a:rPr lang="en-US" sz="1200" kern="1200" dirty="0" smtClean="0">
                <a:solidFill>
                  <a:schemeClr val="tx1"/>
                </a:solidFill>
                <a:effectLst/>
                <a:latin typeface="+mn-lt"/>
                <a:ea typeface="ＭＳ Ｐゴシック" charset="0"/>
                <a:cs typeface="ＭＳ Ｐゴシック" charset="0"/>
              </a:rPr>
              <a:t>. 9(4):293. </a:t>
            </a:r>
            <a:r>
              <a:rPr lang="en-US" sz="1200" u="sng" kern="1200" dirty="0" smtClean="0">
                <a:solidFill>
                  <a:schemeClr val="tx1"/>
                </a:solidFill>
                <a:effectLst/>
                <a:latin typeface="+mn-lt"/>
                <a:ea typeface="ＭＳ Ｐゴシック" charset="0"/>
                <a:cs typeface="ＭＳ Ｐゴシック" charset="0"/>
                <a:hlinkClick r:id="rId3"/>
              </a:rPr>
              <a:t>http://www.cell.com/cell-stem-cell/abstract/S1934-5909(11)00383-3</a:t>
            </a:r>
            <a:r>
              <a:rPr lang="en-US" sz="1200" kern="1200" dirty="0" smtClean="0">
                <a:solidFill>
                  <a:schemeClr val="tx1"/>
                </a:solidFill>
                <a:effectLst/>
                <a:latin typeface="+mn-lt"/>
                <a:ea typeface="ＭＳ Ｐゴシック" charset="0"/>
                <a:cs typeface="ＭＳ Ｐゴシック" charset="0"/>
              </a:rPr>
              <a:t> </a:t>
            </a:r>
          </a:p>
          <a:p>
            <a:pPr marL="2286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kern="1200" dirty="0" smtClean="0">
                <a:solidFill>
                  <a:schemeClr val="tx1"/>
                </a:solidFill>
                <a:effectLst/>
                <a:latin typeface="+mn-lt"/>
                <a:ea typeface="ＭＳ Ｐゴシック" charset="0"/>
                <a:cs typeface="ＭＳ Ｐゴシック" charset="0"/>
              </a:rPr>
              <a:t>Ethics Article</a:t>
            </a:r>
            <a:r>
              <a:rPr lang="en-US" sz="1200" kern="1200" dirty="0" smtClean="0">
                <a:solidFill>
                  <a:schemeClr val="tx1"/>
                </a:solidFill>
                <a:effectLst/>
                <a:latin typeface="+mn-lt"/>
                <a:ea typeface="ＭＳ Ｐゴシック" charset="0"/>
                <a:cs typeface="ＭＳ Ｐゴシック" charset="0"/>
              </a:rPr>
              <a:t>: Thompson, C. 2007. Why we should, in fact, pay for egg donation. </a:t>
            </a:r>
            <a:r>
              <a:rPr lang="en-US" sz="1200" i="1" kern="1200" dirty="0" smtClean="0">
                <a:solidFill>
                  <a:schemeClr val="tx1"/>
                </a:solidFill>
                <a:effectLst/>
                <a:latin typeface="+mn-lt"/>
                <a:ea typeface="ＭＳ Ｐゴシック" charset="0"/>
                <a:cs typeface="ＭＳ Ｐゴシック" charset="0"/>
              </a:rPr>
              <a:t>Regenerative Medicine.</a:t>
            </a:r>
            <a:r>
              <a:rPr lang="en-US" sz="1200" kern="1200" dirty="0" smtClean="0">
                <a:solidFill>
                  <a:schemeClr val="tx1"/>
                </a:solidFill>
                <a:effectLst/>
                <a:latin typeface="+mn-lt"/>
                <a:ea typeface="ＭＳ Ｐゴシック" charset="0"/>
                <a:cs typeface="ＭＳ Ｐゴシック" charset="0"/>
              </a:rPr>
              <a:t> 2 (2):203-209. </a:t>
            </a:r>
            <a:r>
              <a:rPr lang="en-US" sz="1200" u="sng" kern="1200" dirty="0" smtClean="0">
                <a:solidFill>
                  <a:schemeClr val="tx1"/>
                </a:solidFill>
                <a:effectLst/>
                <a:latin typeface="+mn-lt"/>
                <a:ea typeface="ＭＳ Ｐゴシック" charset="0"/>
                <a:cs typeface="ＭＳ Ｐゴシック" charset="0"/>
                <a:hlinkClick r:id="rId4"/>
              </a:rPr>
              <a:t>http://thetarrytownmeetings.org/sites/default/files/discussion/Thompson.pdf</a:t>
            </a:r>
            <a:r>
              <a:rPr lang="en-US" sz="1200" kern="1200" dirty="0" smtClean="0">
                <a:solidFill>
                  <a:schemeClr val="tx1"/>
                </a:solidFill>
                <a:effectLst/>
                <a:latin typeface="+mn-lt"/>
                <a:ea typeface="ＭＳ Ｐゴシック" charset="0"/>
                <a:cs typeface="ＭＳ Ｐゴシック" charset="0"/>
              </a:rPr>
              <a:t> </a:t>
            </a:r>
          </a:p>
          <a:p>
            <a:pPr marL="228600" indent="-228600">
              <a:buFont typeface="+mj-lt"/>
              <a:buAutoNum type="arabicPeriod"/>
            </a:pPr>
            <a:endParaRPr lang="en-US" dirty="0">
              <a:latin typeface="Times" charset="0"/>
              <a:ea typeface="ＭＳ Ｐゴシック" charset="0"/>
              <a:cs typeface="ＭＳ Ｐゴシック" charset="0"/>
            </a:endParaRPr>
          </a:p>
          <a:p>
            <a:endParaRPr lang="en-US" dirty="0">
              <a:latin typeface="Times"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20000"/>
              </a:spcBef>
            </a:pPr>
            <a:r>
              <a:rPr lang="en-US" b="1">
                <a:solidFill>
                  <a:srgbClr val="262626"/>
                </a:solidFill>
                <a:latin typeface="Trebuchet MS" charset="0"/>
              </a:rPr>
              <a:t>References</a:t>
            </a:r>
          </a:p>
          <a:p>
            <a:pPr eaLnBrk="1" hangingPunct="1">
              <a:spcBef>
                <a:spcPct val="20000"/>
              </a:spcBef>
            </a:pPr>
            <a:r>
              <a:rPr lang="en-US">
                <a:solidFill>
                  <a:srgbClr val="262626"/>
                </a:solidFill>
                <a:latin typeface="Trebuchet MS" charset="0"/>
              </a:rPr>
              <a:t>1. Giudice. L. et al. 2007. Assessing the Medical Risks of oocyte Donation for Stem Cell Research: Workshop Report. Committee on Assessing the Medical Risks of Human Oocyte Donation or Stem cell research. Washington. DC: National Academies Press. </a:t>
            </a:r>
          </a:p>
          <a:p>
            <a:pPr eaLnBrk="1" hangingPunct="1">
              <a:spcBef>
                <a:spcPct val="20000"/>
              </a:spcBef>
              <a:buFontTx/>
              <a:buChar char="•"/>
            </a:pPr>
            <a:endParaRPr lang="en-US" b="1">
              <a:solidFill>
                <a:srgbClr val="262626"/>
              </a:solidFill>
              <a:latin typeface="Trebuchet MS" charset="0"/>
            </a:endParaRPr>
          </a:p>
          <a:p>
            <a:pPr eaLnBrk="1" hangingPunct="1">
              <a:spcBef>
                <a:spcPct val="20000"/>
              </a:spcBef>
              <a:buFontTx/>
              <a:buChar char="•"/>
            </a:pPr>
            <a:endParaRPr lang="en-US" b="1">
              <a:solidFill>
                <a:srgbClr val="262626"/>
              </a:solidFill>
              <a:latin typeface="Trebuchet MS" charset="0"/>
            </a:endParaRPr>
          </a:p>
          <a:p>
            <a:pPr eaLnBrk="1" hangingPunct="1">
              <a:spcBef>
                <a:spcPct val="20000"/>
              </a:spcBef>
              <a:buFontTx/>
              <a:buChar char="•"/>
            </a:pPr>
            <a:r>
              <a:rPr lang="en-US" b="1">
                <a:solidFill>
                  <a:srgbClr val="262626"/>
                </a:solidFill>
                <a:latin typeface="Trebuchet MS" charset="0"/>
              </a:rPr>
              <a:t>OHSS (mild moderate, severe, death)</a:t>
            </a:r>
          </a:p>
          <a:p>
            <a:pPr lvl="1" eaLnBrk="1" hangingPunct="1">
              <a:spcBef>
                <a:spcPct val="20000"/>
              </a:spcBef>
              <a:buFontTx/>
              <a:buChar char="•"/>
            </a:pPr>
            <a:r>
              <a:rPr lang="en-US" sz="1800">
                <a:solidFill>
                  <a:srgbClr val="404040"/>
                </a:solidFill>
                <a:latin typeface="Trebuchet MS" charset="0"/>
              </a:rPr>
              <a:t>Few prospective studies  (2.1-2.7 % risk)</a:t>
            </a:r>
          </a:p>
          <a:p>
            <a:pPr lvl="1" eaLnBrk="1" hangingPunct="1">
              <a:spcBef>
                <a:spcPct val="20000"/>
              </a:spcBef>
              <a:buFontTx/>
              <a:buChar char="•"/>
            </a:pPr>
            <a:r>
              <a:rPr lang="en-US" sz="1800">
                <a:solidFill>
                  <a:srgbClr val="404040"/>
                </a:solidFill>
                <a:latin typeface="Trebuchet MS" charset="0"/>
              </a:rPr>
              <a:t>Mild to moderate: hormonal induction of ovarian blood vessel fluid release and ovary expansion</a:t>
            </a:r>
            <a:r>
              <a:rPr lang="en-US" sz="1800">
                <a:solidFill>
                  <a:srgbClr val="404040"/>
                </a:solidFill>
                <a:latin typeface="Trebuchet MS" charset="0"/>
                <a:sym typeface="Wingdings" charset="0"/>
              </a:rPr>
              <a:t> bloating and pain</a:t>
            </a:r>
            <a:endParaRPr lang="en-US" sz="1800">
              <a:solidFill>
                <a:srgbClr val="404040"/>
              </a:solidFill>
              <a:latin typeface="Trebuchet MS" charset="0"/>
            </a:endParaRPr>
          </a:p>
          <a:p>
            <a:pPr lvl="1" eaLnBrk="1" hangingPunct="1">
              <a:spcBef>
                <a:spcPct val="20000"/>
              </a:spcBef>
              <a:buFontTx/>
              <a:buChar char="•"/>
            </a:pPr>
            <a:r>
              <a:rPr lang="en-US" sz="1800">
                <a:solidFill>
                  <a:srgbClr val="404040"/>
                </a:solidFill>
                <a:latin typeface="Trebuchet MS" charset="0"/>
              </a:rPr>
              <a:t>.1-.2% Severe cases 100-200/100,000 cycles</a:t>
            </a:r>
          </a:p>
          <a:p>
            <a:pPr lvl="1" eaLnBrk="1" hangingPunct="1">
              <a:spcBef>
                <a:spcPct val="20000"/>
              </a:spcBef>
              <a:buFontTx/>
              <a:buChar char="•"/>
            </a:pPr>
            <a:r>
              <a:rPr lang="en-US" sz="1800">
                <a:solidFill>
                  <a:srgbClr val="404040"/>
                </a:solidFill>
                <a:latin typeface="Trebuchet MS" charset="0"/>
              </a:rPr>
              <a:t>1-2% blood clots and kidney failure</a:t>
            </a:r>
          </a:p>
          <a:p>
            <a:pPr lvl="1" eaLnBrk="1" hangingPunct="1">
              <a:spcBef>
                <a:spcPct val="20000"/>
              </a:spcBef>
              <a:buFontTx/>
              <a:buChar char="•"/>
            </a:pPr>
            <a:r>
              <a:rPr lang="en-US" sz="1800">
                <a:solidFill>
                  <a:srgbClr val="404040"/>
                </a:solidFill>
                <a:latin typeface="Trebuchet MS" charset="0"/>
              </a:rPr>
              <a:t>Risk Factors: </a:t>
            </a:r>
          </a:p>
          <a:p>
            <a:pPr lvl="2" eaLnBrk="1" hangingPunct="1">
              <a:spcBef>
                <a:spcPct val="20000"/>
              </a:spcBef>
              <a:buFontTx/>
              <a:buChar char="•"/>
            </a:pPr>
            <a:r>
              <a:rPr lang="en-US" sz="1600">
                <a:solidFill>
                  <a:srgbClr val="404040"/>
                </a:solidFill>
                <a:latin typeface="Trebuchet MS" charset="0"/>
              </a:rPr>
              <a:t>PCOS,PID history, youth, low weight, endometriosis, pituitary tumors</a:t>
            </a:r>
          </a:p>
          <a:p>
            <a:pPr eaLnBrk="1" hangingPunct="1">
              <a:spcBef>
                <a:spcPct val="20000"/>
              </a:spcBef>
              <a:buFontTx/>
              <a:buChar char="•"/>
            </a:pPr>
            <a:r>
              <a:rPr lang="en-US" b="1">
                <a:solidFill>
                  <a:srgbClr val="262626"/>
                </a:solidFill>
                <a:latin typeface="Trebuchet MS" charset="0"/>
              </a:rPr>
              <a:t>Cancer</a:t>
            </a:r>
          </a:p>
          <a:p>
            <a:pPr lvl="1" eaLnBrk="1" hangingPunct="1">
              <a:spcBef>
                <a:spcPct val="20000"/>
              </a:spcBef>
              <a:buFontTx/>
              <a:buChar char="•"/>
            </a:pPr>
            <a:r>
              <a:rPr lang="en-US" sz="1800">
                <a:solidFill>
                  <a:srgbClr val="404040"/>
                </a:solidFill>
                <a:latin typeface="Trebuchet MS" charset="0"/>
              </a:rPr>
              <a:t>Ness Fig 2-3 Louis Brinton NCI personal comm./Althuis AmJ Epi 2005</a:t>
            </a:r>
          </a:p>
          <a:p>
            <a:pPr lvl="1" eaLnBrk="1" hangingPunct="1">
              <a:spcBef>
                <a:spcPct val="20000"/>
              </a:spcBef>
              <a:buFontTx/>
              <a:buChar char="•"/>
            </a:pPr>
            <a:r>
              <a:rPr lang="en-US" sz="1800">
                <a:solidFill>
                  <a:srgbClr val="404040"/>
                </a:solidFill>
                <a:latin typeface="Trebuchet MS" charset="0"/>
              </a:rPr>
              <a:t>With increased time since use of fertility drug </a:t>
            </a:r>
          </a:p>
          <a:p>
            <a:pPr lvl="1" eaLnBrk="1" hangingPunct="1">
              <a:spcBef>
                <a:spcPct val="20000"/>
              </a:spcBef>
              <a:buFontTx/>
              <a:buChar char="•"/>
            </a:pPr>
            <a:r>
              <a:rPr lang="en-US" sz="1800">
                <a:solidFill>
                  <a:srgbClr val="404040"/>
                </a:solidFill>
                <a:latin typeface="Trebuchet MS" charset="0"/>
              </a:rPr>
              <a:t>Clomiphene increases cancer risk? Sample (12,000)+years not large enough</a:t>
            </a:r>
          </a:p>
          <a:p>
            <a:pPr lvl="2" eaLnBrk="1" hangingPunct="1">
              <a:spcBef>
                <a:spcPct val="20000"/>
              </a:spcBef>
              <a:buFontTx/>
              <a:buChar char="•"/>
            </a:pPr>
            <a:r>
              <a:rPr lang="en-US" sz="1800">
                <a:solidFill>
                  <a:srgbClr val="404040"/>
                </a:solidFill>
                <a:latin typeface="Trebuchet MS" charset="0"/>
              </a:rPr>
              <a:t>Ovarian 1.5 RR, Breast 1.5, Endo 2.5 (20yrs)</a:t>
            </a:r>
            <a:endParaRPr lang="en-US" b="1">
              <a:solidFill>
                <a:srgbClr val="262626"/>
              </a:solidFill>
              <a:latin typeface="Trebuchet MS" charset="0"/>
            </a:endParaRPr>
          </a:p>
          <a:p>
            <a:pPr eaLnBrk="1" hangingPunct="1">
              <a:spcBef>
                <a:spcPct val="20000"/>
              </a:spcBef>
              <a:buFontTx/>
              <a:buChar char="•"/>
            </a:pPr>
            <a:r>
              <a:rPr lang="en-US" b="1">
                <a:solidFill>
                  <a:srgbClr val="262626"/>
                </a:solidFill>
                <a:latin typeface="Trebuchet MS" charset="0"/>
              </a:rPr>
              <a:t>Future Fertility? </a:t>
            </a:r>
          </a:p>
          <a:p>
            <a:endParaRPr lang="en-US">
              <a:latin typeface="Calibri" charset="0"/>
            </a:endParaRP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A7A61D2-8725-D045-91B1-1B0D6DAE9D37}" type="slidenum">
              <a:rPr lang="en-US" sz="1200"/>
              <a:pPr eaLnBrk="1" hangingPunct="1"/>
              <a:t>17</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86F05C-5724-B249-B606-94C2FD01389C}" type="slidenum">
              <a:rPr lang="en-US" smtClean="0"/>
              <a:pPr>
                <a:defRPr/>
              </a:pPr>
              <a:t>18</a:t>
            </a:fld>
            <a:endParaRPr lang="en-US"/>
          </a:p>
        </p:txBody>
      </p:sp>
    </p:spTree>
    <p:extLst>
      <p:ext uri="{BB962C8B-B14F-4D97-AF65-F5344CB8AC3E}">
        <p14:creationId xmlns:p14="http://schemas.microsoft.com/office/powerpoint/2010/main" val="2775383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EC1EE41-3591-334B-9CF5-4C79B4BC4418}" type="slidenum">
              <a:rPr lang="en-US" sz="1200">
                <a:latin typeface="Times" charset="0"/>
              </a:rPr>
              <a:pPr eaLnBrk="1" hangingPunct="1"/>
              <a:t>19</a:t>
            </a:fld>
            <a:endParaRPr lang="en-US" sz="1200">
              <a:latin typeface="Times" charset="0"/>
            </a:endParaRPr>
          </a:p>
        </p:txBody>
      </p:sp>
      <p:sp>
        <p:nvSpPr>
          <p:cNvPr id="2765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1"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r>
              <a:rPr lang="en-US" dirty="0">
                <a:latin typeface="Calibri" charset="0"/>
              </a:rPr>
              <a:t>California has a complicated situation emerging as some believe that oocyte providers for stem cell research should be compensated as put forth in the Bonilla Bill which was passed but vetoed by the governor, while others are adamantly opposed. Furthermore, the CIRM specifics, means that any researcher receiving funding from CIRM must abide by the strict policy of no payment or compensation above medical costs, travel etc.  This also means the CIRM funded researchers can not use </a:t>
            </a:r>
            <a:r>
              <a:rPr lang="en-US" dirty="0" err="1">
                <a:latin typeface="Calibri" charset="0"/>
              </a:rPr>
              <a:t>hESC</a:t>
            </a:r>
            <a:r>
              <a:rPr lang="en-US" dirty="0">
                <a:latin typeface="Calibri" charset="0"/>
              </a:rPr>
              <a:t> lines created in other states, or regions in which the oocyte provider was paid for their services. </a:t>
            </a:r>
          </a:p>
          <a:p>
            <a:endParaRPr lang="en-US" dirty="0">
              <a:latin typeface="Calibri" charset="0"/>
            </a:endParaRPr>
          </a:p>
          <a:p>
            <a:r>
              <a:rPr lang="en-US" dirty="0">
                <a:latin typeface="Calibri" charset="0"/>
              </a:rPr>
              <a:t>Israel claims to have more IVF clinics per capita than any other city in the world, invests heavily in research involving reproductive technologies, and provides federal assistance to subsidize the cost of IVF. Despite having the infrastructure to conduct all procedures related to IVF within the country, Israel has laws in place that prohibit oocyte provision that cross religious lines as part of a national campaign to strengthen and expand the Jewish State. Additionally, Israel felt that oocyte provision should not involve unnecessary health risks, thus, third-party oocyte provision could only occur via the egg sharing model. However, a scandal, dubbed the “eggs affair,” resulted in a “crisis of trust” for those seeking IVF. This scandal involved a personal injury action put forth by several egg sharers who claimed that a fertility doctor had subjected them to excessive ovarian </a:t>
            </a:r>
            <a:r>
              <a:rPr lang="en-US" dirty="0" err="1">
                <a:latin typeface="Calibri" charset="0"/>
              </a:rPr>
              <a:t>hyperstimulation</a:t>
            </a:r>
            <a:r>
              <a:rPr lang="en-US" dirty="0">
                <a:latin typeface="Calibri" charset="0"/>
              </a:rPr>
              <a:t> to create excess ova for others without their informed consent. The case was settled out of court, but it is believed that the doctor secured over 238 ova from a single woman (</a:t>
            </a:r>
            <a:r>
              <a:rPr lang="en-US" u="sng" dirty="0">
                <a:latin typeface="Calibri" charset="0"/>
                <a:hlinkClick r:id="rId3"/>
              </a:rPr>
              <a:t>Shalev &amp; Werner-Felmayer, 2012</a:t>
            </a:r>
            <a:r>
              <a:rPr lang="en-US" dirty="0">
                <a:latin typeface="Calibri" charset="0"/>
              </a:rPr>
              <a:t>). The fall out of this scandal was a shortage of ova resulting in the search for oocytes outside of the country. Sociologist Michal </a:t>
            </a:r>
            <a:r>
              <a:rPr lang="en-US" dirty="0" err="1">
                <a:latin typeface="Calibri" charset="0"/>
              </a:rPr>
              <a:t>Nahman</a:t>
            </a:r>
            <a:r>
              <a:rPr lang="en-US" dirty="0">
                <a:latin typeface="Calibri" charset="0"/>
              </a:rPr>
              <a:t> has examined how this confluence of permissive and restrictive policies has tapped the European egg market. She writes in “Reverse Traffic: Intersecting Inequalities in Egg Donation” about how IVF practice in Israel maintains a hierarchy of power and inequality with oocyte providers in Romania, where the history of oppression of women’s reproduction leads to a willingness to undergo invasive procedures repeatedly for little compensation (</a:t>
            </a:r>
            <a:r>
              <a:rPr lang="en-US" u="sng" dirty="0">
                <a:latin typeface="Calibri" charset="0"/>
                <a:hlinkClick r:id="rId4"/>
              </a:rPr>
              <a:t>Nahman, 2011</a:t>
            </a:r>
            <a:r>
              <a:rPr lang="en-US" dirty="0">
                <a:latin typeface="Calibri" charset="0"/>
              </a:rPr>
              <a:t>). In 2010, Israel in an effort to address the oocyte shortage, enacted the The Eggs Donation Law. Under this law oocyte provision is highly regulated, placing restrictions on age of provider, relationship with IVF recipient, and caps on the quantity to be used for SCR (20%) versus reproduction (80%) (</a:t>
            </a:r>
            <a:r>
              <a:rPr lang="en-US" u="sng" dirty="0">
                <a:latin typeface="Calibri" charset="0"/>
                <a:hlinkClick r:id="rId3"/>
              </a:rPr>
              <a:t>Shalev &amp; Werner-Felmayer, 2012</a:t>
            </a:r>
            <a:r>
              <a:rPr lang="en-US" dirty="0">
                <a:latin typeface="Calibri" charset="0"/>
              </a:rPr>
              <a:t>).  </a:t>
            </a:r>
          </a:p>
          <a:p>
            <a:endParaRPr lang="en-US" b="1" dirty="0">
              <a:latin typeface="Times" charset="0"/>
            </a:endParaRPr>
          </a:p>
          <a:p>
            <a:r>
              <a:rPr lang="en-US" dirty="0">
                <a:latin typeface="Calibri" charset="0"/>
              </a:rPr>
              <a:t>The </a:t>
            </a:r>
            <a:r>
              <a:rPr lang="en-US" u="sng" dirty="0">
                <a:latin typeface="Calibri" charset="0"/>
                <a:hlinkClick r:id="rId5"/>
              </a:rPr>
              <a:t>Assisted Reproductive Technologies Bill 2010</a:t>
            </a:r>
            <a:r>
              <a:rPr lang="en-US" dirty="0">
                <a:latin typeface="Calibri" charset="0"/>
              </a:rPr>
              <a:t> was a broad attempt to begin regulating the practice of reproductive services and prohibits Indian women from selling or receiving compensation for oocytes used outside the country for reproductive purposes. Additionally, neither compensation nor payment for gametes or embryos for SCR is permitted; these cells can only be used in research if donated by fertility clinics and with informed consent of the donor. At the date of this publication, a new version of the bill was under review in 2014 but parliament had not yet convened to review the bill (</a:t>
            </a:r>
            <a:r>
              <a:rPr lang="en-US" u="sng" dirty="0">
                <a:latin typeface="Calibri" charset="0"/>
                <a:hlinkClick r:id="rId6"/>
              </a:rPr>
              <a:t>Cussins, 2012</a:t>
            </a:r>
            <a:r>
              <a:rPr lang="en-US" dirty="0">
                <a:latin typeface="Calibri" charset="0"/>
              </a:rPr>
              <a:t>). </a:t>
            </a:r>
          </a:p>
          <a:p>
            <a:endParaRPr lang="en-US" b="1" dirty="0">
              <a:latin typeface="Times" charset="0"/>
            </a:endParaRPr>
          </a:p>
          <a:p>
            <a:r>
              <a:rPr lang="en-US" dirty="0">
                <a:latin typeface="Calibri" charset="0"/>
              </a:rPr>
              <a:t>In 2004, a research team at Seoul National University in South Korea headed by veterinarian Woo Suk Hwang and gynecologist Shin Yong Moon published a falsified report in </a:t>
            </a:r>
            <a:r>
              <a:rPr lang="en-US" i="1" dirty="0">
                <a:latin typeface="Calibri" charset="0"/>
              </a:rPr>
              <a:t>Science Express</a:t>
            </a:r>
            <a:r>
              <a:rPr lang="en-US" dirty="0">
                <a:latin typeface="Calibri" charset="0"/>
              </a:rPr>
              <a:t>. They claimed to have established pluripotent </a:t>
            </a:r>
            <a:r>
              <a:rPr lang="en-US" dirty="0" err="1">
                <a:latin typeface="Calibri" charset="0"/>
              </a:rPr>
              <a:t>hESC</a:t>
            </a:r>
            <a:r>
              <a:rPr lang="en-US" dirty="0">
                <a:latin typeface="Calibri" charset="0"/>
              </a:rPr>
              <a:t> lines from cloned human blastocysts that were capable of differentiating into three primary germ layers, using 427 human eggs via altruistic donation (</a:t>
            </a:r>
            <a:r>
              <a:rPr lang="en-US" u="sng" dirty="0">
                <a:latin typeface="Calibri" charset="0"/>
                <a:hlinkClick r:id="rId7"/>
              </a:rPr>
              <a:t>Hwang et al., 2004</a:t>
            </a:r>
            <a:r>
              <a:rPr lang="en-US" dirty="0">
                <a:latin typeface="Calibri" charset="0"/>
              </a:rPr>
              <a:t>). In reality, Hwang’s research used almost five times as many eggs, and many were obtained by paying women for oocyte provision and encouraging junior lab workers to provide oocytes. In response to this scandal, </a:t>
            </a:r>
            <a:r>
              <a:rPr lang="en-US" u="sng" dirty="0">
                <a:latin typeface="Calibri" charset="0"/>
                <a:hlinkClick r:id="rId8"/>
              </a:rPr>
              <a:t>Korean Womenlink</a:t>
            </a:r>
            <a:r>
              <a:rPr lang="en-US" dirty="0">
                <a:latin typeface="Calibri" charset="0"/>
              </a:rPr>
              <a:t>, founded in 1987 to promote gender equality and a participatory democratic society, is one of 35</a:t>
            </a:r>
            <a:r>
              <a:rPr lang="en-US" b="1" dirty="0">
                <a:latin typeface="Calibri" charset="0"/>
              </a:rPr>
              <a:t> </a:t>
            </a:r>
            <a:r>
              <a:rPr lang="en-US" dirty="0">
                <a:latin typeface="Calibri" charset="0"/>
              </a:rPr>
              <a:t>women’s organizations suing Dr. Hwang (</a:t>
            </a:r>
            <a:r>
              <a:rPr lang="en-US" u="sng" dirty="0">
                <a:latin typeface="Calibri" charset="0"/>
                <a:hlinkClick r:id="rId9"/>
              </a:rPr>
              <a:t>Johnston, 2006</a:t>
            </a:r>
            <a:r>
              <a:rPr lang="en-US" dirty="0">
                <a:latin typeface="Calibri" charset="0"/>
              </a:rPr>
              <a:t>; </a:t>
            </a:r>
            <a:r>
              <a:rPr lang="en-US" u="sng" dirty="0">
                <a:latin typeface="Calibri" charset="0"/>
                <a:hlinkClick r:id="rId10"/>
              </a:rPr>
              <a:t>Widdows, 2009</a:t>
            </a:r>
            <a:r>
              <a:rPr lang="en-US" dirty="0">
                <a:latin typeface="Calibri" charset="0"/>
              </a:rPr>
              <a:t>; </a:t>
            </a:r>
            <a:r>
              <a:rPr lang="en-US" u="sng" dirty="0">
                <a:latin typeface="Calibri" charset="0"/>
                <a:hlinkClick r:id="rId11"/>
              </a:rPr>
              <a:t>Anonymous, 2009</a:t>
            </a:r>
            <a:r>
              <a:rPr lang="en-US" dirty="0">
                <a:latin typeface="Calibri" charset="0"/>
              </a:rPr>
              <a:t>). The potential destruction of the blastocyst, the unethical practice of oocyte provider recruitment in the Hwang case, and the possibility of reproductive cloning became focal points in the political debates surrounding stem cell technologies and research. The backlash in South Korea resulted in a no-payment model for oocyte provision. Similar to Israel’s response to scandal involving oocyte provision, South Korea devised egg sharing models, as a means to secure oocytes and human embryos for SCR via the reproductive sector (</a:t>
            </a:r>
            <a:r>
              <a:rPr lang="en-US" u="sng" dirty="0">
                <a:latin typeface="Calibri" charset="0"/>
                <a:hlinkClick r:id="rId12" action="ppaction://hlinkfile"/>
              </a:rPr>
              <a:t>Jeong, 2013</a:t>
            </a:r>
            <a:r>
              <a:rPr lang="en-US" u="sng" dirty="0">
                <a:latin typeface="Calibri" charset="0"/>
              </a:rPr>
              <a:t>; </a:t>
            </a:r>
            <a:r>
              <a:rPr lang="en-US" u="sng" dirty="0">
                <a:latin typeface="Calibri" charset="0"/>
                <a:hlinkClick r:id="rId3"/>
              </a:rPr>
              <a:t>Shalev &amp; Werner-Felmayer, 2012</a:t>
            </a:r>
            <a:r>
              <a:rPr lang="en-US" dirty="0">
                <a:latin typeface="Calibri" charset="0"/>
              </a:rPr>
              <a:t>). </a:t>
            </a:r>
            <a:r>
              <a:rPr lang="en-US" dirty="0" err="1">
                <a:latin typeface="Calibri" charset="0"/>
              </a:rPr>
              <a:t>Jeong’s</a:t>
            </a:r>
            <a:r>
              <a:rPr lang="en-US" dirty="0">
                <a:latin typeface="Calibri" charset="0"/>
              </a:rPr>
              <a:t> data indicate that the choices being made are not always in the interests of the egg sharer seeking reproductive assistance. Because there are no restrictions on superovulation in South Korea, as many as 75 eggs can be retrieved from a single person, and more than half of good-quality oocytes are used for research as opposed to IVF for pregnancy. When asked how these decisions were made, clinicians pointed to the fact that because more than one embryo is transferred to achieve pregnancy and the efficiency of SCNT for SCR is low, the more robust oocytes would better serve society if given to SCR (</a:t>
            </a:r>
            <a:r>
              <a:rPr lang="en-US" u="sng" dirty="0">
                <a:latin typeface="Calibri" charset="0"/>
                <a:hlinkClick r:id="rId13"/>
              </a:rPr>
              <a:t>Jeong, 2013</a:t>
            </a:r>
            <a:r>
              <a:rPr lang="en-US" dirty="0">
                <a:latin typeface="Calibri" charset="0"/>
              </a:rPr>
              <a:t>). So in this context the egg sharer is taking on additional risks. First, superovulation, resulting in the production of more than 30 oocytes and transfer of more than two embryos to the uterus, increases health risks. Second, the egg sharer is not autonomously choosing which embryos to transfer </a:t>
            </a:r>
          </a:p>
          <a:p>
            <a:endParaRPr lang="en-US" b="1" dirty="0">
              <a:latin typeface="Times" charset="0"/>
            </a:endParaRPr>
          </a:p>
          <a:p>
            <a:endParaRPr lang="en-US" b="1" dirty="0">
              <a:latin typeface="Times" charset="0"/>
            </a:endParaRPr>
          </a:p>
          <a:p>
            <a:r>
              <a:rPr lang="en-US" b="1" dirty="0">
                <a:latin typeface="Times" charset="0"/>
              </a:rPr>
              <a:t>References: </a:t>
            </a:r>
          </a:p>
          <a:p>
            <a:pPr>
              <a:buFont typeface="Calibri" charset="0"/>
              <a:buAutoNum type="arabicPeriod"/>
            </a:pPr>
            <a:r>
              <a:rPr lang="en-US" b="1" dirty="0">
                <a:latin typeface="Calibri" charset="0"/>
              </a:rPr>
              <a:t>Article: </a:t>
            </a:r>
            <a:r>
              <a:rPr lang="en-US" dirty="0">
                <a:latin typeface="Calibri" charset="0"/>
              </a:rPr>
              <a:t>Roberts, C., &amp; Throsby, K. 2008. Paid to share: IVF patients, eggs and stem cell research. </a:t>
            </a:r>
            <a:r>
              <a:rPr lang="en-US" i="1" dirty="0">
                <a:latin typeface="Calibri" charset="0"/>
              </a:rPr>
              <a:t>Social Science &amp; Medicine.</a:t>
            </a:r>
            <a:r>
              <a:rPr lang="en-US" dirty="0">
                <a:latin typeface="Calibri" charset="0"/>
              </a:rPr>
              <a:t> 66(1):159-169. http://</a:t>
            </a:r>
            <a:r>
              <a:rPr lang="en-US" dirty="0" err="1">
                <a:latin typeface="Calibri" charset="0"/>
              </a:rPr>
              <a:t>www.ncbi.nlm.nih.gov</a:t>
            </a:r>
            <a:r>
              <a:rPr lang="en-US" dirty="0">
                <a:latin typeface="Calibri" charset="0"/>
              </a:rPr>
              <a:t>/</a:t>
            </a:r>
            <a:r>
              <a:rPr lang="en-US" dirty="0" err="1">
                <a:latin typeface="Calibri" charset="0"/>
              </a:rPr>
              <a:t>pubmed</a:t>
            </a:r>
            <a:r>
              <a:rPr lang="en-US" dirty="0">
                <a:latin typeface="Calibri" charset="0"/>
              </a:rPr>
              <a:t>/17919794</a:t>
            </a:r>
          </a:p>
          <a:p>
            <a:pPr>
              <a:buFont typeface="Calibri" charset="0"/>
              <a:buAutoNum type="arabicPeriod"/>
            </a:pPr>
            <a:r>
              <a:rPr lang="en-US" b="1" dirty="0">
                <a:latin typeface="Calibri" charset="0"/>
              </a:rPr>
              <a:t>Article: </a:t>
            </a:r>
            <a:r>
              <a:rPr lang="en-US" dirty="0">
                <a:latin typeface="Calibri" charset="0"/>
              </a:rPr>
              <a:t>Dickenson, D. and </a:t>
            </a:r>
            <a:r>
              <a:rPr lang="en-US" dirty="0" err="1">
                <a:latin typeface="Calibri" charset="0"/>
              </a:rPr>
              <a:t>Idiakez</a:t>
            </a:r>
            <a:r>
              <a:rPr lang="en-US" dirty="0">
                <a:latin typeface="Calibri" charset="0"/>
              </a:rPr>
              <a:t>, l. 2008. Ova donation for stem cell research: an international perspective. </a:t>
            </a:r>
            <a:r>
              <a:rPr lang="en-US" i="1" dirty="0">
                <a:latin typeface="Calibri" charset="0"/>
              </a:rPr>
              <a:t>International Journal of Feminist Approaches to Bioethics</a:t>
            </a:r>
            <a:r>
              <a:rPr lang="en-US" dirty="0">
                <a:latin typeface="Calibri" charset="0"/>
              </a:rPr>
              <a:t>. 1(2):125-144. </a:t>
            </a:r>
            <a:r>
              <a:rPr lang="en-US" u="sng" dirty="0">
                <a:latin typeface="Calibri" charset="0"/>
              </a:rPr>
              <a:t>http://</a:t>
            </a:r>
            <a:r>
              <a:rPr lang="en-US" u="sng" dirty="0" err="1">
                <a:latin typeface="Calibri" charset="0"/>
              </a:rPr>
              <a:t>muse.jhu.edu</a:t>
            </a:r>
            <a:r>
              <a:rPr lang="en-US" u="sng" dirty="0">
                <a:latin typeface="Calibri" charset="0"/>
              </a:rPr>
              <a:t>/journals/</a:t>
            </a:r>
            <a:r>
              <a:rPr lang="en-US" u="sng" dirty="0" err="1">
                <a:latin typeface="Calibri" charset="0"/>
              </a:rPr>
              <a:t>ijf</a:t>
            </a:r>
            <a:r>
              <a:rPr lang="en-US" u="sng" dirty="0">
                <a:latin typeface="Calibri" charset="0"/>
              </a:rPr>
              <a:t>/summary/v001/1.2.dickenson.html</a:t>
            </a:r>
          </a:p>
          <a:p>
            <a:pPr>
              <a:buFont typeface="Calibri" charset="0"/>
              <a:buAutoNum type="arabicPeriod"/>
            </a:pPr>
            <a:r>
              <a:rPr lang="en-US" b="1" dirty="0">
                <a:latin typeface="Times" charset="0"/>
              </a:rPr>
              <a:t>News: </a:t>
            </a:r>
            <a:r>
              <a:rPr lang="en-US" dirty="0" err="1">
                <a:latin typeface="Times" charset="0"/>
              </a:rPr>
              <a:t>Shcultz</a:t>
            </a:r>
            <a:r>
              <a:rPr lang="en-US" dirty="0">
                <a:latin typeface="Times" charset="0"/>
              </a:rPr>
              <a:t>, S.  Oct 14, 2010. Women’s Eggs for Research: Without Payment. </a:t>
            </a:r>
            <a:r>
              <a:rPr lang="en-US" dirty="0" err="1">
                <a:latin typeface="Times" charset="0"/>
              </a:rPr>
              <a:t>Biopolitical</a:t>
            </a:r>
            <a:r>
              <a:rPr lang="en-US" dirty="0">
                <a:latin typeface="Times" charset="0"/>
              </a:rPr>
              <a:t> Times. Genetics and Society. http://</a:t>
            </a:r>
            <a:r>
              <a:rPr lang="en-US" dirty="0" err="1">
                <a:latin typeface="Times" charset="0"/>
              </a:rPr>
              <a:t>www.geneticsandsociety.org</a:t>
            </a:r>
            <a:r>
              <a:rPr lang="en-US" dirty="0">
                <a:latin typeface="Times" charset="0"/>
              </a:rPr>
              <a:t>/</a:t>
            </a:r>
            <a:r>
              <a:rPr lang="en-US" dirty="0" err="1">
                <a:latin typeface="Times" charset="0"/>
              </a:rPr>
              <a:t>article.php?id</a:t>
            </a:r>
            <a:r>
              <a:rPr lang="en-US" dirty="0">
                <a:latin typeface="Times" charset="0"/>
              </a:rPr>
              <a:t>=5413 </a:t>
            </a:r>
          </a:p>
          <a:p>
            <a:pPr>
              <a:buFont typeface="Calibri" charset="0"/>
              <a:buAutoNum type="arabicPeriod"/>
            </a:pPr>
            <a:r>
              <a:rPr lang="en-US" b="1" dirty="0">
                <a:latin typeface="Times" charset="0"/>
              </a:rPr>
              <a:t>Article: </a:t>
            </a:r>
            <a:r>
              <a:rPr lang="en-US" dirty="0" err="1">
                <a:latin typeface="Calibri" charset="0"/>
              </a:rPr>
              <a:t>Nahman</a:t>
            </a:r>
            <a:r>
              <a:rPr lang="en-US" dirty="0">
                <a:latin typeface="Calibri" charset="0"/>
              </a:rPr>
              <a:t>, M. 2011. Reverse traffic: intersecting inequalities in human egg donation. </a:t>
            </a:r>
            <a:r>
              <a:rPr lang="en-US" i="1" dirty="0">
                <a:latin typeface="Calibri" charset="0"/>
              </a:rPr>
              <a:t>Reproductive Biomedicine Online</a:t>
            </a:r>
            <a:r>
              <a:rPr lang="en-US" dirty="0">
                <a:latin typeface="Calibri" charset="0"/>
              </a:rPr>
              <a:t>. 23(5):626-633. </a:t>
            </a:r>
            <a:r>
              <a:rPr lang="en-US" u="sng" dirty="0">
                <a:latin typeface="Calibri" charset="0"/>
                <a:hlinkClick r:id="rId4"/>
              </a:rPr>
              <a:t>http://www.ncbi.nlm.nih.gov/pubmed/21945267</a:t>
            </a:r>
            <a:r>
              <a:rPr lang="en-US" dirty="0">
                <a:latin typeface="Calibri" charset="0"/>
              </a:rPr>
              <a:t> </a:t>
            </a:r>
          </a:p>
          <a:p>
            <a:pPr>
              <a:buFont typeface="Calibri" charset="0"/>
              <a:buAutoNum type="arabicPeriod"/>
            </a:pPr>
            <a:r>
              <a:rPr lang="en-US" b="1" dirty="0">
                <a:latin typeface="Calibri" charset="0"/>
              </a:rPr>
              <a:t> </a:t>
            </a:r>
            <a:r>
              <a:rPr lang="en-US" b="1" dirty="0" smtClean="0">
                <a:latin typeface="Calibri" charset="0"/>
              </a:rPr>
              <a:t>Article</a:t>
            </a:r>
            <a:r>
              <a:rPr lang="en-US" b="1" dirty="0">
                <a:latin typeface="Calibri" charset="0"/>
              </a:rPr>
              <a:t>: </a:t>
            </a:r>
            <a:r>
              <a:rPr lang="en-US" dirty="0" err="1">
                <a:latin typeface="Calibri" charset="0"/>
              </a:rPr>
              <a:t>Shalev</a:t>
            </a:r>
            <a:r>
              <a:rPr lang="en-US" dirty="0">
                <a:latin typeface="Calibri" charset="0"/>
              </a:rPr>
              <a:t>, C. &amp; Werner-</a:t>
            </a:r>
            <a:r>
              <a:rPr lang="en-US" dirty="0" err="1">
                <a:latin typeface="Calibri" charset="0"/>
              </a:rPr>
              <a:t>Felmayer</a:t>
            </a:r>
            <a:r>
              <a:rPr lang="en-US" dirty="0">
                <a:latin typeface="Calibri" charset="0"/>
              </a:rPr>
              <a:t>, G. 2012. Patterns of globalized reproduction: egg cells regulation in Israel and Austria. </a:t>
            </a:r>
            <a:r>
              <a:rPr lang="en-US" i="1" dirty="0">
                <a:latin typeface="Calibri" charset="0"/>
              </a:rPr>
              <a:t>Israel Journal of Health Policy Research.</a:t>
            </a:r>
            <a:r>
              <a:rPr lang="en-US" dirty="0">
                <a:latin typeface="Calibri" charset="0"/>
              </a:rPr>
              <a:t> 1:15. </a:t>
            </a:r>
            <a:r>
              <a:rPr lang="en-US" u="sng" dirty="0">
                <a:latin typeface="Calibri" charset="0"/>
                <a:hlinkClick r:id="rId3"/>
              </a:rPr>
              <a:t>http://link.springer.com/article/10.1186/2045-4015-1-15/fulltext.html</a:t>
            </a:r>
            <a:r>
              <a:rPr lang="en-US" dirty="0">
                <a:latin typeface="Calibri" charset="0"/>
              </a:rPr>
              <a:t> </a:t>
            </a:r>
            <a:endParaRPr lang="en-US" dirty="0">
              <a:latin typeface="Times" charset="0"/>
            </a:endParaRPr>
          </a:p>
          <a:p>
            <a:pPr>
              <a:buFont typeface="Calibri" charset="0"/>
              <a:buAutoNum type="arabicPeriod"/>
            </a:pPr>
            <a:r>
              <a:rPr lang="en-US" b="1" dirty="0">
                <a:latin typeface="Calibri" charset="0"/>
              </a:rPr>
              <a:t>Article: </a:t>
            </a:r>
            <a:r>
              <a:rPr lang="en-US" dirty="0" err="1">
                <a:latin typeface="Calibri" charset="0"/>
              </a:rPr>
              <a:t>Jeong</a:t>
            </a:r>
            <a:r>
              <a:rPr lang="en-US" dirty="0">
                <a:latin typeface="Calibri" charset="0"/>
              </a:rPr>
              <a:t>, Y. 2013. ‘Leftover’ embryos and ova for research: Contested meanings of waste, body and national Development. Korean Women’s Studies . 29(1):1-35. </a:t>
            </a:r>
            <a:r>
              <a:rPr lang="en-US" i="1" dirty="0">
                <a:latin typeface="Calibri" charset="0"/>
              </a:rPr>
              <a:t> In Korean, Abstract in English. </a:t>
            </a:r>
            <a:r>
              <a:rPr lang="en-US" i="1" u="sng" dirty="0">
                <a:latin typeface="Calibri" charset="0"/>
                <a:hlinkClick r:id="rId13"/>
              </a:rPr>
              <a:t>http://www.dbpia.co.kr/Journal/ArticleDetail/3125989</a:t>
            </a:r>
            <a:r>
              <a:rPr lang="en-US" i="1" dirty="0">
                <a:latin typeface="Calibri" charset="0"/>
              </a:rPr>
              <a:t> </a:t>
            </a:r>
            <a:endParaRPr lang="en-US" dirty="0">
              <a:latin typeface="Calibri" charset="0"/>
            </a:endParaRPr>
          </a:p>
          <a:p>
            <a:pPr>
              <a:buFont typeface="Calibri" charset="0"/>
              <a:buAutoNum type="arabicPeriod"/>
            </a:pPr>
            <a:endParaRPr lang="en-US" dirty="0">
              <a:latin typeface="Times" charset="0"/>
            </a:endParaRPr>
          </a:p>
          <a:p>
            <a:pPr>
              <a:buFont typeface="+mj-lt" charset="0"/>
              <a:buNone/>
            </a:pPr>
            <a:endParaRPr lang="en-US" dirty="0">
              <a:latin typeface="Times"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69DBF1E-17FA-ED4B-ABF5-5B75CACC802A}" type="slidenum">
              <a:rPr lang="en-US" sz="1200">
                <a:latin typeface="Times" charset="0"/>
              </a:rPr>
              <a:pPr eaLnBrk="1" hangingPunct="1"/>
              <a:t>20</a:t>
            </a:fld>
            <a:endParaRPr lang="en-US" sz="1200">
              <a:latin typeface="Times" charset="0"/>
            </a:endParaRPr>
          </a:p>
        </p:txBody>
      </p:sp>
      <p:sp>
        <p:nvSpPr>
          <p:cNvPr id="337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US" sz="1200" kern="1200" dirty="0" err="1" smtClean="0">
                <a:solidFill>
                  <a:schemeClr val="tx1"/>
                </a:solidFill>
                <a:effectLst/>
                <a:latin typeface="+mn-lt"/>
                <a:ea typeface="ＭＳ Ｐゴシック" charset="0"/>
                <a:cs typeface="ＭＳ Ｐゴシック" charset="0"/>
              </a:rPr>
              <a:t>Papadimos</a:t>
            </a:r>
            <a:r>
              <a:rPr lang="en-US" sz="1200" kern="1200" dirty="0" smtClean="0">
                <a:solidFill>
                  <a:schemeClr val="tx1"/>
                </a:solidFill>
                <a:effectLst/>
                <a:latin typeface="+mn-lt"/>
                <a:ea typeface="ＭＳ Ｐゴシック" charset="0"/>
                <a:cs typeface="ＭＳ Ｐゴシック" charset="0"/>
              </a:rPr>
              <a:t>, T. &amp; </a:t>
            </a:r>
            <a:r>
              <a:rPr lang="en-US" sz="1200" kern="1200" dirty="0" err="1" smtClean="0">
                <a:solidFill>
                  <a:schemeClr val="tx1"/>
                </a:solidFill>
                <a:effectLst/>
                <a:latin typeface="+mn-lt"/>
                <a:ea typeface="ＭＳ Ｐゴシック" charset="0"/>
                <a:cs typeface="ＭＳ Ｐゴシック" charset="0"/>
              </a:rPr>
              <a:t>Papadimos</a:t>
            </a:r>
            <a:r>
              <a:rPr lang="en-US" sz="1200" kern="1200" dirty="0" smtClean="0">
                <a:solidFill>
                  <a:schemeClr val="tx1"/>
                </a:solidFill>
                <a:effectLst/>
                <a:latin typeface="+mn-lt"/>
                <a:ea typeface="ＭＳ Ｐゴシック" charset="0"/>
                <a:cs typeface="ＭＳ Ｐゴシック" charset="0"/>
              </a:rPr>
              <a:t>, A. 2004. The student and the ovum: the lack of autonomy and informed consent in trading genes for tuition. Reproductive Biology and Endocrinology. </a:t>
            </a:r>
            <a:r>
              <a:rPr lang="en-US" sz="1200" i="1" kern="1200" dirty="0" smtClean="0">
                <a:solidFill>
                  <a:schemeClr val="tx1"/>
                </a:solidFill>
                <a:effectLst/>
                <a:latin typeface="+mn-lt"/>
                <a:ea typeface="ＭＳ Ｐゴシック" charset="0"/>
                <a:cs typeface="ＭＳ Ｐゴシック" charset="0"/>
              </a:rPr>
              <a:t>2</a:t>
            </a:r>
            <a:r>
              <a:rPr lang="en-US" sz="1200" kern="1200" dirty="0" smtClean="0">
                <a:solidFill>
                  <a:schemeClr val="tx1"/>
                </a:solidFill>
                <a:effectLst/>
                <a:latin typeface="+mn-lt"/>
                <a:ea typeface="ＭＳ Ｐゴシック" charset="0"/>
                <a:cs typeface="ＭＳ Ｐゴシック" charset="0"/>
              </a:rPr>
              <a:t>(1):56. http://</a:t>
            </a:r>
            <a:r>
              <a:rPr lang="en-US" sz="1200" kern="1200" dirty="0" err="1" smtClean="0">
                <a:solidFill>
                  <a:schemeClr val="tx1"/>
                </a:solidFill>
                <a:effectLst/>
                <a:latin typeface="+mn-lt"/>
                <a:ea typeface="ＭＳ Ｐゴシック" charset="0"/>
                <a:cs typeface="ＭＳ Ｐゴシック" charset="0"/>
              </a:rPr>
              <a:t>rbej.biomedcentral.com</a:t>
            </a:r>
            <a:r>
              <a:rPr lang="en-US" sz="1200" kern="1200" dirty="0" smtClean="0">
                <a:solidFill>
                  <a:schemeClr val="tx1"/>
                </a:solidFill>
                <a:effectLst/>
                <a:latin typeface="+mn-lt"/>
                <a:ea typeface="ＭＳ Ｐゴシック" charset="0"/>
                <a:cs typeface="ＭＳ Ｐゴシック" charset="0"/>
              </a:rPr>
              <a:t>/articles/10.1186/1477-7827-2-56</a:t>
            </a:r>
          </a:p>
          <a:p>
            <a:pPr eaLnBrk="1" hangingPunct="1">
              <a:spcBef>
                <a:spcPct val="0"/>
              </a:spcBef>
            </a:pPr>
            <a:endParaRPr lang="en-US" dirty="0">
              <a:latin typeface="Times"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2A3CEA3-9B97-D143-AC8D-B59A236E15B2}" type="slidenum">
              <a:rPr lang="en-US" sz="1200">
                <a:latin typeface="Times" charset="0"/>
              </a:rPr>
              <a:pPr eaLnBrk="1" hangingPunct="1"/>
              <a:t>21</a:t>
            </a:fld>
            <a:endParaRPr lang="en-US" sz="1200">
              <a:latin typeface="Times" charset="0"/>
            </a:endParaRPr>
          </a:p>
        </p:txBody>
      </p:sp>
      <p:sp>
        <p:nvSpPr>
          <p:cNvPr id="296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Times"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the cells in a Petri dish duplicate from a single</a:t>
            </a:r>
            <a:r>
              <a:rPr lang="en-US" baseline="0" dirty="0" smtClean="0"/>
              <a:t> cell, they are clonal populations, each cell containing the same genetic material as all others. However, by day five the embryos has begun to differentiate, with some cells migrating to the outer edge and becoming </a:t>
            </a:r>
            <a:r>
              <a:rPr lang="en-US" baseline="0" dirty="0" err="1" smtClean="0"/>
              <a:t>trophoblast</a:t>
            </a:r>
            <a:r>
              <a:rPr lang="en-US" baseline="0" dirty="0" smtClean="0"/>
              <a:t> and ultimately the supporting tissues of the fetus such as placenta, while the inner cells continue to differentiate into all the cells of the developing embryo/fetus.  By deriving human embryonic stem cells from the inner cell mass, scientists have many cell cultures whose environments can be altered to learn more about human development, test new drugs against specific patient populations represented in the Petri dish, and screen for toxins in our environment that might cause cell death or dysfunction. </a:t>
            </a:r>
          </a:p>
          <a:p>
            <a:endParaRPr lang="en-US" baseline="0" dirty="0" smtClean="0"/>
          </a:p>
          <a:p>
            <a:r>
              <a:rPr lang="en-US" b="1" dirty="0" smtClean="0"/>
              <a:t>References: </a:t>
            </a:r>
          </a:p>
          <a:p>
            <a:endParaRPr lang="en-US" dirty="0" smtClean="0"/>
          </a:p>
          <a:p>
            <a:r>
              <a:rPr lang="en-US" dirty="0" smtClean="0"/>
              <a:t>1. </a:t>
            </a:r>
            <a:r>
              <a:rPr lang="en-US" b="1" dirty="0" smtClean="0"/>
              <a:t> Interactive:</a:t>
            </a:r>
            <a:r>
              <a:rPr lang="en-US" b="1" baseline="0" dirty="0" smtClean="0"/>
              <a:t> </a:t>
            </a:r>
            <a:r>
              <a:rPr lang="en-US" dirty="0" smtClean="0"/>
              <a:t>University of Michigan.2006. Stem Cells Explained: An interactive tutorial.</a:t>
            </a:r>
            <a:r>
              <a:rPr lang="en-US" baseline="0" dirty="0" smtClean="0"/>
              <a:t> Drug Testing. http://</a:t>
            </a:r>
            <a:r>
              <a:rPr lang="en-US" baseline="0" dirty="0" err="1" smtClean="0"/>
              <a:t>ns.umich.edu</a:t>
            </a:r>
            <a:r>
              <a:rPr lang="en-US" baseline="0" dirty="0" smtClean="0"/>
              <a:t>/</a:t>
            </a:r>
            <a:r>
              <a:rPr lang="en-US" baseline="0" dirty="0" err="1" smtClean="0"/>
              <a:t>stemcells</a:t>
            </a:r>
            <a:r>
              <a:rPr lang="en-US" baseline="0" dirty="0" smtClean="0"/>
              <a:t>/022706_Intro.html</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25</a:t>
            </a:fld>
            <a:endParaRPr lang="en-US"/>
          </a:p>
        </p:txBody>
      </p:sp>
    </p:spTree>
    <p:extLst>
      <p:ext uri="{BB962C8B-B14F-4D97-AF65-F5344CB8AC3E}">
        <p14:creationId xmlns:p14="http://schemas.microsoft.com/office/powerpoint/2010/main" val="42993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Though </a:t>
            </a:r>
            <a:r>
              <a:rPr lang="en-US" b="0" baseline="0" dirty="0" err="1" smtClean="0"/>
              <a:t>Preimplantation</a:t>
            </a:r>
            <a:r>
              <a:rPr lang="en-US" b="0" baseline="0" dirty="0" smtClean="0"/>
              <a:t> Genetic Diagnosis was originally developed to screen out embryos possessing disease susceptibility genetic variants ( negative selection) , the technique can also be applied to select for those embryos that are immunologically matched to siblings in an effort to create a source of viable blood stem cells that can be secured from umbilical cord, placenta, or bone marrow ( positive selection). The creation of savior siblings is contentious for many reasons and is the basis of the book </a:t>
            </a:r>
            <a:r>
              <a:rPr lang="en-US" b="0" i="1" baseline="0" dirty="0" smtClean="0"/>
              <a:t> My Sister’s Keeper</a:t>
            </a:r>
            <a:r>
              <a:rPr lang="en-US" b="0" i="0" baseline="0" dirty="0" smtClean="0"/>
              <a:t> by Jodie </a:t>
            </a:r>
            <a:r>
              <a:rPr lang="en-US" b="0" i="0" baseline="0" dirty="0" err="1" smtClean="0"/>
              <a:t>Picoult</a:t>
            </a:r>
            <a:r>
              <a:rPr lang="en-US" b="0" i="0" baseline="0" dirty="0" smtClean="0"/>
              <a:t> which was later made into a movie. </a:t>
            </a:r>
            <a:endParaRPr lang="en-US" b="0" dirty="0" smtClean="0"/>
          </a:p>
          <a:p>
            <a:endParaRPr lang="en-US" b="1" dirty="0" smtClean="0"/>
          </a:p>
          <a:p>
            <a:r>
              <a:rPr lang="en-US" b="1" dirty="0" smtClean="0"/>
              <a:t>Reference:</a:t>
            </a:r>
          </a:p>
          <a:p>
            <a:endParaRPr lang="en-US" b="1" baseline="0" dirty="0" smtClean="0"/>
          </a:p>
          <a:p>
            <a:pPr marL="228600" indent="-228600">
              <a:buFont typeface="+mj-lt"/>
              <a:buAutoNum type="arabicPeriod"/>
            </a:pPr>
            <a:r>
              <a:rPr lang="en-US" b="1" dirty="0" smtClean="0"/>
              <a:t>Video: </a:t>
            </a:r>
            <a:r>
              <a:rPr lang="en-US" dirty="0" smtClean="0"/>
              <a:t>Embryonic Stem Cell Controversy. April 2, 2010.</a:t>
            </a:r>
            <a:r>
              <a:rPr lang="en-US" baseline="0" dirty="0" smtClean="0"/>
              <a:t> </a:t>
            </a:r>
            <a:r>
              <a:rPr lang="en-US" dirty="0" smtClean="0"/>
              <a:t>Religion and Ethics Weekly. http://</a:t>
            </a:r>
            <a:r>
              <a:rPr lang="en-US" dirty="0" err="1" smtClean="0"/>
              <a:t>www.pbs.org</a:t>
            </a:r>
            <a:r>
              <a:rPr lang="en-US" dirty="0" smtClean="0"/>
              <a:t>/</a:t>
            </a:r>
            <a:r>
              <a:rPr lang="en-US" dirty="0" err="1" smtClean="0"/>
              <a:t>wnet</a:t>
            </a:r>
            <a:r>
              <a:rPr lang="en-US" dirty="0" smtClean="0"/>
              <a:t>/</a:t>
            </a:r>
            <a:r>
              <a:rPr lang="en-US" dirty="0" err="1" smtClean="0"/>
              <a:t>religionandethics</a:t>
            </a:r>
            <a:r>
              <a:rPr lang="en-US" dirty="0" smtClean="0"/>
              <a:t>/2010/04/02/april-2-2010-embryonic-stem-cell-controversy/5995/  (7</a:t>
            </a:r>
            <a:r>
              <a:rPr lang="en-US" baseline="0" dirty="0" smtClean="0"/>
              <a:t> min) </a:t>
            </a:r>
          </a:p>
          <a:p>
            <a:pPr marL="228600" indent="-228600">
              <a:buFont typeface="+mj-lt"/>
              <a:buAutoNum type="arabicPeriod"/>
            </a:pPr>
            <a:r>
              <a:rPr lang="en-US" b="1" baseline="0" dirty="0" smtClean="0"/>
              <a:t>Book: </a:t>
            </a:r>
            <a:r>
              <a:rPr lang="en-US" b="0" baseline="0" dirty="0" smtClean="0"/>
              <a:t> </a:t>
            </a:r>
            <a:r>
              <a:rPr lang="en-US" b="0" baseline="0" dirty="0" err="1" smtClean="0"/>
              <a:t>Picoult</a:t>
            </a:r>
            <a:r>
              <a:rPr lang="en-US" b="0" baseline="0" dirty="0" smtClean="0"/>
              <a:t>, J. 2005. My Sister’s Keeper. Washington Square Press. </a:t>
            </a:r>
            <a:r>
              <a:rPr lang="en-US" b="0" baseline="0" smtClean="0"/>
              <a:t>448.</a:t>
            </a:r>
            <a:endParaRPr lang="en-US" b="1" baseline="0" dirty="0" smtClean="0"/>
          </a:p>
          <a:p>
            <a:pPr marL="228600" indent="-228600">
              <a:buFont typeface="+mj-lt"/>
              <a:buAutoNum type="arabicPeriod"/>
            </a:pPr>
            <a:r>
              <a:rPr lang="en-US" b="1" baseline="0" dirty="0" smtClean="0"/>
              <a:t>Video</a:t>
            </a:r>
            <a:r>
              <a:rPr lang="en-US" b="0" baseline="0" dirty="0" smtClean="0"/>
              <a:t>: 2009. </a:t>
            </a:r>
            <a:r>
              <a:rPr lang="en-US" baseline="0" dirty="0" smtClean="0"/>
              <a:t>My Sister’s Keeper. Official Trailer. </a:t>
            </a:r>
            <a:r>
              <a:rPr lang="en-US" baseline="0" dirty="0" err="1" smtClean="0"/>
              <a:t>Youtube</a:t>
            </a:r>
            <a:r>
              <a:rPr lang="en-US" baseline="0" dirty="0" smtClean="0"/>
              <a:t>. http://</a:t>
            </a:r>
            <a:r>
              <a:rPr lang="en-US" baseline="0" dirty="0" err="1" smtClean="0"/>
              <a:t>www.youtube.com</a:t>
            </a:r>
            <a:r>
              <a:rPr lang="en-US" baseline="0" dirty="0" smtClean="0"/>
              <a:t>/</a:t>
            </a:r>
            <a:r>
              <a:rPr lang="en-US" baseline="0" dirty="0" err="1" smtClean="0"/>
              <a:t>watch?v</a:t>
            </a:r>
            <a:r>
              <a:rPr lang="en-US" baseline="0" dirty="0" smtClean="0"/>
              <a:t>=HP4NxUFgFrs&amp;feature=</a:t>
            </a:r>
            <a:r>
              <a:rPr lang="en-US" baseline="0" dirty="0" err="1" smtClean="0"/>
              <a:t>kp</a:t>
            </a:r>
            <a:r>
              <a:rPr lang="en-US" baseline="0" dirty="0" smtClean="0"/>
              <a:t> (2:34”) . Director Nick </a:t>
            </a:r>
            <a:r>
              <a:rPr lang="en-US" baseline="0" dirty="0" err="1" smtClean="0"/>
              <a:t>Cassavetes</a:t>
            </a:r>
            <a:r>
              <a:rPr lang="en-US" baseline="0" dirty="0" smtClean="0"/>
              <a:t>.</a:t>
            </a:r>
          </a:p>
          <a:p>
            <a:pPr marL="228600" indent="-228600">
              <a:buFont typeface="+mj-lt"/>
              <a:buAutoNum type="arabicPeriod"/>
            </a:pPr>
            <a:r>
              <a:rPr lang="en-US" b="1" baseline="0" dirty="0" smtClean="0"/>
              <a:t>Conference Summary on PGD for BRCA Site: </a:t>
            </a:r>
            <a:r>
              <a:rPr lang="en-US" b="0" baseline="0" dirty="0" smtClean="0"/>
              <a:t> July 2, 2012.  The prevention of hereditary breast and ovarian cancer by PGD is 'feasible', following analysis of Europe's biggest patient series. EHRSE Conference. Istanbul, Turkey. </a:t>
            </a:r>
          </a:p>
          <a:p>
            <a:pPr marL="228600" indent="-228600">
              <a:buFont typeface="+mj-lt"/>
              <a:buAutoNum type="arabicPeriod"/>
            </a:pPr>
            <a:r>
              <a:rPr lang="en-US" b="1" baseline="0" dirty="0" err="1" smtClean="0"/>
              <a:t>Infographic</a:t>
            </a:r>
            <a:r>
              <a:rPr lang="en-US" b="1" baseline="0" dirty="0" smtClean="0"/>
              <a:t>: </a:t>
            </a:r>
            <a:r>
              <a:rPr lang="en-US" b="0" baseline="0" dirty="0" err="1" smtClean="0"/>
              <a:t>Preimplantation</a:t>
            </a:r>
            <a:r>
              <a:rPr lang="en-US" b="0" baseline="0" dirty="0" smtClean="0"/>
              <a:t> Genetic Diagnosis for BRCA1/2 Mutated Gene Carriers. http://</a:t>
            </a:r>
            <a:r>
              <a:rPr lang="en-US" b="0" baseline="0" dirty="0" err="1" smtClean="0"/>
              <a:t>www.universeofatoms.com</a:t>
            </a:r>
            <a:r>
              <a:rPr lang="en-US" b="0" baseline="0" dirty="0" smtClean="0"/>
              <a:t>/</a:t>
            </a:r>
            <a:r>
              <a:rPr lang="en-US" b="0" baseline="0" dirty="0" err="1" smtClean="0"/>
              <a:t>pgd.html</a:t>
            </a:r>
            <a:endParaRPr lang="en-US" b="0" dirty="0"/>
          </a:p>
        </p:txBody>
      </p:sp>
      <p:sp>
        <p:nvSpPr>
          <p:cNvPr id="4" name="Slide Number Placeholder 3"/>
          <p:cNvSpPr>
            <a:spLocks noGrp="1"/>
          </p:cNvSpPr>
          <p:nvPr>
            <p:ph type="sldNum" sz="quarter" idx="10"/>
          </p:nvPr>
        </p:nvSpPr>
        <p:spPr/>
        <p:txBody>
          <a:bodyPr/>
          <a:lstStyle/>
          <a:p>
            <a:fld id="{A9E9048C-208F-4746-9DB9-A027717C0AD6}" type="slidenum">
              <a:rPr lang="en-US" smtClean="0"/>
              <a:t>26</a:t>
            </a:fld>
            <a:endParaRPr lang="en-US"/>
          </a:p>
        </p:txBody>
      </p:sp>
    </p:spTree>
    <p:extLst>
      <p:ext uri="{BB962C8B-B14F-4D97-AF65-F5344CB8AC3E}">
        <p14:creationId xmlns:p14="http://schemas.microsoft.com/office/powerpoint/2010/main" val="1777893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PGD</a:t>
            </a:r>
            <a:r>
              <a:rPr lang="en-US" baseline="0" dirty="0" smtClean="0"/>
              <a:t> can be performed at the 8-cell </a:t>
            </a:r>
            <a:r>
              <a:rPr lang="en-US" baseline="0" dirty="0" err="1" smtClean="0"/>
              <a:t>blastomere</a:t>
            </a:r>
            <a:r>
              <a:rPr lang="en-US" baseline="0" dirty="0" smtClean="0"/>
              <a:t> stage, with the removal of 1-2 cells for analysis, or at the 150-cell blastocyst stage. In the latter case, the cells being removed are </a:t>
            </a:r>
            <a:r>
              <a:rPr lang="en-US" baseline="0" dirty="0" err="1" smtClean="0"/>
              <a:t>trophoblast</a:t>
            </a:r>
            <a:r>
              <a:rPr lang="en-US" baseline="0" dirty="0" smtClean="0"/>
              <a:t> in nature and represent a much smaller portion of the whole </a:t>
            </a:r>
            <a:r>
              <a:rPr lang="en-US" baseline="0" dirty="0" err="1" smtClean="0"/>
              <a:t>emrbryo</a:t>
            </a:r>
            <a:r>
              <a:rPr lang="en-US" baseline="0" dirty="0" smtClean="0"/>
              <a:t> and perhaps may cause less harm as the ICM remains intact.  It is of note, that many organisms have evolved to  “throw off” cells  to the </a:t>
            </a:r>
            <a:r>
              <a:rPr lang="en-US" baseline="0" dirty="0" err="1" smtClean="0"/>
              <a:t>trophoblast</a:t>
            </a:r>
            <a:r>
              <a:rPr lang="en-US" baseline="0" dirty="0" smtClean="0"/>
              <a:t> should they acquire chromosomal abnormalities during embryonic development and thus PGD could result in more false positives if detection is done at the later stages of development. However, with new freezing techniques in place ( </a:t>
            </a:r>
            <a:r>
              <a:rPr lang="en-US" baseline="0" dirty="0" err="1" smtClean="0"/>
              <a:t>vitrification</a:t>
            </a:r>
            <a:r>
              <a:rPr lang="en-US" baseline="0" dirty="0" smtClean="0"/>
              <a:t>) the </a:t>
            </a:r>
            <a:r>
              <a:rPr lang="en-US" baseline="0" dirty="0" err="1" smtClean="0"/>
              <a:t>preganncy</a:t>
            </a:r>
            <a:r>
              <a:rPr lang="en-US" baseline="0" dirty="0" smtClean="0"/>
              <a:t> success rate is higher for those embryos that are tested at the blastocyst stage as it is believed that if they can survive the freeze-thaw cycle they tend to be more robust and able to continue development and implantation into the uterine wall. </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type of genetic test applied to the embryonic cells varies depending on the nature of the situation. Potential parents experiencing infertility may be experiencing challenges in </a:t>
            </a:r>
            <a:r>
              <a:rPr lang="en-US" baseline="0" dirty="0" err="1" smtClean="0"/>
              <a:t>meoisis</a:t>
            </a:r>
            <a:r>
              <a:rPr lang="en-US" baseline="0" dirty="0" smtClean="0"/>
              <a:t>, such that egg and sperm tend to have the incorrect number of chromosomes ( each should have 23), or the zygote may experience challenges during mitosis and create cells in the embryo with incorrect chromosomal number due to lack of separation with each round of cell division.  In addition there could be large scale swapping of chromosomal regions, duplications, or deletions. These chromosomal abnormalities can be detected using a </a:t>
            </a:r>
            <a:r>
              <a:rPr lang="en-US" baseline="0" dirty="0" err="1" smtClean="0"/>
              <a:t>macroscale</a:t>
            </a:r>
            <a:r>
              <a:rPr lang="en-US" baseline="0" dirty="0" smtClean="0"/>
              <a:t> analysis such as FISH, fluorescence in situ hybridization assays, which allow the clinician to visualize particular chromosomes of interest using fluorescently labeled DNA probes. More recently, many different chromosomal abnormalities can be analyzed simultaneously using a new technology, array  comparative genomic hybridization (</a:t>
            </a:r>
            <a:r>
              <a:rPr lang="en-US" baseline="0" dirty="0" err="1" smtClean="0"/>
              <a:t>aCGH</a:t>
            </a:r>
            <a:r>
              <a:rPr lang="en-US" baseline="0" dirty="0" smtClean="0"/>
              <a:t>), that can reveal copy number variants of specific genes or genetic areas. For those with specific inherited genetic variants, such as BRCA1/2 PCR can be used to amplify this region and analyze the sequence for mutations.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 References: </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0" baseline="0" dirty="0" smtClean="0"/>
              <a:t> </a:t>
            </a:r>
            <a:r>
              <a:rPr lang="en-US" b="0" baseline="0" dirty="0" err="1" smtClean="0"/>
              <a:t>Theisen</a:t>
            </a:r>
            <a:r>
              <a:rPr lang="en-US" b="0" baseline="0" dirty="0" smtClean="0"/>
              <a:t>, A. 2008. Microarray-based  comparative genomic hybridization (</a:t>
            </a:r>
            <a:r>
              <a:rPr lang="en-US" b="0" baseline="0" dirty="0" err="1" smtClean="0"/>
              <a:t>aCGH</a:t>
            </a:r>
            <a:r>
              <a:rPr lang="en-US" b="0" baseline="0" dirty="0" smtClean="0"/>
              <a:t>). Nature Education. </a:t>
            </a:r>
            <a:r>
              <a:rPr lang="en-US" b="0" baseline="0" dirty="0" err="1" smtClean="0"/>
              <a:t>SciTable</a:t>
            </a:r>
            <a:r>
              <a:rPr lang="en-US" b="0" baseline="0" dirty="0" smtClean="0"/>
              <a:t>.  1(1):45. </a:t>
            </a:r>
            <a:endParaRPr lang="en-US" b="0" dirty="0"/>
          </a:p>
        </p:txBody>
      </p:sp>
      <p:sp>
        <p:nvSpPr>
          <p:cNvPr id="4" name="Slide Number Placeholder 3"/>
          <p:cNvSpPr>
            <a:spLocks noGrp="1"/>
          </p:cNvSpPr>
          <p:nvPr>
            <p:ph type="sldNum" sz="quarter" idx="10"/>
          </p:nvPr>
        </p:nvSpPr>
        <p:spPr/>
        <p:txBody>
          <a:bodyPr/>
          <a:lstStyle/>
          <a:p>
            <a:fld id="{A9E9048C-208F-4746-9DB9-A027717C0AD6}" type="slidenum">
              <a:rPr lang="en-US" smtClean="0"/>
              <a:t>27</a:t>
            </a:fld>
            <a:endParaRPr lang="en-US"/>
          </a:p>
        </p:txBody>
      </p:sp>
    </p:spTree>
    <p:extLst>
      <p:ext uri="{BB962C8B-B14F-4D97-AF65-F5344CB8AC3E}">
        <p14:creationId xmlns:p14="http://schemas.microsoft.com/office/powerpoint/2010/main" val="3850645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b="1" dirty="0" smtClean="0">
                <a:latin typeface="Calibri" charset="0"/>
              </a:rPr>
              <a:t>References: </a:t>
            </a:r>
          </a:p>
          <a:p>
            <a:pPr eaLnBrk="1" hangingPunct="1">
              <a:defRPr/>
            </a:pPr>
            <a:endParaRPr lang="en-US" b="1" dirty="0" smtClean="0">
              <a:latin typeface="Calibri" charset="0"/>
            </a:endParaRPr>
          </a:p>
          <a:p>
            <a:pPr marL="228600" indent="-228600" eaLnBrk="1" hangingPunct="1">
              <a:buFontTx/>
              <a:buAutoNum type="arabicPeriod"/>
              <a:defRPr/>
            </a:pPr>
            <a:r>
              <a:rPr lang="en-US" b="1" dirty="0" smtClean="0">
                <a:latin typeface="Calibri" charset="0"/>
              </a:rPr>
              <a:t>Animation: </a:t>
            </a:r>
            <a:r>
              <a:rPr lang="en-US" dirty="0" smtClean="0">
                <a:latin typeface="Calibri" charset="0"/>
              </a:rPr>
              <a:t>University of Michigan. Stem Cells Defined </a:t>
            </a:r>
            <a:r>
              <a:rPr lang="en-US" i="1" dirty="0" smtClean="0">
                <a:latin typeface="Calibri" charset="0"/>
              </a:rPr>
              <a:t> In </a:t>
            </a:r>
            <a:r>
              <a:rPr lang="en-US" dirty="0" smtClean="0">
                <a:latin typeface="Calibri" charset="0"/>
              </a:rPr>
              <a:t>Stem Cells Explained: An interactive tutorial. http://</a:t>
            </a:r>
            <a:r>
              <a:rPr lang="en-US" dirty="0" err="1" smtClean="0">
                <a:latin typeface="Calibri" charset="0"/>
              </a:rPr>
              <a:t>ns.umich.edu</a:t>
            </a:r>
            <a:r>
              <a:rPr lang="en-US" dirty="0" smtClean="0">
                <a:latin typeface="Calibri" charset="0"/>
              </a:rPr>
              <a:t>/</a:t>
            </a:r>
            <a:r>
              <a:rPr lang="en-US" dirty="0" err="1" smtClean="0">
                <a:latin typeface="Calibri" charset="0"/>
              </a:rPr>
              <a:t>stemcells</a:t>
            </a:r>
            <a:r>
              <a:rPr lang="en-US" dirty="0" smtClean="0">
                <a:latin typeface="Calibri" charset="0"/>
              </a:rPr>
              <a:t>/022706_TabA.html  </a:t>
            </a:r>
          </a:p>
          <a:p>
            <a:pPr eaLnBrk="1" hangingPunct="1">
              <a:defRPr/>
            </a:pPr>
            <a:endParaRPr lang="en-US" dirty="0">
              <a:latin typeface="Calibri" charset="0"/>
            </a:endParaRPr>
          </a:p>
          <a:p>
            <a:pPr eaLnBrk="1" hangingPunct="1">
              <a:defRPr/>
            </a:pPr>
            <a:endParaRPr lang="en-US" dirty="0">
              <a:latin typeface="Calibri" charset="0"/>
            </a:endParaRP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3821791-8ED2-9441-BA43-336D4EC17ABB}" type="slidenum">
              <a:rPr lang="en-US" sz="1200">
                <a:latin typeface="Calibri" charset="0"/>
              </a:rPr>
              <a:pPr eaLnBrk="1" hangingPunct="1"/>
              <a:t>2</a:t>
            </a:fld>
            <a:endParaRPr lang="en-US" sz="1200">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embryonic stem cells, cells can be induced into a specific cell type</a:t>
            </a:r>
            <a:r>
              <a:rPr lang="en-US" baseline="0" dirty="0" smtClean="0"/>
              <a:t>  of a tissue known to be dysfunctional for some specific disease. By observing the cells as they develop into this tissue, scientists can learn more about why, how, and when the disease pathology develops and begin to develop interventions to halt this disease progression.  By using </a:t>
            </a:r>
            <a:r>
              <a:rPr lang="en-US" baseline="0" dirty="0" err="1" smtClean="0"/>
              <a:t>hESCs</a:t>
            </a:r>
            <a:r>
              <a:rPr lang="en-US" baseline="0" dirty="0" smtClean="0"/>
              <a:t> from embryos created through IVF/ PGD scientists are able to take those embryos with genetic disease risk variants and model that genetic disease in a Petri dish. </a:t>
            </a:r>
            <a:endParaRPr lang="en-US" dirty="0" smtClean="0"/>
          </a:p>
          <a:p>
            <a:endParaRPr lang="en-US" b="1" dirty="0" smtClean="0"/>
          </a:p>
          <a:p>
            <a:r>
              <a:rPr lang="en-US" b="1" dirty="0" smtClean="0"/>
              <a:t>References</a:t>
            </a:r>
          </a:p>
          <a:p>
            <a:r>
              <a:rPr lang="en-US" dirty="0" smtClean="0"/>
              <a:t>1. </a:t>
            </a:r>
            <a:r>
              <a:rPr lang="en-US" b="1" dirty="0" smtClean="0"/>
              <a:t>Video: </a:t>
            </a:r>
            <a:r>
              <a:rPr lang="en-US" dirty="0" err="1" smtClean="0"/>
              <a:t>Eurostemcell</a:t>
            </a:r>
            <a:r>
              <a:rPr lang="en-US" dirty="0" smtClean="0"/>
              <a:t>. 2013. Disease </a:t>
            </a:r>
            <a:r>
              <a:rPr lang="en-US" dirty="0" err="1" smtClean="0"/>
              <a:t>Modelling</a:t>
            </a:r>
            <a:r>
              <a:rPr lang="en-US" dirty="0" smtClean="0"/>
              <a:t> with Cells. Animator Duncan Brown/ Scientific</a:t>
            </a:r>
            <a:r>
              <a:rPr lang="en-US" baseline="0" dirty="0" smtClean="0"/>
              <a:t> Content Christian Unger</a:t>
            </a:r>
            <a:r>
              <a:rPr lang="en-US" dirty="0" smtClean="0"/>
              <a:t>.</a:t>
            </a:r>
            <a:r>
              <a:rPr lang="en-US" baseline="0" dirty="0" smtClean="0"/>
              <a:t> </a:t>
            </a:r>
            <a:r>
              <a:rPr lang="en-US" dirty="0" smtClean="0"/>
              <a:t>http://</a:t>
            </a:r>
            <a:r>
              <a:rPr lang="en-US" dirty="0" err="1" smtClean="0"/>
              <a:t>www.youtube.com</a:t>
            </a:r>
            <a:r>
              <a:rPr lang="en-US" dirty="0" smtClean="0"/>
              <a:t>/</a:t>
            </a:r>
            <a:r>
              <a:rPr lang="en-US" dirty="0" err="1" smtClean="0"/>
              <a:t>watch?v</a:t>
            </a:r>
            <a:r>
              <a:rPr lang="en-US" dirty="0" smtClean="0"/>
              <a:t>=szxLvG4Vy-Q&amp;feature=</a:t>
            </a:r>
            <a:r>
              <a:rPr lang="en-US" dirty="0" err="1" smtClean="0"/>
              <a:t>youtu.be</a:t>
            </a:r>
            <a:r>
              <a:rPr lang="en-US" dirty="0" smtClean="0"/>
              <a:t> (‘3:27”)</a:t>
            </a:r>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28</a:t>
            </a:fld>
            <a:endParaRPr lang="en-US"/>
          </a:p>
        </p:txBody>
      </p:sp>
    </p:spTree>
    <p:extLst>
      <p:ext uri="{BB962C8B-B14F-4D97-AF65-F5344CB8AC3E}">
        <p14:creationId xmlns:p14="http://schemas.microsoft.com/office/powerpoint/2010/main" val="4113938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baseline="0" dirty="0" err="1" smtClean="0"/>
              <a:t>Gavrilov</a:t>
            </a:r>
            <a:r>
              <a:rPr lang="en-US" sz="1200" b="1" baseline="0" dirty="0" smtClean="0"/>
              <a:t> S. et al. 2009. Alternative Strategies for the Derivation of Human Embryonic Stem Cell</a:t>
            </a:r>
          </a:p>
          <a:p>
            <a:r>
              <a:rPr lang="en-US" sz="1200" b="1" baseline="0" dirty="0" smtClean="0"/>
              <a:t>Lines and the Role of Dead Embryos. Current Stem Cell Research &amp;Therapy. 4:81-86</a:t>
            </a:r>
            <a:endParaRPr lang="en-US" dirty="0"/>
          </a:p>
        </p:txBody>
      </p:sp>
      <p:sp>
        <p:nvSpPr>
          <p:cNvPr id="4" name="Slide Number Placeholder 3"/>
          <p:cNvSpPr>
            <a:spLocks noGrp="1"/>
          </p:cNvSpPr>
          <p:nvPr>
            <p:ph type="sldNum" sz="quarter" idx="10"/>
          </p:nvPr>
        </p:nvSpPr>
        <p:spPr/>
        <p:txBody>
          <a:bodyPr/>
          <a:lstStyle/>
          <a:p>
            <a:fld id="{18F90030-1FDF-3548-928E-BE68EDD0E0F4}" type="slidenum">
              <a:rPr lang="en-US" smtClean="0"/>
              <a:pPr/>
              <a:t>30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Stem</a:t>
            </a:r>
            <a:r>
              <a:rPr lang="en-US" baseline="0" dirty="0" smtClean="0"/>
              <a:t> cells found in different blood systems have differing regenerative and differentiation potential, and therefore the cells lines represent their source. PDSC refers to Placenta Derived Stem Cells and stem cells isolated from cord blood are primarily </a:t>
            </a:r>
            <a:r>
              <a:rPr lang="en-US" baseline="0" dirty="0" err="1" smtClean="0"/>
              <a:t>mesenchymal</a:t>
            </a:r>
            <a:r>
              <a:rPr lang="en-US" baseline="0" dirty="0" smtClean="0"/>
              <a:t> but differ from those isolated from umbilical cord tissue, with the latter appearing to have a wider differentiation range.  ERC refers to Endometrial Regenerative Cells, and these appear to be a different population of cells than the </a:t>
            </a:r>
            <a:r>
              <a:rPr lang="en-US" baseline="0" dirty="0" err="1" smtClean="0"/>
              <a:t>mesenchymal</a:t>
            </a:r>
            <a:r>
              <a:rPr lang="en-US" baseline="0" dirty="0" smtClean="0"/>
              <a:t> cells which are also present in menstrual blood, have a doubling time of 20 hours and wide differentiation range appearing to be </a:t>
            </a:r>
            <a:r>
              <a:rPr lang="en-US" baseline="0" dirty="0" err="1" smtClean="0"/>
              <a:t>multipotent</a:t>
            </a:r>
            <a:r>
              <a:rPr lang="en-US" baseline="0" dirty="0" smtClean="0"/>
              <a:t> across two type of germ layers.  HSC refers to the </a:t>
            </a:r>
            <a:r>
              <a:rPr lang="en-US" baseline="0" dirty="0" err="1" smtClean="0"/>
              <a:t>Hemopoietic</a:t>
            </a:r>
            <a:r>
              <a:rPr lang="en-US" baseline="0" dirty="0" smtClean="0"/>
              <a:t> Stem Cells found in peripheral blood otherwise known as blood forming cells, or those cells that can differentiate in all type of cells found in blood, including white and red blood cells. </a:t>
            </a:r>
            <a:endParaRPr lang="en-US" dirty="0"/>
          </a:p>
        </p:txBody>
      </p:sp>
      <p:sp>
        <p:nvSpPr>
          <p:cNvPr id="4" name="Slide Number Placeholder 3"/>
          <p:cNvSpPr>
            <a:spLocks noGrp="1"/>
          </p:cNvSpPr>
          <p:nvPr>
            <p:ph type="sldNum" sz="quarter" idx="10"/>
          </p:nvPr>
        </p:nvSpPr>
        <p:spPr/>
        <p:txBody>
          <a:bodyPr/>
          <a:lstStyle/>
          <a:p>
            <a:fld id="{ADD15206-C4DA-584E-BEAD-02F54271A737}" type="slidenum">
              <a:rPr lang="en-US" smtClean="0"/>
              <a:t>33</a:t>
            </a:fld>
            <a:endParaRPr lang="en-US"/>
          </a:p>
        </p:txBody>
      </p:sp>
    </p:spTree>
    <p:extLst>
      <p:ext uri="{BB962C8B-B14F-4D97-AF65-F5344CB8AC3E}">
        <p14:creationId xmlns:p14="http://schemas.microsoft.com/office/powerpoint/2010/main" val="3662675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7EB8F2E-DEE4-5C48-B039-42E0BE82172B}" type="slidenum">
              <a:rPr lang="en-US" sz="1200">
                <a:latin typeface="Times" charset="0"/>
              </a:rPr>
              <a:pPr eaLnBrk="1" hangingPunct="1"/>
              <a:t>34</a:t>
            </a:fld>
            <a:endParaRPr lang="en-US" sz="1200">
              <a:latin typeface="Times" charset="0"/>
            </a:endParaRPr>
          </a:p>
        </p:txBody>
      </p:sp>
      <p:sp>
        <p:nvSpPr>
          <p:cNvPr id="4301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Times"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71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Times" charset="0"/>
            </a:endParaRPr>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2120C9E-617B-0242-A82F-8564E8CE9528}" type="slidenum">
              <a:rPr lang="en-US" sz="1200">
                <a:latin typeface="Times" charset="0"/>
              </a:rPr>
              <a:pPr eaLnBrk="1" hangingPunct="1"/>
              <a:t>35</a:t>
            </a:fld>
            <a:endParaRPr lang="en-US" sz="1200">
              <a:latin typeface="Times"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 </a:t>
            </a:r>
          </a:p>
          <a:p>
            <a:endParaRPr lang="en-US" b="0" baseline="0" dirty="0" smtClean="0"/>
          </a:p>
          <a:p>
            <a:r>
              <a:rPr lang="en-US" b="1" baseline="0" dirty="0" smtClean="0"/>
              <a:t>References:</a:t>
            </a:r>
          </a:p>
          <a:p>
            <a:pPr marL="228600" indent="-228600">
              <a:buFont typeface="+mj-lt"/>
              <a:buAutoNum type="arabicPeriod"/>
            </a:pPr>
            <a:r>
              <a:rPr lang="en-US" b="1" baseline="0" dirty="0" smtClean="0"/>
              <a:t>Feature:  </a:t>
            </a:r>
            <a:r>
              <a:rPr lang="en-US" sz="1200" kern="1200" dirty="0" smtClean="0">
                <a:solidFill>
                  <a:schemeClr val="tx1"/>
                </a:solidFill>
                <a:effectLst/>
                <a:latin typeface="+mn-lt"/>
                <a:ea typeface="ＭＳ Ｐゴシック" charset="0"/>
                <a:cs typeface="ＭＳ Ｐゴシック" charset="0"/>
              </a:rPr>
              <a:t>Begley, S. November 2010. All Natural: Why Breasts Are the Key to the Future of Regenerative Medicine. </a:t>
            </a:r>
            <a:r>
              <a:rPr lang="en-US" sz="1200" i="1" kern="1200" dirty="0" smtClean="0">
                <a:solidFill>
                  <a:schemeClr val="tx1"/>
                </a:solidFill>
                <a:effectLst/>
                <a:latin typeface="+mn-lt"/>
                <a:ea typeface="ＭＳ Ｐゴシック" charset="0"/>
                <a:cs typeface="ＭＳ Ｐゴシック" charset="0"/>
              </a:rPr>
              <a:t>Wired Magazine.</a:t>
            </a:r>
            <a:r>
              <a:rPr lang="en-US" sz="1200" kern="1200" dirty="0" smtClean="0">
                <a:solidFill>
                  <a:schemeClr val="tx1"/>
                </a:solidFill>
                <a:effectLst/>
                <a:latin typeface="+mn-lt"/>
                <a:ea typeface="ＭＳ Ｐゴシック" charset="0"/>
                <a:cs typeface="ＭＳ Ｐゴシック" charset="0"/>
              </a:rPr>
              <a:t> </a:t>
            </a:r>
            <a:r>
              <a:rPr lang="en-US" sz="1200" u="sng" kern="1200" dirty="0" smtClean="0">
                <a:solidFill>
                  <a:schemeClr val="tx1"/>
                </a:solidFill>
                <a:effectLst/>
                <a:latin typeface="+mn-lt"/>
                <a:ea typeface="ＭＳ Ｐゴシック" charset="0"/>
                <a:cs typeface="ＭＳ Ｐゴシック" charset="0"/>
                <a:hlinkClick r:id="rId3"/>
              </a:rPr>
              <a:t>http://www.wired.com/magazine/2010/10/ff_futureofbreasts/</a:t>
            </a:r>
            <a:endParaRPr lang="en-US" sz="1200" kern="1200" dirty="0" smtClean="0">
              <a:solidFill>
                <a:schemeClr val="tx1"/>
              </a:solidFill>
              <a:effectLst/>
              <a:latin typeface="+mn-lt"/>
              <a:ea typeface="ＭＳ Ｐゴシック" charset="0"/>
              <a:cs typeface="ＭＳ Ｐゴシック" charset="0"/>
            </a:endParaRPr>
          </a:p>
          <a:p>
            <a:pPr marL="228600" indent="-228600">
              <a:buFont typeface="+mj-lt"/>
              <a:buAutoNum type="arabicPeriod"/>
            </a:pPr>
            <a:r>
              <a:rPr lang="en-US" b="1" baseline="0" dirty="0" smtClean="0"/>
              <a:t>Video: </a:t>
            </a:r>
            <a:r>
              <a:rPr lang="en-US" b="0" baseline="0" dirty="0" smtClean="0"/>
              <a:t>Dec 30, 2011.  Suzanne </a:t>
            </a:r>
            <a:r>
              <a:rPr lang="en-US" b="0" baseline="0" dirty="0" err="1" smtClean="0"/>
              <a:t>Sumers</a:t>
            </a:r>
            <a:r>
              <a:rPr lang="en-US" b="0" baseline="0" dirty="0" smtClean="0"/>
              <a:t>’ Stem Cell Breast Reconstruction.  Breaking </a:t>
            </a:r>
            <a:r>
              <a:rPr lang="en-US" b="0" baseline="0" dirty="0" err="1" smtClean="0"/>
              <a:t>Through.CafeMomStudios</a:t>
            </a:r>
            <a:r>
              <a:rPr lang="en-US" b="0" baseline="0" dirty="0" smtClean="0"/>
              <a:t>.  YouTube. https://</a:t>
            </a:r>
            <a:r>
              <a:rPr lang="en-US" b="0" baseline="0" dirty="0" err="1" smtClean="0"/>
              <a:t>www.youtube.com</a:t>
            </a:r>
            <a:r>
              <a:rPr lang="en-US" b="0" baseline="0" dirty="0" smtClean="0"/>
              <a:t>/watch? (7:52 min) v=xt55cTQEoHk&amp;ebc=ANyPxKrXoOijGA1p0YzZ2Cd9Zon22_FVklpN_izmzNW1Q8wkHHZL_UtuiXyDh79ovPLEDzihkRMMynJB5ejLWe9pqwOi4js4kw</a:t>
            </a:r>
          </a:p>
          <a:p>
            <a:pPr marL="228600" marR="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b="1" kern="1200" dirty="0" smtClean="0">
                <a:solidFill>
                  <a:schemeClr val="tx1"/>
                </a:solidFill>
                <a:latin typeface="+mn-lt"/>
                <a:ea typeface="ＭＳ Ｐゴシック" charset="0"/>
                <a:cs typeface="ＭＳ Ｐゴシック" charset="0"/>
              </a:rPr>
              <a:t>Video:</a:t>
            </a:r>
            <a:r>
              <a:rPr lang="en-US" sz="1200" b="0" kern="1200" dirty="0" smtClean="0">
                <a:solidFill>
                  <a:schemeClr val="tx1"/>
                </a:solidFill>
                <a:latin typeface="+mn-lt"/>
                <a:ea typeface="ＭＳ Ｐゴシック" charset="0"/>
                <a:cs typeface="ＭＳ Ｐゴシック" charset="0"/>
              </a:rPr>
              <a:t> </a:t>
            </a:r>
            <a:r>
              <a:rPr lang="en-US" sz="1200" b="0" kern="1200" dirty="0" err="1" smtClean="0">
                <a:solidFill>
                  <a:schemeClr val="tx1"/>
                </a:solidFill>
                <a:latin typeface="+mn-lt"/>
                <a:ea typeface="ＭＳ Ｐゴシック" charset="0"/>
                <a:cs typeface="ＭＳ Ｐゴシック" charset="0"/>
              </a:rPr>
              <a:t>Adistem</a:t>
            </a:r>
            <a:r>
              <a:rPr lang="en-US" sz="1200" b="0" kern="1200" dirty="0" smtClean="0">
                <a:solidFill>
                  <a:schemeClr val="tx1"/>
                </a:solidFill>
                <a:latin typeface="+mn-lt"/>
                <a:ea typeface="ＭＳ Ｐゴシック" charset="0"/>
                <a:cs typeface="ＭＳ Ｐゴシック" charset="0"/>
              </a:rPr>
              <a:t>.  </a:t>
            </a:r>
            <a:r>
              <a:rPr lang="en-US" sz="1200" b="0" u="sng" kern="1200" dirty="0" smtClean="0">
                <a:solidFill>
                  <a:schemeClr val="tx1"/>
                </a:solidFill>
                <a:latin typeface="+mn-lt"/>
                <a:ea typeface="ＭＳ Ｐゴシック" charset="0"/>
                <a:cs typeface="ＭＳ Ｐゴシック" charset="0"/>
                <a:hlinkClick r:id="rId4"/>
              </a:rPr>
              <a:t>http://www.adistem.com/technology/adipose-derived-adult-stem-cells/ </a:t>
            </a:r>
            <a:endParaRPr lang="en-US" b="0" baseline="0" dirty="0" smtClean="0"/>
          </a:p>
          <a:p>
            <a:pPr marL="0" indent="0">
              <a:buFont typeface="+mj-lt"/>
              <a:buNone/>
            </a:pPr>
            <a:endParaRPr lang="en-US" b="0" dirty="0"/>
          </a:p>
        </p:txBody>
      </p:sp>
      <p:sp>
        <p:nvSpPr>
          <p:cNvPr id="4" name="Slide Number Placeholder 3"/>
          <p:cNvSpPr>
            <a:spLocks noGrp="1"/>
          </p:cNvSpPr>
          <p:nvPr>
            <p:ph type="sldNum" sz="quarter" idx="10"/>
          </p:nvPr>
        </p:nvSpPr>
        <p:spPr/>
        <p:txBody>
          <a:bodyPr/>
          <a:lstStyle/>
          <a:p>
            <a:pPr>
              <a:defRPr/>
            </a:pPr>
            <a:fld id="{0B86F05C-5724-B249-B606-94C2FD01389C}" type="slidenum">
              <a:rPr lang="en-US" smtClean="0"/>
              <a:pPr>
                <a:defRPr/>
              </a:pPr>
              <a:t>36</a:t>
            </a:fld>
            <a:endParaRPr lang="en-US"/>
          </a:p>
        </p:txBody>
      </p:sp>
    </p:spTree>
    <p:extLst>
      <p:ext uri="{BB962C8B-B14F-4D97-AF65-F5344CB8AC3E}">
        <p14:creationId xmlns:p14="http://schemas.microsoft.com/office/powerpoint/2010/main" val="26596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Research Article:</a:t>
            </a:r>
            <a:r>
              <a:rPr lang="en-US" sz="1200" kern="1200" dirty="0" smtClean="0">
                <a:solidFill>
                  <a:schemeClr val="tx1"/>
                </a:solidFill>
                <a:effectLst/>
                <a:latin typeface="+mn-lt"/>
                <a:ea typeface="+mn-ea"/>
                <a:cs typeface="+mn-cs"/>
              </a:rPr>
              <a:t> Ra, J. et al. 2011. Safety of intravenous infusion of human adipose tissue derived </a:t>
            </a:r>
            <a:r>
              <a:rPr lang="en-US" sz="1200" kern="1200" dirty="0" err="1" smtClean="0">
                <a:solidFill>
                  <a:schemeClr val="tx1"/>
                </a:solidFill>
                <a:effectLst/>
                <a:latin typeface="+mn-lt"/>
                <a:ea typeface="+mn-ea"/>
                <a:cs typeface="+mn-cs"/>
              </a:rPr>
              <a:t>mesenchymal</a:t>
            </a:r>
            <a:r>
              <a:rPr lang="en-US" sz="1200" kern="1200" dirty="0" smtClean="0">
                <a:solidFill>
                  <a:schemeClr val="tx1"/>
                </a:solidFill>
                <a:effectLst/>
                <a:latin typeface="+mn-lt"/>
                <a:ea typeface="+mn-ea"/>
                <a:cs typeface="+mn-cs"/>
              </a:rPr>
              <a:t> stem cells in animals and humans. </a:t>
            </a:r>
            <a:r>
              <a:rPr lang="en-US" sz="1200" i="1" kern="1200" dirty="0" smtClean="0">
                <a:solidFill>
                  <a:schemeClr val="tx1"/>
                </a:solidFill>
                <a:effectLst/>
                <a:latin typeface="+mn-lt"/>
                <a:ea typeface="+mn-ea"/>
                <a:cs typeface="+mn-cs"/>
              </a:rPr>
              <a:t>Stem Cells and Development</a:t>
            </a:r>
            <a:r>
              <a:rPr lang="en-US" sz="1200" kern="1200" dirty="0" smtClean="0">
                <a:solidFill>
                  <a:schemeClr val="tx1"/>
                </a:solidFill>
                <a:effectLst/>
                <a:latin typeface="+mn-lt"/>
                <a:ea typeface="+mn-ea"/>
                <a:cs typeface="+mn-cs"/>
              </a:rPr>
              <a:t>. 20 (8): 1297-1308. </a:t>
            </a:r>
            <a:r>
              <a:rPr lang="en-US" sz="1200" u="sng" kern="1200" dirty="0" smtClean="0">
                <a:solidFill>
                  <a:schemeClr val="tx1"/>
                </a:solidFill>
                <a:effectLst/>
                <a:latin typeface="+mn-lt"/>
                <a:ea typeface="+mn-ea"/>
                <a:cs typeface="+mn-cs"/>
                <a:hlinkClick r:id="rId3"/>
              </a:rPr>
              <a:t>Link</a:t>
            </a:r>
            <a:r>
              <a:rPr lang="en-US" sz="1200" i="1"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1FADFF2-98F1-204B-B3E8-4499C289F4EE}" type="slidenum">
              <a:rPr lang="en-US" smtClean="0"/>
              <a:t>37</a:t>
            </a:fld>
            <a:endParaRPr lang="en-US"/>
          </a:p>
        </p:txBody>
      </p:sp>
    </p:spTree>
    <p:extLst>
      <p:ext uri="{BB962C8B-B14F-4D97-AF65-F5344CB8AC3E}">
        <p14:creationId xmlns:p14="http://schemas.microsoft.com/office/powerpoint/2010/main" val="2906079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E050CE5-BA6A-6E44-A9E0-5114132C6538}" type="slidenum">
              <a:rPr lang="en-US" sz="1200">
                <a:latin typeface="Calibri" charset="0"/>
              </a:rPr>
              <a:pPr eaLnBrk="1" hangingPunct="1"/>
              <a:t>38</a:t>
            </a:fld>
            <a:endParaRPr lang="en-US" sz="1200">
              <a:latin typeface="Calibri" charset="0"/>
            </a:endParaRPr>
          </a:p>
        </p:txBody>
      </p:sp>
      <p:sp>
        <p:nvSpPr>
          <p:cNvPr id="378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Times"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771C976-FCFD-2A4C-BFFE-BA9196B786E4}" type="slidenum">
              <a:rPr lang="en-US" sz="1200">
                <a:latin typeface="Times" charset="0"/>
              </a:rPr>
              <a:pPr eaLnBrk="1" hangingPunct="1"/>
              <a:t>39</a:t>
            </a:fld>
            <a:endParaRPr lang="en-US" sz="1200">
              <a:latin typeface="Times" charset="0"/>
            </a:endParaRPr>
          </a:p>
        </p:txBody>
      </p:sp>
      <p:sp>
        <p:nvSpPr>
          <p:cNvPr id="378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12CBF72-0597-044E-81DA-B97CD628ABE3}" type="slidenum">
              <a:rPr lang="en-US" sz="1200">
                <a:latin typeface="Times" charset="0"/>
              </a:rPr>
              <a:pPr eaLnBrk="1" hangingPunct="1"/>
              <a:t>3</a:t>
            </a:fld>
            <a:endParaRPr lang="en-US" sz="1200">
              <a:latin typeface="Times" charset="0"/>
            </a:endParaRPr>
          </a:p>
        </p:txBody>
      </p:sp>
      <p:sp>
        <p:nvSpPr>
          <p:cNvPr id="194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1"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defRPr/>
            </a:pPr>
            <a:r>
              <a:rPr lang="en-US" b="1" dirty="0" smtClean="0">
                <a:latin typeface="Times" charset="0"/>
              </a:rPr>
              <a:t>References: </a:t>
            </a:r>
          </a:p>
          <a:p>
            <a:pPr marL="228600" indent="-228600">
              <a:buFontTx/>
              <a:buAutoNum type="arabicPeriod"/>
              <a:defRPr/>
            </a:pPr>
            <a:r>
              <a:rPr lang="en-US" b="1" dirty="0" smtClean="0">
                <a:latin typeface="Times" charset="0"/>
              </a:rPr>
              <a:t> </a:t>
            </a:r>
            <a:r>
              <a:rPr lang="en-US" b="1" dirty="0" err="1" smtClean="0">
                <a:latin typeface="Times" charset="0"/>
              </a:rPr>
              <a:t>Commoficcation</a:t>
            </a:r>
            <a:r>
              <a:rPr lang="en-US" b="1" dirty="0" smtClean="0">
                <a:latin typeface="Times" charset="0"/>
              </a:rPr>
              <a:t> Article: </a:t>
            </a:r>
            <a:r>
              <a:rPr lang="en-US" dirty="0" err="1" smtClean="0">
                <a:latin typeface="Times" charset="0"/>
              </a:rPr>
              <a:t>Rao</a:t>
            </a:r>
            <a:r>
              <a:rPr lang="en-US" dirty="0" smtClean="0">
                <a:latin typeface="Times" charset="0"/>
              </a:rPr>
              <a:t>, R June 2006. Coercion, commercialization, and commodification: The ethics of compensation of egg donors in stem cell research. Berkeley Technology Journal 21 (3): 1055-1066. http://</a:t>
            </a:r>
            <a:r>
              <a:rPr lang="en-US" dirty="0" err="1" smtClean="0">
                <a:latin typeface="Times" charset="0"/>
              </a:rPr>
              <a:t>scholarship.law.berkeley.edu</a:t>
            </a:r>
            <a:r>
              <a:rPr lang="en-US" dirty="0" smtClean="0">
                <a:latin typeface="Times" charset="0"/>
              </a:rPr>
              <a:t>/</a:t>
            </a:r>
            <a:r>
              <a:rPr lang="en-US" dirty="0" err="1" smtClean="0">
                <a:latin typeface="Times" charset="0"/>
              </a:rPr>
              <a:t>cgi</a:t>
            </a:r>
            <a:r>
              <a:rPr lang="en-US" dirty="0" smtClean="0">
                <a:latin typeface="Times" charset="0"/>
              </a:rPr>
              <a:t>/</a:t>
            </a:r>
            <a:r>
              <a:rPr lang="en-US" dirty="0" err="1" smtClean="0">
                <a:latin typeface="Times" charset="0"/>
              </a:rPr>
              <a:t>viewcontent.cgi?article</a:t>
            </a:r>
            <a:r>
              <a:rPr lang="en-US" dirty="0" smtClean="0">
                <a:latin typeface="Times" charset="0"/>
              </a:rPr>
              <a:t>=1655&amp;context=</a:t>
            </a:r>
            <a:r>
              <a:rPr lang="en-US" dirty="0" err="1" smtClean="0">
                <a:latin typeface="Times" charset="0"/>
              </a:rPr>
              <a:t>btlj</a:t>
            </a:r>
            <a:endParaRPr lang="en-US" dirty="0" smtClean="0">
              <a:latin typeface="Times" charset="0"/>
            </a:endParaRPr>
          </a:p>
          <a:p>
            <a:pPr marL="228600" indent="-228600">
              <a:buFontTx/>
              <a:buAutoNum type="arabicPeriod"/>
              <a:defRPr/>
            </a:pPr>
            <a:r>
              <a:rPr lang="en-US" b="1" dirty="0" smtClean="0">
                <a:latin typeface="Times" charset="0"/>
              </a:rPr>
              <a:t> Risks Article: </a:t>
            </a:r>
            <a:r>
              <a:rPr lang="en-US" dirty="0" smtClean="0"/>
              <a:t>Beeson D. and </a:t>
            </a:r>
            <a:r>
              <a:rPr lang="en-US" dirty="0" err="1" smtClean="0"/>
              <a:t>Lippman</a:t>
            </a:r>
            <a:r>
              <a:rPr lang="en-US" dirty="0" smtClean="0"/>
              <a:t> A. 2006. Egg harvesting for stem cell </a:t>
            </a:r>
            <a:r>
              <a:rPr lang="en-US" dirty="0" err="1" smtClean="0"/>
              <a:t>research:medical</a:t>
            </a:r>
            <a:r>
              <a:rPr lang="en-US" dirty="0" smtClean="0"/>
              <a:t> risks and ethical problems. Reproductive </a:t>
            </a:r>
            <a:r>
              <a:rPr lang="en-US" dirty="0" err="1" smtClean="0"/>
              <a:t>BioMedicine</a:t>
            </a:r>
            <a:r>
              <a:rPr lang="en-US" dirty="0" smtClean="0"/>
              <a:t> Online13:573–579. [PubMed: 17007682] </a:t>
            </a:r>
          </a:p>
          <a:p>
            <a:pPr marL="228600" indent="-228600">
              <a:buFontTx/>
              <a:buAutoNum type="arabicPeriod"/>
              <a:defRPr/>
            </a:pPr>
            <a:r>
              <a:rPr lang="en-US" b="1" dirty="0" smtClean="0">
                <a:latin typeface="Times" charset="0"/>
              </a:rPr>
              <a:t> Cancer Risk Article: </a:t>
            </a:r>
            <a:r>
              <a:rPr lang="en-US" dirty="0" smtClean="0"/>
              <a:t>Brinton L. et al.  2005. Ovulation induction and cancer risk. Fertility and Sterility. 83:261–274. [PubMed: 15705362]</a:t>
            </a:r>
          </a:p>
          <a:p>
            <a:pPr marL="228600" indent="-228600">
              <a:buFontTx/>
              <a:buAutoNum type="arabicPeriod"/>
              <a:defRPr/>
            </a:pPr>
            <a:r>
              <a:rPr lang="en-US" b="1" dirty="0" smtClean="0">
                <a:latin typeface="Times" charset="0"/>
              </a:rPr>
              <a:t> SCR and Eggs Article: </a:t>
            </a:r>
            <a:r>
              <a:rPr lang="en-US" dirty="0" err="1" smtClean="0"/>
              <a:t>Kiessling</a:t>
            </a:r>
            <a:r>
              <a:rPr lang="en-US" dirty="0" smtClean="0"/>
              <a:t>, A. 2007. Human eggs: the need, the risks, the politics. </a:t>
            </a:r>
            <a:r>
              <a:rPr lang="en-US" i="1" dirty="0" err="1" smtClean="0"/>
              <a:t>Burrill</a:t>
            </a:r>
            <a:r>
              <a:rPr lang="en-US" i="1" dirty="0" smtClean="0"/>
              <a:t> Stem Cell Report.</a:t>
            </a:r>
            <a:r>
              <a:rPr lang="en-US" dirty="0" smtClean="0"/>
              <a:t> 38-45. </a:t>
            </a:r>
            <a:r>
              <a:rPr lang="en-US" u="sng" dirty="0" smtClean="0">
                <a:hlinkClick r:id="rId3"/>
              </a:rPr>
              <a:t>Link</a:t>
            </a:r>
            <a:endParaRPr lang="en-US" dirty="0" smtClean="0"/>
          </a:p>
          <a:p>
            <a:pPr marL="228600" indent="-228600">
              <a:buFontTx/>
              <a:buAutoNum type="arabicPeriod"/>
              <a:defRPr/>
            </a:pPr>
            <a:r>
              <a:rPr lang="en-US" b="1" dirty="0" smtClean="0">
                <a:latin typeface="Times" charset="0"/>
              </a:rPr>
              <a:t> Labor Article: </a:t>
            </a:r>
            <a:r>
              <a:rPr lang="en-US" dirty="0" err="1" smtClean="0"/>
              <a:t>Ikemoto</a:t>
            </a:r>
            <a:r>
              <a:rPr lang="en-US" dirty="0" smtClean="0"/>
              <a:t>, L. 2009. Eggs as capital: human egg procurement in the fertility industry and the stem cell research enterprise.</a:t>
            </a:r>
            <a:r>
              <a:rPr lang="en-US" i="1" dirty="0" smtClean="0"/>
              <a:t> Signs: Journal of Women in Culture and Society</a:t>
            </a:r>
            <a:r>
              <a:rPr lang="en-US" dirty="0" smtClean="0"/>
              <a:t>. 34:763-782. http://prochoicealliance.org.s66061.gridserver.com/files/Ikemoto_Eggs_as_Capital_Signs_Summer_09.pdf</a:t>
            </a:r>
            <a:endParaRPr lang="en-US" dirty="0">
              <a:latin typeface="Time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Times"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F83D79B-BA88-E24D-8095-2750199BEACE}" type="slidenum">
              <a:rPr lang="en-US" sz="1200">
                <a:latin typeface="Times" charset="0"/>
              </a:rPr>
              <a:pPr eaLnBrk="1" hangingPunct="1"/>
              <a:t>7</a:t>
            </a:fld>
            <a:endParaRPr lang="en-US" sz="1200">
              <a:latin typeface="Times"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 typeface="+mj-lt"/>
              <a:buNone/>
              <a:tabLst/>
              <a:defRPr/>
            </a:pPr>
            <a:r>
              <a:rPr lang="en-US" sz="1200" b="1" kern="1200" dirty="0" smtClean="0">
                <a:solidFill>
                  <a:schemeClr val="tx1"/>
                </a:solidFill>
                <a:effectLst/>
                <a:latin typeface="+mn-lt"/>
                <a:ea typeface="ＭＳ Ｐゴシック" charset="0"/>
                <a:cs typeface="ＭＳ Ｐゴシック" charset="0"/>
              </a:rPr>
              <a:t>References</a:t>
            </a:r>
          </a:p>
          <a:p>
            <a:pPr marL="228600" marR="0" lvl="0" indent="-228600" algn="l" defTabSz="457200" rtl="0" eaLnBrk="1" fontAlgn="base" latinLnBrk="0" hangingPunct="1">
              <a:lnSpc>
                <a:spcPct val="100000"/>
              </a:lnSpc>
              <a:spcBef>
                <a:spcPct val="0"/>
              </a:spcBef>
              <a:spcAft>
                <a:spcPct val="0"/>
              </a:spcAft>
              <a:buClrTx/>
              <a:buSzTx/>
              <a:buFont typeface="+mj-lt"/>
              <a:buAutoNum type="arabicPeriod"/>
              <a:tabLst/>
              <a:defRPr/>
            </a:pPr>
            <a:r>
              <a:rPr lang="en-US" sz="1200" kern="1200" dirty="0" err="1" smtClean="0">
                <a:solidFill>
                  <a:schemeClr val="tx1"/>
                </a:solidFill>
                <a:effectLst/>
                <a:latin typeface="+mn-lt"/>
                <a:ea typeface="ＭＳ Ｐゴシック" charset="0"/>
                <a:cs typeface="ＭＳ Ｐゴシック" charset="0"/>
              </a:rPr>
              <a:t>Schatten</a:t>
            </a:r>
            <a:r>
              <a:rPr lang="en-US" sz="1200" kern="1200" dirty="0" smtClean="0">
                <a:solidFill>
                  <a:schemeClr val="tx1"/>
                </a:solidFill>
                <a:effectLst/>
                <a:latin typeface="+mn-lt"/>
                <a:ea typeface="ＭＳ Ｐゴシック" charset="0"/>
                <a:cs typeface="ＭＳ Ｐゴシック" charset="0"/>
              </a:rPr>
              <a:t>, G. &amp; </a:t>
            </a:r>
            <a:r>
              <a:rPr lang="en-US" sz="1200" kern="1200" dirty="0" err="1" smtClean="0">
                <a:solidFill>
                  <a:schemeClr val="tx1"/>
                </a:solidFill>
                <a:effectLst/>
                <a:latin typeface="+mn-lt"/>
                <a:ea typeface="ＭＳ Ｐゴシック" charset="0"/>
                <a:cs typeface="ＭＳ Ｐゴシック" charset="0"/>
              </a:rPr>
              <a:t>Schatten</a:t>
            </a:r>
            <a:r>
              <a:rPr lang="en-US" sz="1200" kern="1200" dirty="0" smtClean="0">
                <a:solidFill>
                  <a:schemeClr val="tx1"/>
                </a:solidFill>
                <a:effectLst/>
                <a:latin typeface="+mn-lt"/>
                <a:ea typeface="ＭＳ Ｐゴシック" charset="0"/>
                <a:cs typeface="ＭＳ Ｐゴシック" charset="0"/>
              </a:rPr>
              <a:t>, H. 1983. The energetic </a:t>
            </a:r>
            <a:r>
              <a:rPr lang="en-US" sz="1200" kern="1200" dirty="0" err="1" smtClean="0">
                <a:solidFill>
                  <a:schemeClr val="tx1"/>
                </a:solidFill>
                <a:effectLst/>
                <a:latin typeface="+mn-lt"/>
                <a:ea typeface="ＭＳ Ｐゴシック" charset="0"/>
                <a:cs typeface="ＭＳ Ｐゴシック" charset="0"/>
              </a:rPr>
              <a:t>egg.</a:t>
            </a:r>
            <a:r>
              <a:rPr lang="en-US" sz="1200" i="1" kern="1200" dirty="0" err="1" smtClean="0">
                <a:solidFill>
                  <a:schemeClr val="tx1"/>
                </a:solidFill>
                <a:effectLst/>
                <a:latin typeface="+mn-lt"/>
                <a:ea typeface="ＭＳ Ｐゴシック" charset="0"/>
                <a:cs typeface="ＭＳ Ｐゴシック" charset="0"/>
              </a:rPr>
              <a:t>The</a:t>
            </a:r>
            <a:r>
              <a:rPr lang="en-US" sz="1200" i="1" kern="1200" dirty="0" smtClean="0">
                <a:solidFill>
                  <a:schemeClr val="tx1"/>
                </a:solidFill>
                <a:effectLst/>
                <a:latin typeface="+mn-lt"/>
                <a:ea typeface="ＭＳ Ｐゴシック" charset="0"/>
                <a:cs typeface="ＭＳ Ｐゴシック" charset="0"/>
              </a:rPr>
              <a:t> Sciences.</a:t>
            </a:r>
            <a:r>
              <a:rPr lang="en-US" sz="1200" kern="1200" dirty="0" smtClean="0">
                <a:solidFill>
                  <a:schemeClr val="tx1"/>
                </a:solidFill>
                <a:effectLst/>
                <a:latin typeface="+mn-lt"/>
                <a:ea typeface="ＭＳ Ｐゴシック" charset="0"/>
                <a:cs typeface="ＭＳ Ｐゴシック" charset="0"/>
              </a:rPr>
              <a:t> 23(5):28-34.</a:t>
            </a:r>
          </a:p>
          <a:p>
            <a:pPr marL="228600" marR="0" lvl="0" indent="-228600" algn="l" defTabSz="457200" rtl="0" eaLnBrk="1" fontAlgn="base" latinLnBrk="0" hangingPunct="1">
              <a:lnSpc>
                <a:spcPct val="100000"/>
              </a:lnSpc>
              <a:spcBef>
                <a:spcPct val="0"/>
              </a:spcBef>
              <a:spcAft>
                <a:spcPct val="0"/>
              </a:spcAft>
              <a:buClrTx/>
              <a:buSzTx/>
              <a:buFont typeface="+mj-lt"/>
              <a:buAutoNum type="arabicPeriod"/>
              <a:tabLst/>
              <a:defRPr/>
            </a:pPr>
            <a:r>
              <a:rPr lang="en-US" sz="1200" kern="1200" dirty="0" smtClean="0">
                <a:solidFill>
                  <a:schemeClr val="tx1"/>
                </a:solidFill>
                <a:effectLst/>
                <a:latin typeface="+mn-lt"/>
                <a:ea typeface="ＭＳ Ｐゴシック" charset="0"/>
                <a:cs typeface="ＭＳ Ｐゴシック" charset="0"/>
              </a:rPr>
              <a:t>Martin, E. 1991. The egg and the sperm: how science has constructed a romance based on stereotypical male-female roles. </a:t>
            </a:r>
            <a:r>
              <a:rPr lang="en-US" sz="1200" i="1" kern="1200" dirty="0" smtClean="0">
                <a:solidFill>
                  <a:schemeClr val="tx1"/>
                </a:solidFill>
                <a:effectLst/>
                <a:latin typeface="+mn-lt"/>
                <a:ea typeface="ＭＳ Ｐゴシック" charset="0"/>
                <a:cs typeface="ＭＳ Ｐゴシック" charset="0"/>
              </a:rPr>
              <a:t>Signs: Journal of Women in Culture and Society</a:t>
            </a:r>
            <a:r>
              <a:rPr lang="en-US" sz="1200" kern="1200" dirty="0" smtClean="0">
                <a:solidFill>
                  <a:schemeClr val="tx1"/>
                </a:solidFill>
                <a:effectLst/>
                <a:latin typeface="+mn-lt"/>
                <a:ea typeface="ＭＳ Ｐゴシック" charset="0"/>
                <a:cs typeface="ＭＳ Ｐゴシック" charset="0"/>
              </a:rPr>
              <a:t>. 16(3):485-501. </a:t>
            </a:r>
            <a:r>
              <a:rPr lang="en-US" sz="1200" u="sng" kern="1200" dirty="0" smtClean="0">
                <a:solidFill>
                  <a:schemeClr val="tx1"/>
                </a:solidFill>
                <a:effectLst/>
                <a:latin typeface="+mn-lt"/>
                <a:ea typeface="ＭＳ Ｐゴシック" charset="0"/>
                <a:cs typeface="ＭＳ Ｐゴシック" charset="0"/>
                <a:hlinkClick r:id="rId3"/>
              </a:rPr>
              <a:t>http://www.math.jussieu.fr/~daubin/cours/Textes/Martin_EggSperm.pdf</a:t>
            </a:r>
            <a:endParaRPr lang="en-US" sz="1200" kern="1200" dirty="0" smtClean="0">
              <a:solidFill>
                <a:schemeClr val="tx1"/>
              </a:solidFill>
              <a:effectLst/>
              <a:latin typeface="+mn-lt"/>
              <a:ea typeface="ＭＳ Ｐゴシック" charset="0"/>
              <a:cs typeface="ＭＳ Ｐゴシック" charset="0"/>
            </a:endParaRPr>
          </a:p>
          <a:p>
            <a:pPr marL="228600" indent="-228600" eaLnBrk="1" hangingPunct="1">
              <a:spcBef>
                <a:spcPct val="0"/>
              </a:spcBef>
              <a:buFont typeface="+mj-lt"/>
              <a:buAutoNum type="arabicPeriod"/>
            </a:pPr>
            <a:endParaRPr lang="en-US" dirty="0">
              <a:latin typeface="Times" charset="0"/>
            </a:endParaRP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F77419B-32C6-B646-AF98-A968259C2E60}" type="slidenum">
              <a:rPr lang="en-US" sz="1200">
                <a:latin typeface="Calibri" charset="0"/>
              </a:rPr>
              <a:pPr eaLnBrk="1" hangingPunct="1"/>
              <a:t>8</a:t>
            </a:fld>
            <a:endParaRPr lang="en-US" sz="120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Controlled </a:t>
            </a:r>
            <a:r>
              <a:rPr lang="en-US" baseline="0" dirty="0" smtClean="0"/>
              <a:t>ovarian </a:t>
            </a:r>
            <a:r>
              <a:rPr lang="en-US" dirty="0" smtClean="0"/>
              <a:t>stimulation</a:t>
            </a:r>
            <a:r>
              <a:rPr lang="en-US" baseline="0" dirty="0" smtClean="0"/>
              <a:t> </a:t>
            </a:r>
            <a:r>
              <a:rPr lang="en-US" sz="1200" kern="1200" dirty="0" smtClean="0">
                <a:solidFill>
                  <a:schemeClr val="tx1"/>
                </a:solidFill>
                <a:effectLst/>
                <a:latin typeface="+mn-lt"/>
                <a:ea typeface="+mn-ea"/>
                <a:cs typeface="+mn-cs"/>
              </a:rPr>
              <a:t>refers to the specific sequence of hormones that are injected into the oocyte provider to promote the maturation of </a:t>
            </a:r>
            <a:r>
              <a:rPr lang="en-US" sz="1200" kern="1200" baseline="0" dirty="0" smtClean="0">
                <a:solidFill>
                  <a:schemeClr val="tx1"/>
                </a:solidFill>
                <a:effectLst/>
                <a:latin typeface="+mn-lt"/>
                <a:ea typeface="+mn-ea"/>
                <a:cs typeface="+mn-cs"/>
              </a:rPr>
              <a:t> oocytes. In the process the </a:t>
            </a:r>
            <a:r>
              <a:rPr lang="en-US" baseline="0" dirty="0" smtClean="0"/>
              <a:t>egg provider’s endogenous or natural cycle of hormone is halted and reset in an effort to prepare the body for the injection of stimulatory hormone to induce the maturation of multiple oocytes (eggs). Upon injection with exogenous hormone (in blue) the body’s natural hormone feedback cycle is triggered and the fertility specialist halts the process once again to collect the mature oocytes via surgery before they are released into the fallopian tubes</a:t>
            </a:r>
            <a:r>
              <a:rPr lang="en-US" sz="1200" kern="1200" dirty="0" smtClean="0">
                <a:solidFill>
                  <a:schemeClr val="tx1"/>
                </a:solidFill>
                <a:effectLst/>
                <a:latin typeface="+mn-lt"/>
                <a:ea typeface="+mn-ea"/>
                <a:cs typeface="+mn-cs"/>
              </a:rPr>
              <a:t>. The surgery require a puncture through the uterus and the ovary</a:t>
            </a:r>
            <a:r>
              <a:rPr lang="en-US" sz="1200" kern="1200" baseline="0" dirty="0" smtClean="0">
                <a:solidFill>
                  <a:schemeClr val="tx1"/>
                </a:solidFill>
                <a:effectLst/>
                <a:latin typeface="+mn-lt"/>
                <a:ea typeface="+mn-ea"/>
                <a:cs typeface="+mn-cs"/>
              </a:rPr>
              <a:t> to access the mature oocytes. </a:t>
            </a:r>
            <a:r>
              <a:rPr lang="en-US" sz="1200" kern="1200" dirty="0" smtClean="0">
                <a:solidFill>
                  <a:schemeClr val="tx1"/>
                </a:solidFill>
                <a:effectLst/>
                <a:latin typeface="+mn-lt"/>
                <a:ea typeface="+mn-ea"/>
                <a:cs typeface="+mn-cs"/>
              </a:rPr>
              <a:t>Although 100,000 annual IVF cycles take place in the US, the procedure is considered experimental, as there have been no clinical trials nor FDA approval. The federal government does not regulate the IVF industry. Instead, professional societies self-regulate by publishing guidelines based on research and experience (SART,2013).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Because exogenous hormone exposure varies, with some oocyte providers experiencing super-ovulation producing large numbers of oocytes, and some experiencing short-term or long-term adverse side effects, the entire process should be monitored to ensure the health of the oocyte provider and the production of viable oocytes. Once a significant number of mature oocytes are collected, they must be fertilized to produce embryos suitable for uterine transfer. </a:t>
            </a:r>
          </a:p>
          <a:p>
            <a:endParaRPr lang="en-US" baseline="0" dirty="0" smtClean="0"/>
          </a:p>
          <a:p>
            <a:endParaRPr lang="en-US" baseline="0" dirty="0" smtClean="0"/>
          </a:p>
          <a:p>
            <a:r>
              <a:rPr lang="en-US" b="1" baseline="0" dirty="0" smtClean="0"/>
              <a:t>References:</a:t>
            </a:r>
          </a:p>
          <a:p>
            <a:endParaRPr lang="en-US" b="1" baseline="0" dirty="0" smtClean="0"/>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IVF SCR Review Article: </a:t>
            </a:r>
            <a:r>
              <a:rPr lang="en-US" sz="1200" kern="1200" dirty="0" err="1" smtClean="0">
                <a:solidFill>
                  <a:schemeClr val="tx1"/>
                </a:solidFill>
                <a:effectLst/>
                <a:latin typeface="+mn-lt"/>
                <a:ea typeface="+mn-ea"/>
                <a:cs typeface="+mn-cs"/>
              </a:rPr>
              <a:t>Keissling</a:t>
            </a:r>
            <a:r>
              <a:rPr lang="en-US" sz="1200" kern="1200" dirty="0" smtClean="0">
                <a:solidFill>
                  <a:schemeClr val="tx1"/>
                </a:solidFill>
                <a:effectLst/>
                <a:latin typeface="+mn-lt"/>
                <a:ea typeface="+mn-ea"/>
                <a:cs typeface="+mn-cs"/>
              </a:rPr>
              <a:t>, A. Oct 2007. Human Eggs: The Need, The Risks, The Politics. </a:t>
            </a:r>
            <a:r>
              <a:rPr lang="en-US" sz="1200" kern="1200" dirty="0" err="1" smtClean="0">
                <a:solidFill>
                  <a:schemeClr val="tx1"/>
                </a:solidFill>
                <a:effectLst/>
                <a:latin typeface="+mn-lt"/>
                <a:ea typeface="+mn-ea"/>
                <a:cs typeface="+mn-cs"/>
              </a:rPr>
              <a:t>Burrill</a:t>
            </a:r>
            <a:r>
              <a:rPr lang="en-US" sz="1200" kern="1200" dirty="0" smtClean="0">
                <a:solidFill>
                  <a:schemeClr val="tx1"/>
                </a:solidFill>
                <a:effectLst/>
                <a:latin typeface="+mn-lt"/>
                <a:ea typeface="+mn-ea"/>
                <a:cs typeface="+mn-cs"/>
              </a:rPr>
              <a:t> Stem Cell Report. 38-45.  </a:t>
            </a:r>
            <a:r>
              <a:rPr lang="en-US" sz="1200" i="1" kern="1200" dirty="0" smtClean="0">
                <a:solidFill>
                  <a:schemeClr val="tx1"/>
                </a:solidFill>
                <a:effectLst/>
                <a:latin typeface="+mn-lt"/>
                <a:ea typeface="+mn-ea"/>
                <a:cs typeface="+mn-cs"/>
              </a:rPr>
              <a:t>This article is good for biology students who can make connections to the cell cycle and reproductive biology.</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i="0" kern="1200" baseline="0" dirty="0" smtClean="0">
                <a:solidFill>
                  <a:schemeClr val="tx1"/>
                </a:solidFill>
                <a:effectLst/>
                <a:latin typeface="+mn-lt"/>
                <a:ea typeface="+mn-ea"/>
                <a:cs typeface="+mn-cs"/>
              </a:rPr>
              <a:t>Website: </a:t>
            </a:r>
            <a:r>
              <a:rPr lang="en-US" sz="1200" i="0" kern="1200" baseline="0" dirty="0" smtClean="0">
                <a:solidFill>
                  <a:schemeClr val="tx1"/>
                </a:solidFill>
                <a:effectLst/>
                <a:latin typeface="+mn-lt"/>
                <a:ea typeface="+mn-ea"/>
                <a:cs typeface="+mn-cs"/>
              </a:rPr>
              <a:t>Society for Assisted Reproductive Technology. http://</a:t>
            </a:r>
            <a:r>
              <a:rPr lang="en-US" sz="1200" i="0" kern="1200" baseline="0" dirty="0" err="1" smtClean="0">
                <a:solidFill>
                  <a:schemeClr val="tx1"/>
                </a:solidFill>
                <a:effectLst/>
                <a:latin typeface="+mn-lt"/>
                <a:ea typeface="+mn-ea"/>
                <a:cs typeface="+mn-cs"/>
              </a:rPr>
              <a:t>www.sart.org</a:t>
            </a:r>
            <a:r>
              <a:rPr lang="en-US" sz="1200" i="0" kern="1200" baseline="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i="0" kern="1200" baseline="0" dirty="0" smtClean="0">
                <a:solidFill>
                  <a:schemeClr val="tx1"/>
                </a:solidFill>
                <a:effectLst/>
                <a:latin typeface="+mn-lt"/>
                <a:ea typeface="+mn-ea"/>
                <a:cs typeface="+mn-cs"/>
              </a:rPr>
              <a:t>Website: </a:t>
            </a:r>
            <a:r>
              <a:rPr lang="en-US" sz="1200" i="0" kern="1200" baseline="0" dirty="0" smtClean="0">
                <a:solidFill>
                  <a:schemeClr val="tx1"/>
                </a:solidFill>
                <a:effectLst/>
                <a:latin typeface="+mn-lt"/>
                <a:ea typeface="+mn-ea"/>
                <a:cs typeface="+mn-cs"/>
              </a:rPr>
              <a:t>American Society of Reproductive Medicine. http://</a:t>
            </a:r>
            <a:r>
              <a:rPr lang="en-US" sz="1200" i="0" kern="1200" baseline="0" dirty="0" err="1" smtClean="0">
                <a:solidFill>
                  <a:schemeClr val="tx1"/>
                </a:solidFill>
                <a:effectLst/>
                <a:latin typeface="+mn-lt"/>
                <a:ea typeface="+mn-ea"/>
                <a:cs typeface="+mn-cs"/>
              </a:rPr>
              <a:t>www.reproductivefacts.org</a:t>
            </a:r>
            <a:r>
              <a:rPr lang="en-US" sz="1200" i="0" kern="1200" baseline="0" dirty="0" smtClean="0">
                <a:solidFill>
                  <a:schemeClr val="tx1"/>
                </a:solidFill>
                <a:effectLst/>
                <a:latin typeface="+mn-lt"/>
                <a:ea typeface="+mn-ea"/>
                <a:cs typeface="+mn-cs"/>
              </a:rPr>
              <a:t>/ </a:t>
            </a:r>
            <a:endParaRPr lang="en-US" sz="1200" i="0" kern="1200" dirty="0" smtClean="0">
              <a:solidFill>
                <a:schemeClr val="tx1"/>
              </a:solidFill>
              <a:effectLst/>
              <a:latin typeface="+mn-lt"/>
              <a:ea typeface="+mn-ea"/>
              <a:cs typeface="+mn-cs"/>
            </a:endParaRPr>
          </a:p>
          <a:p>
            <a:endParaRPr lang="en-US" b="1" baseline="0" dirty="0" smtClean="0"/>
          </a:p>
          <a:p>
            <a:endParaRPr lang="en-US" b="1" dirty="0" smtClean="0"/>
          </a:p>
          <a:p>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9</a:t>
            </a:fld>
            <a:endParaRPr lang="en-US"/>
          </a:p>
        </p:txBody>
      </p:sp>
    </p:spTree>
    <p:extLst>
      <p:ext uri="{BB962C8B-B14F-4D97-AF65-F5344CB8AC3E}">
        <p14:creationId xmlns:p14="http://schemas.microsoft.com/office/powerpoint/2010/main" val="3865587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dirty="0" smtClean="0">
                <a:latin typeface="Calibri" charset="0"/>
              </a:rPr>
              <a:t>The text on this slide refers to the shifting target for oocyte providers. As oocyte provision expanded from the reproductive sector to the SCR sector the desire for the normative oocyte provider was reduced as SCR seeks a diverse collection of stem cell lines representing all sectors of society, and in particular those that might most benefit from future stem cell based treatments or knowledge about environmental toxins. </a:t>
            </a:r>
          </a:p>
          <a:p>
            <a:pPr eaLnBrk="1" hangingPunct="1">
              <a:spcBef>
                <a:spcPct val="0"/>
              </a:spcBef>
              <a:defRPr/>
            </a:pPr>
            <a:endParaRPr lang="en-US" dirty="0" smtClean="0">
              <a:latin typeface="Calibri" charset="0"/>
            </a:endParaRPr>
          </a:p>
          <a:p>
            <a:pPr eaLnBrk="1" hangingPunct="1">
              <a:spcBef>
                <a:spcPct val="0"/>
              </a:spcBef>
              <a:defRPr/>
            </a:pPr>
            <a:r>
              <a:rPr lang="en-US" dirty="0" smtClean="0">
                <a:latin typeface="Calibri" charset="0"/>
              </a:rPr>
              <a:t>Diana </a:t>
            </a:r>
            <a:r>
              <a:rPr lang="en-US" dirty="0">
                <a:latin typeface="Calibri" charset="0"/>
              </a:rPr>
              <a:t>Beeson has written a </a:t>
            </a:r>
            <a:r>
              <a:rPr lang="en-US" dirty="0" smtClean="0">
                <a:latin typeface="Calibri" charset="0"/>
              </a:rPr>
              <a:t>critical  </a:t>
            </a:r>
            <a:r>
              <a:rPr lang="en-US" dirty="0">
                <a:latin typeface="Calibri" charset="0"/>
              </a:rPr>
              <a:t>book review of this book authored by children</a:t>
            </a:r>
            <a:r>
              <a:rPr lang="ja-JP" altLang="en-US" dirty="0">
                <a:latin typeface="Calibri" charset="0"/>
              </a:rPr>
              <a:t>’</a:t>
            </a:r>
            <a:r>
              <a:rPr lang="en-US" altLang="ja-JP" dirty="0">
                <a:latin typeface="Calibri" charset="0"/>
              </a:rPr>
              <a:t>s writer </a:t>
            </a:r>
            <a:r>
              <a:rPr lang="en-US" altLang="ja-JP" dirty="0" smtClean="0">
                <a:latin typeface="Calibri" charset="0"/>
              </a:rPr>
              <a:t>and </a:t>
            </a:r>
            <a:r>
              <a:rPr lang="en-US" altLang="ja-JP" dirty="0">
                <a:latin typeface="Calibri" charset="0"/>
              </a:rPr>
              <a:t>former high school teacher Kristy </a:t>
            </a:r>
            <a:r>
              <a:rPr lang="en-US" altLang="ja-JP" dirty="0" smtClean="0">
                <a:latin typeface="Calibri" charset="0"/>
              </a:rPr>
              <a:t>Lew and published by Rosen </a:t>
            </a:r>
            <a:r>
              <a:rPr lang="en-US" altLang="ja-JP" dirty="0">
                <a:latin typeface="Calibri" charset="0"/>
              </a:rPr>
              <a:t>Publishing in </a:t>
            </a:r>
            <a:r>
              <a:rPr lang="en-US" altLang="ja-JP" dirty="0" smtClean="0">
                <a:latin typeface="Calibri" charset="0"/>
              </a:rPr>
              <a:t>2009.  The book targets adolescent girls and suggests that egg provision may be possible economic avenue for them. Beeson questions the lack of address regarding informed consent when the risks associated with egg procurement are not yet known for people of younger age. The field has repeatedly highlighted that most health risk information has been gathered from older women experiencing infertility. That a practice of recruiting third part egg providers who are young and fertile is problematic in light of this lack of health risk information.  Beeson highlights that the Lew includes </a:t>
            </a:r>
            <a:r>
              <a:rPr lang="en-US" altLang="ja-JP" dirty="0">
                <a:latin typeface="Calibri" charset="0"/>
              </a:rPr>
              <a:t>a a link to </a:t>
            </a:r>
            <a:r>
              <a:rPr lang="en-US" altLang="ja-JP" dirty="0" smtClean="0">
                <a:latin typeface="Calibri" charset="0"/>
              </a:rPr>
              <a:t>the non-profit Center for Genetic and Society site</a:t>
            </a:r>
            <a:r>
              <a:rPr lang="en-US" altLang="ja-JP" dirty="0">
                <a:latin typeface="Calibri" charset="0"/>
              </a:rPr>
              <a:t>, </a:t>
            </a:r>
            <a:r>
              <a:rPr lang="en-US" altLang="ja-JP" dirty="0" smtClean="0">
                <a:latin typeface="Calibri" charset="0"/>
              </a:rPr>
              <a:t>the content and tone of her book does not reflect the views of CGS, which cautions the use of such practices until more data can be gathered on risks and to carefully consider the ways in which this market can further economic and social inequities. </a:t>
            </a:r>
          </a:p>
          <a:p>
            <a:pPr eaLnBrk="1" hangingPunct="1">
              <a:spcBef>
                <a:spcPct val="0"/>
              </a:spcBef>
              <a:defRPr/>
            </a:pPr>
            <a:endParaRPr lang="en-US" altLang="ja-JP" dirty="0" smtClean="0">
              <a:latin typeface="Calibri" charset="0"/>
            </a:endParaRPr>
          </a:p>
          <a:p>
            <a:pPr eaLnBrk="1" hangingPunct="1">
              <a:spcBef>
                <a:spcPct val="0"/>
              </a:spcBef>
              <a:defRPr/>
            </a:pPr>
            <a:r>
              <a:rPr lang="en-US" altLang="ja-JP" b="1" dirty="0" smtClean="0">
                <a:latin typeface="Calibri" charset="0"/>
              </a:rPr>
              <a:t>References: </a:t>
            </a:r>
            <a:endParaRPr lang="en-US" altLang="ja-JP" b="1" dirty="0">
              <a:latin typeface="Calibri" charset="0"/>
            </a:endParaRPr>
          </a:p>
          <a:p>
            <a:pPr marL="228600" indent="-228600" eaLnBrk="1" hangingPunct="1">
              <a:spcBef>
                <a:spcPct val="0"/>
              </a:spcBef>
              <a:buFontTx/>
              <a:buAutoNum type="arabicPeriod"/>
              <a:defRPr/>
            </a:pPr>
            <a:r>
              <a:rPr lang="en-US" b="1" dirty="0" smtClean="0">
                <a:latin typeface="Calibri" charset="0"/>
              </a:rPr>
              <a:t>Book Review: </a:t>
            </a:r>
            <a:r>
              <a:rPr lang="en-US" dirty="0" smtClean="0">
                <a:latin typeface="Calibri" charset="0"/>
              </a:rPr>
              <a:t>Beeson, D. October 2009. Review: Egg Donation: The Reasons and the Risks. Alliance for Human Biotechnology. http</a:t>
            </a:r>
            <a:r>
              <a:rPr lang="en-US" dirty="0">
                <a:latin typeface="Calibri" charset="0"/>
              </a:rPr>
              <a:t>://</a:t>
            </a:r>
            <a:r>
              <a:rPr lang="en-US" dirty="0" err="1">
                <a:latin typeface="Calibri" charset="0"/>
              </a:rPr>
              <a:t>www.humanebiotech.com</a:t>
            </a:r>
            <a:r>
              <a:rPr lang="en-US" dirty="0">
                <a:latin typeface="Calibri" charset="0"/>
              </a:rPr>
              <a:t>/images/Beeson_s_THIRD_Review_of_EGG_DONATION_10-09_1_.</a:t>
            </a:r>
            <a:r>
              <a:rPr lang="en-US" dirty="0" smtClean="0">
                <a:latin typeface="Calibri" charset="0"/>
              </a:rPr>
              <a:t>pdf</a:t>
            </a:r>
          </a:p>
          <a:p>
            <a:pPr marL="228600" indent="-228600" eaLnBrk="1" hangingPunct="1">
              <a:spcBef>
                <a:spcPct val="0"/>
              </a:spcBef>
              <a:buFontTx/>
              <a:buAutoNum type="arabicPeriod"/>
              <a:defRPr/>
            </a:pPr>
            <a:r>
              <a:rPr lang="en-US" b="1" dirty="0" smtClean="0">
                <a:latin typeface="Calibri" charset="0"/>
              </a:rPr>
              <a:t>Book: </a:t>
            </a:r>
            <a:r>
              <a:rPr lang="en-US" dirty="0" smtClean="0">
                <a:latin typeface="Calibri" charset="0"/>
              </a:rPr>
              <a:t>Lew, K. 2009. Egg Donation: The Reasons and the Risks. Rosen Publishing. https://</a:t>
            </a:r>
            <a:r>
              <a:rPr lang="en-US" dirty="0" err="1" smtClean="0">
                <a:latin typeface="Calibri" charset="0"/>
              </a:rPr>
              <a:t>books.google.com</a:t>
            </a:r>
            <a:r>
              <a:rPr lang="en-US" dirty="0" smtClean="0">
                <a:latin typeface="Calibri" charset="0"/>
              </a:rPr>
              <a:t>/</a:t>
            </a:r>
            <a:r>
              <a:rPr lang="en-US" dirty="0" err="1" smtClean="0">
                <a:latin typeface="Calibri" charset="0"/>
              </a:rPr>
              <a:t>books?id</a:t>
            </a:r>
            <a:r>
              <a:rPr lang="en-US" dirty="0" smtClean="0">
                <a:latin typeface="Calibri" charset="0"/>
              </a:rPr>
              <a:t>=Em2DjBWHpuMC</a:t>
            </a:r>
          </a:p>
          <a:p>
            <a:pPr marL="228600" indent="-228600" eaLnBrk="1" hangingPunct="1">
              <a:spcBef>
                <a:spcPct val="0"/>
              </a:spcBef>
              <a:buFontTx/>
              <a:buAutoNum type="arabicPeriod"/>
              <a:defRPr/>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7111262-1A66-3048-B7FE-0E8DE5E66001}" type="slidenum">
              <a:rPr lang="en-US" sz="1200">
                <a:latin typeface="Calibri" charset="0"/>
              </a:rPr>
              <a:pPr eaLnBrk="1" hangingPunct="1"/>
              <a:t>11</a:t>
            </a:fld>
            <a:endParaRPr lang="en-US" sz="120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5FF8551-BB1F-614D-9D5F-FAFBAA2FB49F}" type="slidenum">
              <a:rPr lang="en-US" sz="1200">
                <a:latin typeface="Times" charset="0"/>
              </a:rPr>
              <a:pPr eaLnBrk="1" hangingPunct="1"/>
              <a:t>12</a:t>
            </a:fld>
            <a:endParaRPr lang="en-US" sz="1200">
              <a:latin typeface="Times" charset="0"/>
            </a:endParaRPr>
          </a:p>
        </p:txBody>
      </p:sp>
      <p:sp>
        <p:nvSpPr>
          <p:cNvPr id="235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1"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defRPr/>
            </a:pPr>
            <a:r>
              <a:rPr lang="en-US" b="1" dirty="0" smtClean="0">
                <a:latin typeface="Times" charset="0"/>
              </a:rPr>
              <a:t>References: </a:t>
            </a:r>
          </a:p>
          <a:p>
            <a:pPr marL="228600" indent="-228600">
              <a:buFont typeface="+mj-lt"/>
              <a:buAutoNum type="arabicPeriod"/>
              <a:defRPr/>
            </a:pPr>
            <a:r>
              <a:rPr lang="en-US" b="1" dirty="0" smtClean="0">
                <a:latin typeface="Times" charset="0"/>
              </a:rPr>
              <a:t>HFEA. </a:t>
            </a:r>
            <a:r>
              <a:rPr lang="en-US" dirty="0" smtClean="0">
                <a:latin typeface="Times" charset="0"/>
              </a:rPr>
              <a:t>Feb 21, 2007. HFEA  Statement on Donating Eggs for Research. http://</a:t>
            </a:r>
            <a:r>
              <a:rPr lang="en-US" dirty="0" err="1" smtClean="0">
                <a:latin typeface="Times" charset="0"/>
              </a:rPr>
              <a:t>www.hfea.gov.uk</a:t>
            </a:r>
            <a:r>
              <a:rPr lang="en-US" dirty="0" smtClean="0">
                <a:latin typeface="Times" charset="0"/>
              </a:rPr>
              <a:t>/471.html </a:t>
            </a:r>
          </a:p>
          <a:p>
            <a:pPr marL="228600" indent="-228600">
              <a:buFont typeface="+mj-lt"/>
              <a:buAutoNum type="arabicPeriod"/>
              <a:defRPr/>
            </a:pPr>
            <a:r>
              <a:rPr lang="en-US" b="1" dirty="0" smtClean="0">
                <a:latin typeface="Times" charset="0"/>
              </a:rPr>
              <a:t>HFEA. </a:t>
            </a:r>
            <a:r>
              <a:rPr lang="en-US" dirty="0" smtClean="0">
                <a:latin typeface="Times" charset="0"/>
              </a:rPr>
              <a:t>Donating eggs for research. How should donors be best protected? http://</a:t>
            </a:r>
            <a:r>
              <a:rPr lang="en-US" dirty="0" err="1" smtClean="0">
                <a:latin typeface="Times" charset="0"/>
              </a:rPr>
              <a:t>www.hfea.gov.uk</a:t>
            </a:r>
            <a:r>
              <a:rPr lang="en-US" dirty="0" smtClean="0">
                <a:latin typeface="Times" charset="0"/>
              </a:rPr>
              <a:t>/586.html</a:t>
            </a:r>
          </a:p>
          <a:p>
            <a:pPr marL="228600" indent="-228600">
              <a:buFont typeface="+mj-lt"/>
              <a:buAutoNum type="arabicPeriod"/>
              <a:defRPr/>
            </a:pPr>
            <a:r>
              <a:rPr lang="en-US" b="1" dirty="0" smtClean="0">
                <a:latin typeface="Times" charset="0"/>
              </a:rPr>
              <a:t>CIRM:</a:t>
            </a:r>
            <a:r>
              <a:rPr lang="en-US" dirty="0" smtClean="0">
                <a:latin typeface="Times" charset="0"/>
              </a:rPr>
              <a:t> Jensen, D. June 13, 2013. Compensation for Human Eggs </a:t>
            </a:r>
            <a:r>
              <a:rPr lang="en-US" dirty="0" err="1" smtClean="0">
                <a:latin typeface="Times" charset="0"/>
              </a:rPr>
              <a:t>Aprpoved</a:t>
            </a:r>
            <a:r>
              <a:rPr lang="en-US" dirty="0" smtClean="0">
                <a:latin typeface="Times" charset="0"/>
              </a:rPr>
              <a:t> by Key California Senate Committee, but not for CIRM Researchers. http://</a:t>
            </a:r>
            <a:r>
              <a:rPr lang="en-US" dirty="0" err="1" smtClean="0">
                <a:latin typeface="Times" charset="0"/>
              </a:rPr>
              <a:t>www.geneticsandsociety.org</a:t>
            </a:r>
            <a:r>
              <a:rPr lang="en-US" dirty="0" smtClean="0">
                <a:latin typeface="Times" charset="0"/>
              </a:rPr>
              <a:t>/</a:t>
            </a:r>
            <a:r>
              <a:rPr lang="en-US" dirty="0" err="1" smtClean="0">
                <a:latin typeface="Times" charset="0"/>
              </a:rPr>
              <a:t>article.php?id</a:t>
            </a:r>
            <a:r>
              <a:rPr lang="en-US" dirty="0" smtClean="0">
                <a:latin typeface="Times" charset="0"/>
              </a:rPr>
              <a:t>=6953</a:t>
            </a:r>
          </a:p>
          <a:p>
            <a:pPr marL="228600" indent="-228600">
              <a:buFont typeface="+mj-lt"/>
              <a:buAutoNum type="arabicPeriod"/>
              <a:defRPr/>
            </a:pPr>
            <a:r>
              <a:rPr lang="en-US" dirty="0" smtClean="0">
                <a:latin typeface="Times" charset="0"/>
              </a:rPr>
              <a:t>CIRM/Prop 71 video. </a:t>
            </a:r>
            <a:r>
              <a:rPr lang="en-US" dirty="0" err="1" smtClean="0"/>
              <a:t>Lahl</a:t>
            </a:r>
            <a:r>
              <a:rPr lang="en-US" dirty="0" smtClean="0"/>
              <a:t>, J. 2009. “Proposition 71” video excerpt from</a:t>
            </a:r>
            <a:r>
              <a:rPr lang="en-US" i="1" dirty="0" smtClean="0"/>
              <a:t> Lines That Divide</a:t>
            </a:r>
            <a:r>
              <a:rPr lang="en-US" dirty="0" smtClean="0"/>
              <a:t>. </a:t>
            </a:r>
            <a:r>
              <a:rPr lang="en-US" u="sng" dirty="0" smtClean="0"/>
              <a:t>http://</a:t>
            </a:r>
            <a:r>
              <a:rPr lang="en-US" u="sng" dirty="0" err="1" smtClean="0"/>
              <a:t>www.linesthatdivide.com</a:t>
            </a:r>
            <a:r>
              <a:rPr lang="en-US" u="sng" dirty="0" smtClean="0"/>
              <a:t>/ </a:t>
            </a:r>
            <a:r>
              <a:rPr lang="en-US" dirty="0" smtClean="0"/>
              <a:t>(1:30 min)</a:t>
            </a:r>
            <a:endParaRPr lang="en-US" b="1" dirty="0" smtClean="0">
              <a:latin typeface="Times" charset="0"/>
            </a:endParaRPr>
          </a:p>
          <a:p>
            <a:pPr marL="228600" indent="-228600">
              <a:buFont typeface="+mj-lt"/>
              <a:buAutoNum type="arabicPeriod"/>
              <a:defRPr/>
            </a:pPr>
            <a:r>
              <a:rPr lang="en-US" b="1" dirty="0" smtClean="0"/>
              <a:t>NAS</a:t>
            </a:r>
            <a:r>
              <a:rPr lang="en-US" dirty="0" smtClean="0"/>
              <a:t>: National Academy of Sciences. March 20,  2009.Amendments to the National Academies’ Guidelines for Human Embryonic Stem Cell Research. The National Academies Press; Washington, D.C.: 2008. Available at http://</a:t>
            </a:r>
            <a:r>
              <a:rPr lang="en-US" dirty="0" err="1" smtClean="0"/>
              <a:t>www.nap.edu</a:t>
            </a:r>
            <a:r>
              <a:rPr lang="en-US" dirty="0" smtClean="0"/>
              <a:t>/</a:t>
            </a:r>
            <a:r>
              <a:rPr lang="en-US" dirty="0" err="1" smtClean="0"/>
              <a:t>catalog.php?record_id</a:t>
            </a:r>
            <a:r>
              <a:rPr lang="en-US" dirty="0" smtClean="0"/>
              <a:t>=12260 </a:t>
            </a:r>
            <a:endParaRPr lang="en-US" b="1" dirty="0" smtClean="0">
              <a:latin typeface="Times" charset="0"/>
            </a:endParaRPr>
          </a:p>
          <a:p>
            <a:pPr marL="228600" indent="-228600">
              <a:buFont typeface="+mj-lt"/>
              <a:buAutoNum type="arabicPeriod"/>
              <a:defRPr/>
            </a:pPr>
            <a:r>
              <a:rPr lang="en-US" b="1" dirty="0" smtClean="0">
                <a:latin typeface="Times" charset="0"/>
              </a:rPr>
              <a:t>ISSCR</a:t>
            </a:r>
            <a:r>
              <a:rPr lang="en-US" dirty="0" smtClean="0">
                <a:latin typeface="Times" charset="0"/>
              </a:rPr>
              <a:t>: </a:t>
            </a:r>
            <a:r>
              <a:rPr lang="en-US" dirty="0" err="1" smtClean="0">
                <a:latin typeface="Times" charset="0"/>
              </a:rPr>
              <a:t>Haimes</a:t>
            </a:r>
            <a:r>
              <a:rPr lang="en-US" dirty="0" smtClean="0">
                <a:latin typeface="Times" charset="0"/>
              </a:rPr>
              <a:t>, E. et al. 2013. http://</a:t>
            </a:r>
            <a:r>
              <a:rPr lang="en-US" dirty="0" err="1" smtClean="0">
                <a:latin typeface="Times" charset="0"/>
              </a:rPr>
              <a:t>www.ncbi.nlm.nih.gov</a:t>
            </a:r>
            <a:r>
              <a:rPr lang="en-US" dirty="0" smtClean="0">
                <a:latin typeface="Times" charset="0"/>
              </a:rPr>
              <a:t>/</a:t>
            </a:r>
            <a:r>
              <a:rPr lang="en-US" dirty="0" err="1" smtClean="0">
                <a:latin typeface="Times" charset="0"/>
              </a:rPr>
              <a:t>pubmed</a:t>
            </a:r>
            <a:r>
              <a:rPr lang="en-US" dirty="0" smtClean="0">
                <a:latin typeface="Times" charset="0"/>
              </a:rPr>
              <a:t>/23472870 </a:t>
            </a:r>
          </a:p>
          <a:p>
            <a:pPr marL="228600" indent="-228600">
              <a:buFont typeface="+mj-lt"/>
              <a:buAutoNum type="arabicPeriod"/>
              <a:defRPr/>
            </a:pPr>
            <a:r>
              <a:rPr lang="en-US" b="1" dirty="0" smtClean="0">
                <a:latin typeface="Times" charset="0"/>
              </a:rPr>
              <a:t>NYSTEM. </a:t>
            </a:r>
            <a:r>
              <a:rPr lang="en-US" dirty="0" smtClean="0">
                <a:latin typeface="Times" charset="0"/>
              </a:rPr>
              <a:t>June 11, 2009. Empire State Stem Cell Board Statement on  the Compensation of Oocyte Donors for Research. http://</a:t>
            </a:r>
            <a:r>
              <a:rPr lang="en-US" dirty="0" err="1" smtClean="0">
                <a:latin typeface="Times" charset="0"/>
              </a:rPr>
              <a:t>stemcell.ny.gov</a:t>
            </a:r>
            <a:r>
              <a:rPr lang="en-US" dirty="0" smtClean="0">
                <a:latin typeface="Times" charset="0"/>
              </a:rPr>
              <a:t>/statement-empire-state-stem-cell-board-compensation-oocyte-donors </a:t>
            </a:r>
          </a:p>
          <a:p>
            <a:pPr marL="228600" indent="-228600">
              <a:buFont typeface="+mj-lt"/>
              <a:buAutoNum type="arabicPeriod"/>
              <a:defRPr/>
            </a:pPr>
            <a:r>
              <a:rPr lang="en-US" b="1" dirty="0" smtClean="0">
                <a:latin typeface="Times" charset="0"/>
              </a:rPr>
              <a:t>ISSCR</a:t>
            </a:r>
            <a:r>
              <a:rPr lang="en-US" dirty="0" smtClean="0">
                <a:latin typeface="Times" charset="0"/>
              </a:rPr>
              <a:t>: </a:t>
            </a:r>
            <a:r>
              <a:rPr lang="en-US" dirty="0" err="1" smtClean="0"/>
              <a:t>Haimes</a:t>
            </a:r>
            <a:r>
              <a:rPr lang="en-US" dirty="0" smtClean="0"/>
              <a:t>, E. et al. 2013. ISSCR: Committee Forum. Position statement on the provision and procurement of human eggs for stem cell research. </a:t>
            </a:r>
            <a:r>
              <a:rPr lang="en-US" i="1" dirty="0" smtClean="0"/>
              <a:t>Cell Stem Cell.</a:t>
            </a:r>
            <a:r>
              <a:rPr lang="en-US" dirty="0" smtClean="0"/>
              <a:t> 12(3):285-291</a:t>
            </a:r>
            <a:r>
              <a:rPr lang="en-US" dirty="0" smtClean="0">
                <a:latin typeface="Times" charset="0"/>
              </a:rPr>
              <a:t>. http://</a:t>
            </a:r>
            <a:r>
              <a:rPr lang="en-US" dirty="0" err="1" smtClean="0">
                <a:latin typeface="Times" charset="0"/>
              </a:rPr>
              <a:t>www.ncbi.nlm.nih.gov</a:t>
            </a:r>
            <a:r>
              <a:rPr lang="en-US" dirty="0" smtClean="0">
                <a:latin typeface="Times" charset="0"/>
              </a:rPr>
              <a:t>/</a:t>
            </a:r>
            <a:r>
              <a:rPr lang="en-US" dirty="0" err="1" smtClean="0">
                <a:latin typeface="Times" charset="0"/>
              </a:rPr>
              <a:t>pubmed</a:t>
            </a:r>
            <a:r>
              <a:rPr lang="en-US" dirty="0" smtClean="0">
                <a:latin typeface="Times" charset="0"/>
              </a:rPr>
              <a:t>/23472870 </a:t>
            </a:r>
          </a:p>
          <a:p>
            <a:pPr marL="228600" indent="-228600">
              <a:buFont typeface="+mj-lt"/>
              <a:buAutoNum type="arabicPeriod"/>
              <a:defRPr/>
            </a:pPr>
            <a:r>
              <a:rPr lang="en-US" b="1" dirty="0" smtClean="0"/>
              <a:t>NYSTEM: </a:t>
            </a:r>
            <a:r>
              <a:rPr lang="en-US" dirty="0" err="1" smtClean="0"/>
              <a:t>Egli</a:t>
            </a:r>
            <a:r>
              <a:rPr lang="en-US" dirty="0" smtClean="0"/>
              <a:t>, D. et al. 2011. Impracticality of egg donor recruitment in the absence of compensation. </a:t>
            </a:r>
            <a:r>
              <a:rPr lang="en-US" i="1" dirty="0" smtClean="0"/>
              <a:t>Cell Stem Cell.</a:t>
            </a:r>
            <a:r>
              <a:rPr lang="en-US" dirty="0" smtClean="0"/>
              <a:t> 9(4):293-294. </a:t>
            </a:r>
            <a:r>
              <a:rPr lang="en-US" u="sng" dirty="0" smtClean="0"/>
              <a:t>http://</a:t>
            </a:r>
            <a:r>
              <a:rPr lang="en-US" u="sng" dirty="0" err="1" smtClean="0"/>
              <a:t>www.cell.com</a:t>
            </a:r>
            <a:r>
              <a:rPr lang="en-US" u="sng" dirty="0" smtClean="0"/>
              <a:t>/cell-stem-cell/abstract/S1934-5909(11)00383-3]</a:t>
            </a:r>
          </a:p>
          <a:p>
            <a:pPr marL="228600" indent="-228600">
              <a:buFont typeface="+mj-lt"/>
              <a:buAutoNum type="arabicPeriod"/>
              <a:defRPr/>
            </a:pPr>
            <a:r>
              <a:rPr lang="en-US" dirty="0" smtClean="0"/>
              <a:t>Thompson, C. 2007. Why we should, in fact, pay for egg donation. </a:t>
            </a:r>
            <a:r>
              <a:rPr lang="en-US" i="1" dirty="0" smtClean="0"/>
              <a:t>Regenerative Medicine.</a:t>
            </a:r>
            <a:r>
              <a:rPr lang="en-US" dirty="0" smtClean="0"/>
              <a:t> 2(2):203-209.  http://</a:t>
            </a:r>
            <a:r>
              <a:rPr lang="en-US" dirty="0" err="1" smtClean="0"/>
              <a:t>thetarrytownmeetings.org</a:t>
            </a:r>
            <a:r>
              <a:rPr lang="en-US" dirty="0" smtClean="0"/>
              <a:t>/sites/default/files/discussion/</a:t>
            </a:r>
            <a:r>
              <a:rPr lang="en-US" dirty="0" err="1" smtClean="0"/>
              <a:t>Thompson.pdf</a:t>
            </a:r>
            <a:endParaRPr lang="en-US" u="sng"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t> As the </a:t>
            </a:r>
            <a:r>
              <a:rPr lang="en-US" b="0" dirty="0" err="1" smtClean="0"/>
              <a:t>extranumerary</a:t>
            </a:r>
            <a:r>
              <a:rPr lang="en-US" b="0" baseline="0" dirty="0" smtClean="0"/>
              <a:t> embryos from IVF and PGD were made with the intent of reproduction, there are concerns with terminating these embryos as some interpret that as terminating potential lives.  Thus, some states have moved to provide funds to create embryos using IVF technology with the expressed intent of  creating human embryonic stem cells. Other states have placed bans on such funding and practices.  In some states the oocyte providers are compensated and in others they are prohibited from receiving money from public funds. However, private funds are not regulated for this practice, and thus some fertility centers have offered egg sharing mechanisms to increase the number of embryos available for research, such as Shady Grove fertility center in the US. There has also been backlash to such funding, and  thus there are arguments for and against payment for these bodily resources. </a:t>
            </a:r>
            <a:endParaRPr lang="en-US" b="0" dirty="0" smtClean="0"/>
          </a:p>
          <a:p>
            <a:endParaRPr lang="en-US" b="1" dirty="0" smtClean="0"/>
          </a:p>
          <a:p>
            <a:r>
              <a:rPr lang="en-US" b="1" dirty="0" smtClean="0"/>
              <a:t>References:</a:t>
            </a:r>
          </a:p>
          <a:p>
            <a:pPr marL="228600" lvl="0" indent="-228600">
              <a:buFont typeface="+mj-lt"/>
              <a:buAutoNum type="arabicPeriod"/>
            </a:pP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b="1" dirty="0" smtClean="0"/>
              <a:t>Research</a:t>
            </a:r>
            <a:r>
              <a:rPr lang="en-US" b="1" baseline="0" dirty="0" smtClean="0"/>
              <a:t> Policy</a:t>
            </a:r>
            <a:r>
              <a:rPr lang="en-US" b="1" dirty="0" smtClean="0"/>
              <a:t>: </a:t>
            </a:r>
            <a:r>
              <a:rPr lang="en-US" sz="1200" kern="1200" dirty="0" smtClean="0">
                <a:solidFill>
                  <a:schemeClr val="tx1"/>
                </a:solidFill>
                <a:effectLst/>
                <a:latin typeface="+mn-lt"/>
                <a:ea typeface="+mn-ea"/>
                <a:cs typeface="+mn-cs"/>
              </a:rPr>
              <a:t>Ellison, B., &amp; </a:t>
            </a:r>
            <a:r>
              <a:rPr lang="en-US" sz="1200" kern="1200" dirty="0" err="1" smtClean="0">
                <a:solidFill>
                  <a:schemeClr val="tx1"/>
                </a:solidFill>
                <a:effectLst/>
                <a:latin typeface="+mn-lt"/>
                <a:ea typeface="+mn-ea"/>
                <a:cs typeface="+mn-cs"/>
              </a:rPr>
              <a:t>Meliker</a:t>
            </a:r>
            <a:r>
              <a:rPr lang="en-US" sz="1200" kern="1200" dirty="0" smtClean="0">
                <a:solidFill>
                  <a:schemeClr val="tx1"/>
                </a:solidFill>
                <a:effectLst/>
                <a:latin typeface="+mn-lt"/>
                <a:ea typeface="+mn-ea"/>
                <a:cs typeface="+mn-cs"/>
              </a:rPr>
              <a:t>, J. 2011. Assessing the risk of ovarian </a:t>
            </a:r>
            <a:r>
              <a:rPr lang="en-US" sz="1200" kern="1200" dirty="0" err="1" smtClean="0">
                <a:solidFill>
                  <a:schemeClr val="tx1"/>
                </a:solidFill>
                <a:effectLst/>
                <a:latin typeface="+mn-lt"/>
                <a:ea typeface="+mn-ea"/>
                <a:cs typeface="+mn-cs"/>
              </a:rPr>
              <a:t>hyperstimulation</a:t>
            </a:r>
            <a:r>
              <a:rPr lang="en-US" sz="1200" kern="1200" dirty="0" smtClean="0">
                <a:solidFill>
                  <a:schemeClr val="tx1"/>
                </a:solidFill>
                <a:effectLst/>
                <a:latin typeface="+mn-lt"/>
                <a:ea typeface="+mn-ea"/>
                <a:cs typeface="+mn-cs"/>
              </a:rPr>
              <a:t> syndrome in egg donation: implications for human embryonic stem cell research. The American Journal of Bioethics. 11(9):22-30. </a:t>
            </a:r>
            <a:r>
              <a:rPr lang="en-US" sz="1200" u="sng" kern="1200" dirty="0" smtClean="0">
                <a:solidFill>
                  <a:schemeClr val="tx1"/>
                </a:solidFill>
                <a:effectLst/>
                <a:latin typeface="+mn-lt"/>
                <a:ea typeface="+mn-ea"/>
                <a:cs typeface="+mn-cs"/>
                <a:hlinkClick r:id="rId3"/>
              </a:rPr>
              <a:t>http://www.tandfonline.com/doi/abs/10.1080/15265161.2011.593683#.UhosU2TF1jQ</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b="1" dirty="0" smtClean="0"/>
              <a:t>Research</a:t>
            </a:r>
            <a:r>
              <a:rPr lang="en-US" b="1" baseline="0" dirty="0" smtClean="0"/>
              <a:t> Policy: </a:t>
            </a:r>
            <a:r>
              <a:rPr lang="en-US" sz="1200" kern="1200" dirty="0" err="1" smtClean="0">
                <a:solidFill>
                  <a:schemeClr val="tx1"/>
                </a:solidFill>
                <a:effectLst/>
                <a:latin typeface="+mn-lt"/>
                <a:ea typeface="+mn-ea"/>
                <a:cs typeface="+mn-cs"/>
              </a:rPr>
              <a:t>Bamford</a:t>
            </a:r>
            <a:r>
              <a:rPr lang="en-US" sz="1200" kern="1200" dirty="0" smtClean="0">
                <a:solidFill>
                  <a:schemeClr val="tx1"/>
                </a:solidFill>
                <a:effectLst/>
                <a:latin typeface="+mn-lt"/>
                <a:ea typeface="+mn-ea"/>
                <a:cs typeface="+mn-cs"/>
              </a:rPr>
              <a:t>, R. 2011. Reconsidering risk to women: oocyte donation for human embryonic stem cell research. The American Journal of Bioethics. 11(9):37-39. </a:t>
            </a:r>
            <a:r>
              <a:rPr lang="en-US" sz="1200" u="sng" kern="1200" dirty="0" smtClean="0">
                <a:solidFill>
                  <a:schemeClr val="tx1"/>
                </a:solidFill>
                <a:effectLst/>
                <a:latin typeface="+mn-lt"/>
                <a:ea typeface="+mn-ea"/>
                <a:cs typeface="+mn-cs"/>
                <a:hlinkClick r:id="rId4"/>
              </a:rPr>
              <a:t>http://www.tandfonline.com/doi/pdf/10.1080/15265161.2011.593691#.UcOauhy_teU</a:t>
            </a:r>
            <a:r>
              <a:rPr lang="en-US" sz="1200" kern="120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b="1" dirty="0" smtClean="0"/>
              <a:t>Research</a:t>
            </a:r>
            <a:r>
              <a:rPr lang="en-US" b="1" baseline="0" dirty="0" smtClean="0"/>
              <a:t> Policy: </a:t>
            </a:r>
            <a:r>
              <a:rPr lang="en-US" sz="1200" kern="1200" dirty="0" err="1" smtClean="0">
                <a:solidFill>
                  <a:schemeClr val="tx1"/>
                </a:solidFill>
                <a:effectLst/>
                <a:latin typeface="+mn-lt"/>
                <a:ea typeface="+mn-ea"/>
                <a:cs typeface="+mn-cs"/>
              </a:rPr>
              <a:t>Roxland</a:t>
            </a:r>
            <a:r>
              <a:rPr lang="en-US" sz="1200" kern="1200" dirty="0" smtClean="0">
                <a:solidFill>
                  <a:schemeClr val="tx1"/>
                </a:solidFill>
                <a:effectLst/>
                <a:latin typeface="+mn-lt"/>
                <a:ea typeface="+mn-ea"/>
                <a:cs typeface="+mn-cs"/>
              </a:rPr>
              <a:t>, B. 2010. Egg donation for stem cell research: How New York state developed its oversight and compensation policies. World Stem Cell Summit 60-67. </a:t>
            </a:r>
            <a:r>
              <a:rPr lang="en-US" sz="1200" u="sng" kern="1200" dirty="0" smtClean="0">
                <a:solidFill>
                  <a:schemeClr val="tx1"/>
                </a:solidFill>
                <a:effectLst/>
                <a:latin typeface="+mn-lt"/>
                <a:ea typeface="+mn-ea"/>
                <a:cs typeface="+mn-cs"/>
                <a:hlinkClick r:id="rId5"/>
              </a:rPr>
              <a:t>http://www.worldstemcellsummit.com/world-stem-cell-report-2010</a:t>
            </a:r>
            <a:r>
              <a:rPr lang="en-US" sz="1200" kern="1200" dirty="0" smtClean="0">
                <a:solidFill>
                  <a:schemeClr val="tx1"/>
                </a:solidFill>
                <a:effectLst/>
                <a:latin typeface="+mn-lt"/>
                <a:ea typeface="+mn-ea"/>
                <a:cs typeface="+mn-cs"/>
              </a:rPr>
              <a:t>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News: </a:t>
            </a:r>
            <a:r>
              <a:rPr lang="en-US" sz="1200" b="0" kern="1200" dirty="0" smtClean="0">
                <a:solidFill>
                  <a:schemeClr val="tx1"/>
                </a:solidFill>
                <a:effectLst/>
                <a:latin typeface="+mn-lt"/>
                <a:ea typeface="+mn-ea"/>
                <a:cs typeface="+mn-cs"/>
              </a:rPr>
              <a:t>Siders,</a:t>
            </a:r>
            <a:r>
              <a:rPr lang="en-US" sz="1200" b="0" kern="1200" baseline="0" dirty="0" smtClean="0">
                <a:solidFill>
                  <a:schemeClr val="tx1"/>
                </a:solidFill>
                <a:effectLst/>
                <a:latin typeface="+mn-lt"/>
                <a:ea typeface="+mn-ea"/>
                <a:cs typeface="+mn-cs"/>
              </a:rPr>
              <a:t> D. </a:t>
            </a:r>
            <a:r>
              <a:rPr lang="en-US" sz="1200" b="0" kern="1200" dirty="0" smtClean="0">
                <a:solidFill>
                  <a:schemeClr val="tx1"/>
                </a:solidFill>
                <a:effectLst/>
                <a:latin typeface="+mn-lt"/>
                <a:ea typeface="+mn-ea"/>
                <a:cs typeface="+mn-cs"/>
              </a:rPr>
              <a:t>Aug 13, 2013.</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Jerry Brown Vetoes</a:t>
            </a:r>
            <a:r>
              <a:rPr lang="en-US" sz="1200" b="0" kern="1200" baseline="0" dirty="0" smtClean="0">
                <a:solidFill>
                  <a:schemeClr val="tx1"/>
                </a:solidFill>
                <a:effectLst/>
                <a:latin typeface="+mn-lt"/>
                <a:ea typeface="+mn-ea"/>
                <a:cs typeface="+mn-cs"/>
              </a:rPr>
              <a:t> Bill to Let Women Sell Eggs for Research. The Sacramento Bee. http://</a:t>
            </a:r>
            <a:r>
              <a:rPr lang="en-US" sz="1200" b="0" kern="1200" baseline="0" dirty="0" err="1" smtClean="0">
                <a:solidFill>
                  <a:schemeClr val="tx1"/>
                </a:solidFill>
                <a:effectLst/>
                <a:latin typeface="+mn-lt"/>
                <a:ea typeface="+mn-ea"/>
                <a:cs typeface="+mn-cs"/>
              </a:rPr>
              <a:t>blogs.sacbee.com</a:t>
            </a:r>
            <a:r>
              <a:rPr lang="en-US" sz="1200" b="0" kern="1200" baseline="0" dirty="0" smtClean="0">
                <a:solidFill>
                  <a:schemeClr val="tx1"/>
                </a:solidFill>
                <a:effectLst/>
                <a:latin typeface="+mn-lt"/>
                <a:ea typeface="+mn-ea"/>
                <a:cs typeface="+mn-cs"/>
              </a:rPr>
              <a:t>/</a:t>
            </a:r>
            <a:r>
              <a:rPr lang="en-US" sz="1200" b="0" kern="1200" baseline="0" dirty="0" err="1" smtClean="0">
                <a:solidFill>
                  <a:schemeClr val="tx1"/>
                </a:solidFill>
                <a:effectLst/>
                <a:latin typeface="+mn-lt"/>
                <a:ea typeface="+mn-ea"/>
                <a:cs typeface="+mn-cs"/>
              </a:rPr>
              <a:t>capitolalertlatest</a:t>
            </a:r>
            <a:r>
              <a:rPr lang="en-US" sz="1200" b="0" kern="1200" baseline="0" dirty="0" smtClean="0">
                <a:solidFill>
                  <a:schemeClr val="tx1"/>
                </a:solidFill>
                <a:effectLst/>
                <a:latin typeface="+mn-lt"/>
                <a:ea typeface="+mn-ea"/>
                <a:cs typeface="+mn-cs"/>
              </a:rPr>
              <a:t>/2013/08/jerry-brown-vetoes-bill-to-let-women-sell-eggs-for-research.html </a:t>
            </a:r>
            <a:endParaRPr lang="en-US" sz="1200" kern="1200" dirty="0" smtClean="0">
              <a:solidFill>
                <a:schemeClr val="tx1"/>
              </a:solidFill>
              <a:effectLst/>
              <a:latin typeface="+mn-lt"/>
              <a:ea typeface="+mn-ea"/>
              <a:cs typeface="+mn-cs"/>
            </a:endParaRPr>
          </a:p>
          <a:p>
            <a:pPr marL="228600" indent="-228600">
              <a:buFont typeface="+mj-lt"/>
              <a:buAutoNum type="arabicPeriod"/>
            </a:pPr>
            <a:r>
              <a:rPr lang="en-US" b="1" dirty="0" smtClean="0"/>
              <a:t>News: </a:t>
            </a:r>
            <a:r>
              <a:rPr lang="en-US" dirty="0" err="1" smtClean="0"/>
              <a:t>Darnovsky</a:t>
            </a:r>
            <a:r>
              <a:rPr lang="en-US" dirty="0" smtClean="0"/>
              <a:t>,</a:t>
            </a:r>
            <a:r>
              <a:rPr lang="en-US" baseline="0" dirty="0" smtClean="0"/>
              <a:t> M. and </a:t>
            </a:r>
            <a:r>
              <a:rPr lang="en-US" baseline="0" dirty="0" err="1" smtClean="0"/>
              <a:t>Fogel</a:t>
            </a:r>
            <a:r>
              <a:rPr lang="en-US" baseline="0" dirty="0" smtClean="0"/>
              <a:t>, B. Sept 9, 2013.  California Controversy: Let’s Not Expand the Market in Women’s Eggs. </a:t>
            </a:r>
            <a:r>
              <a:rPr lang="en-US" baseline="0" dirty="0" err="1" smtClean="0"/>
              <a:t>HuffingtonPost</a:t>
            </a:r>
            <a:r>
              <a:rPr lang="en-US" baseline="0" dirty="0" smtClean="0"/>
              <a:t>. http://</a:t>
            </a:r>
            <a:r>
              <a:rPr lang="en-US" baseline="0" dirty="0" err="1" smtClean="0"/>
              <a:t>www.huffingtonpost.com</a:t>
            </a:r>
            <a:r>
              <a:rPr lang="en-US" baseline="0" dirty="0" smtClean="0"/>
              <a:t>/</a:t>
            </a:r>
            <a:r>
              <a:rPr lang="en-US" baseline="0" dirty="0" err="1" smtClean="0"/>
              <a:t>marcy-darnovsky-phd</a:t>
            </a:r>
            <a:r>
              <a:rPr lang="en-US" baseline="0" dirty="0" smtClean="0"/>
              <a:t>/california-controversy-le_b_3861808.html  </a:t>
            </a:r>
            <a:endParaRPr lang="en-US" dirty="0" smtClean="0"/>
          </a:p>
          <a:p>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14</a:t>
            </a:fld>
            <a:endParaRPr lang="en-US"/>
          </a:p>
        </p:txBody>
      </p:sp>
    </p:spTree>
    <p:extLst>
      <p:ext uri="{BB962C8B-B14F-4D97-AF65-F5344CB8AC3E}">
        <p14:creationId xmlns:p14="http://schemas.microsoft.com/office/powerpoint/2010/main" val="2946181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837E9E3-6AF5-2149-AA0F-271F252CB2B1}" type="datetime1">
              <a:rPr lang="en-US"/>
              <a:pPr>
                <a:defRPr/>
              </a:pPr>
              <a:t>2/28/16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D4ACF4-1494-7F43-9DD7-E624F74F8D62}" type="slidenum">
              <a:rPr lang="en-US"/>
              <a:pPr>
                <a:defRPr/>
              </a:pPr>
              <a:t>‹#›</a:t>
            </a:fld>
            <a:endParaRPr lang="en-US"/>
          </a:p>
        </p:txBody>
      </p:sp>
    </p:spTree>
    <p:extLst>
      <p:ext uri="{BB962C8B-B14F-4D97-AF65-F5344CB8AC3E}">
        <p14:creationId xmlns:p14="http://schemas.microsoft.com/office/powerpoint/2010/main" val="1597297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1852EDE-F076-1649-B5F0-3ABA4D6A4ED7}" type="datetime1">
              <a:rPr lang="en-US"/>
              <a:pPr>
                <a:defRPr/>
              </a:pPr>
              <a:t>2/28/16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C682E8F-0392-CE4A-ADB5-24390E203819}" type="slidenum">
              <a:rPr lang="en-US"/>
              <a:pPr>
                <a:defRPr/>
              </a:pPr>
              <a:t>‹#›</a:t>
            </a:fld>
            <a:endParaRPr lang="en-US"/>
          </a:p>
        </p:txBody>
      </p:sp>
    </p:spTree>
    <p:extLst>
      <p:ext uri="{BB962C8B-B14F-4D97-AF65-F5344CB8AC3E}">
        <p14:creationId xmlns:p14="http://schemas.microsoft.com/office/powerpoint/2010/main" val="928608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C4CB7C-4B6A-4748-A6CE-27DA675690E1}" type="datetime1">
              <a:rPr lang="en-US"/>
              <a:pPr>
                <a:defRPr/>
              </a:pPr>
              <a:t>2/28/16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2D3D38F-E82D-F042-8E7C-0DC53EF1DF3E}" type="slidenum">
              <a:rPr lang="en-US"/>
              <a:pPr>
                <a:defRPr/>
              </a:pPr>
              <a:t>‹#›</a:t>
            </a:fld>
            <a:endParaRPr lang="en-US"/>
          </a:p>
        </p:txBody>
      </p:sp>
    </p:spTree>
    <p:extLst>
      <p:ext uri="{BB962C8B-B14F-4D97-AF65-F5344CB8AC3E}">
        <p14:creationId xmlns:p14="http://schemas.microsoft.com/office/powerpoint/2010/main" val="2950437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1F4FCC8-F0BA-2949-99D8-66BF38A3EB1F}" type="datetime1">
              <a:rPr lang="en-US"/>
              <a:pPr>
                <a:defRPr/>
              </a:pPr>
              <a:t>2/28/16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919548-B3F6-294F-A9E3-17AB232C4210}" type="slidenum">
              <a:rPr lang="en-US"/>
              <a:pPr>
                <a:defRPr/>
              </a:pPr>
              <a:t>‹#›</a:t>
            </a:fld>
            <a:endParaRPr lang="en-US"/>
          </a:p>
        </p:txBody>
      </p:sp>
    </p:spTree>
    <p:extLst>
      <p:ext uri="{BB962C8B-B14F-4D97-AF65-F5344CB8AC3E}">
        <p14:creationId xmlns:p14="http://schemas.microsoft.com/office/powerpoint/2010/main" val="111170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293F8CF-EEEB-5144-9DE4-749460CEADEA}" type="datetime1">
              <a:rPr lang="en-US"/>
              <a:pPr>
                <a:defRPr/>
              </a:pPr>
              <a:t>2/28/16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53ADC55-EDC1-154B-9F4A-2E7F6BA0A3C1}" type="slidenum">
              <a:rPr lang="en-US"/>
              <a:pPr>
                <a:defRPr/>
              </a:pPr>
              <a:t>‹#›</a:t>
            </a:fld>
            <a:endParaRPr lang="en-US"/>
          </a:p>
        </p:txBody>
      </p:sp>
    </p:spTree>
    <p:extLst>
      <p:ext uri="{BB962C8B-B14F-4D97-AF65-F5344CB8AC3E}">
        <p14:creationId xmlns:p14="http://schemas.microsoft.com/office/powerpoint/2010/main" val="2233590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D894FE8-F3CF-9F43-A438-842F7D2A7B1D}" type="datetime1">
              <a:rPr lang="en-US"/>
              <a:pPr>
                <a:defRPr/>
              </a:pPr>
              <a:t>2/28/16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8FFCC6B-391C-0147-B864-D73A3E47F87D}" type="slidenum">
              <a:rPr lang="en-US"/>
              <a:pPr>
                <a:defRPr/>
              </a:pPr>
              <a:t>‹#›</a:t>
            </a:fld>
            <a:endParaRPr lang="en-US"/>
          </a:p>
        </p:txBody>
      </p:sp>
    </p:spTree>
    <p:extLst>
      <p:ext uri="{BB962C8B-B14F-4D97-AF65-F5344CB8AC3E}">
        <p14:creationId xmlns:p14="http://schemas.microsoft.com/office/powerpoint/2010/main" val="2746232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908624E-4105-1847-A31B-DCE0DE57D576}" type="datetime1">
              <a:rPr lang="en-US"/>
              <a:pPr>
                <a:defRPr/>
              </a:pPr>
              <a:t>2/28/16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324FFD7-BFF9-E54F-97D8-5CA06CA72F0F}" type="slidenum">
              <a:rPr lang="en-US"/>
              <a:pPr>
                <a:defRPr/>
              </a:pPr>
              <a:t>‹#›</a:t>
            </a:fld>
            <a:endParaRPr lang="en-US"/>
          </a:p>
        </p:txBody>
      </p:sp>
    </p:spTree>
    <p:extLst>
      <p:ext uri="{BB962C8B-B14F-4D97-AF65-F5344CB8AC3E}">
        <p14:creationId xmlns:p14="http://schemas.microsoft.com/office/powerpoint/2010/main" val="556387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D6AA24B-2B6F-8545-BFF3-79F5D1579315}" type="datetime1">
              <a:rPr lang="en-US"/>
              <a:pPr>
                <a:defRPr/>
              </a:pPr>
              <a:t>2/28/16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10F7C62-0E55-B043-8754-54163D0E375A}" type="slidenum">
              <a:rPr lang="en-US"/>
              <a:pPr>
                <a:defRPr/>
              </a:pPr>
              <a:t>‹#›</a:t>
            </a:fld>
            <a:endParaRPr lang="en-US"/>
          </a:p>
        </p:txBody>
      </p:sp>
    </p:spTree>
    <p:extLst>
      <p:ext uri="{BB962C8B-B14F-4D97-AF65-F5344CB8AC3E}">
        <p14:creationId xmlns:p14="http://schemas.microsoft.com/office/powerpoint/2010/main" val="1617240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9D4180C-A814-C64B-B65B-101C62FD3293}" type="datetime1">
              <a:rPr lang="en-US"/>
              <a:pPr>
                <a:defRPr/>
              </a:pPr>
              <a:t>2/28/16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CA044B5-8B47-CF43-833F-7D334F8D1E1A}" type="slidenum">
              <a:rPr lang="en-US"/>
              <a:pPr>
                <a:defRPr/>
              </a:pPr>
              <a:t>‹#›</a:t>
            </a:fld>
            <a:endParaRPr lang="en-US"/>
          </a:p>
        </p:txBody>
      </p:sp>
    </p:spTree>
    <p:extLst>
      <p:ext uri="{BB962C8B-B14F-4D97-AF65-F5344CB8AC3E}">
        <p14:creationId xmlns:p14="http://schemas.microsoft.com/office/powerpoint/2010/main" val="3643958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91D3457-0372-A441-A6BE-006E06E6193B}" type="datetime1">
              <a:rPr lang="en-US"/>
              <a:pPr>
                <a:defRPr/>
              </a:pPr>
              <a:t>2/28/16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F65E3B-441A-2942-8C86-2DD7C390478E}" type="slidenum">
              <a:rPr lang="en-US"/>
              <a:pPr>
                <a:defRPr/>
              </a:pPr>
              <a:t>‹#›</a:t>
            </a:fld>
            <a:endParaRPr lang="en-US"/>
          </a:p>
        </p:txBody>
      </p:sp>
    </p:spTree>
    <p:extLst>
      <p:ext uri="{BB962C8B-B14F-4D97-AF65-F5344CB8AC3E}">
        <p14:creationId xmlns:p14="http://schemas.microsoft.com/office/powerpoint/2010/main" val="917588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B0450A2-5598-7448-B532-2BD2840845DD}" type="datetime1">
              <a:rPr lang="en-US"/>
              <a:pPr>
                <a:defRPr/>
              </a:pPr>
              <a:t>2/28/16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2CE1A9A-4E4A-A745-A46F-B19C1346C3DA}" type="slidenum">
              <a:rPr lang="en-US"/>
              <a:pPr>
                <a:defRPr/>
              </a:pPr>
              <a:t>‹#›</a:t>
            </a:fld>
            <a:endParaRPr lang="en-US"/>
          </a:p>
        </p:txBody>
      </p:sp>
    </p:spTree>
    <p:extLst>
      <p:ext uri="{BB962C8B-B14F-4D97-AF65-F5344CB8AC3E}">
        <p14:creationId xmlns:p14="http://schemas.microsoft.com/office/powerpoint/2010/main" val="377806570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pPr>
              <a:defRPr/>
            </a:pPr>
            <a:fld id="{0835B1AA-4004-2A4F-B12E-3755F5E893DE}" type="datetime1">
              <a:rPr lang="en-US"/>
              <a:pPr>
                <a:defRPr/>
              </a:pPr>
              <a:t>2/28/16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a:defRPr/>
            </a:pPr>
            <a:fld id="{EB94EA2F-853E-CB44-8EBC-AEA691EA95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hyperlink" Target="http://www.linesthatdivide.com/"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www.feministschoosinglife.org/press.php" TargetMode="External"/><Relationship Id="rId3" Type="http://schemas.openxmlformats.org/officeDocument/2006/relationships/hyperlink" Target="http://law.justia.com/cases/new-york/appellate-division-third-department/2011/2011-05160.html" TargetMode="External"/></Relationships>
</file>

<file path=ppt/slides/_rels/slide14.xml.rels><?xml version="1.0" encoding="UTF-8" standalone="yes"?>
<Relationships xmlns="http://schemas.openxmlformats.org/package/2006/relationships"><Relationship Id="rId11" Type="http://schemas.openxmlformats.org/officeDocument/2006/relationships/image" Target="../media/image15.png"/><Relationship Id="rId12" Type="http://schemas.openxmlformats.org/officeDocument/2006/relationships/image" Target="../media/image16.png"/><Relationship Id="rId13"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3.png"/><Relationship Id="rId10"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www.nap.edu/openbook.php?isbn=030910355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hyperlink" Target="https://www.youtube.com/watch?v=_8RrX4hjCr0" TargetMode="External"/><Relationship Id="rId6"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hyperlink" Target="http://ns.umich.edu/stemcells/022706_Intro.html"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1" Type="http://schemas.openxmlformats.org/officeDocument/2006/relationships/image" Target="../media/image13.png"/><Relationship Id="rId12" Type="http://schemas.openxmlformats.org/officeDocument/2006/relationships/image" Target="../media/image16.png"/><Relationship Id="rId13" Type="http://schemas.openxmlformats.org/officeDocument/2006/relationships/hyperlink" Target="http://ns.umich.edu/stemcells/022706_Intro.html" TargetMode="External"/><Relationship Id="rId1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24.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25.png"/><Relationship Id="rId9" Type="http://schemas.openxmlformats.org/officeDocument/2006/relationships/image" Target="../media/image12.png"/><Relationship Id="rId10"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hyperlink" Target="http://www.pbs.org/wnet/religionandethics/2010/04/02/april-2-2010-embryonic-stem-cell-controversy/5995/" TargetMode="External"/><Relationship Id="rId4" Type="http://schemas.openxmlformats.org/officeDocument/2006/relationships/image" Target="../media/image2.png"/><Relationship Id="rId5" Type="http://schemas.openxmlformats.org/officeDocument/2006/relationships/hyperlink" Target="http://www.youtube.com/watch?v=HP4NxUFgFrs&amp;feature=kp" TargetMode="External"/><Relationship Id="rId6"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11" Type="http://schemas.microsoft.com/office/2007/relationships/hdphoto" Target="../media/hdphoto2.wdp"/><Relationship Id="rId12" Type="http://schemas.openxmlformats.org/officeDocument/2006/relationships/image" Target="../media/image34.png"/><Relationship Id="rId13" Type="http://schemas.openxmlformats.org/officeDocument/2006/relationships/image" Target="../media/image35.png"/><Relationship Id="rId14" Type="http://schemas.openxmlformats.org/officeDocument/2006/relationships/image" Target="../media/image36.png"/><Relationship Id="rId15" Type="http://schemas.openxmlformats.org/officeDocument/2006/relationships/image" Target="../media/image37.png"/><Relationship Id="rId1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png"/><Relationship Id="rId9" Type="http://schemas.microsoft.com/office/2007/relationships/hdphoto" Target="../media/hdphoto1.wdp"/><Relationship Id="rId10"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38.png"/><Relationship Id="rId5" Type="http://schemas.openxmlformats.org/officeDocument/2006/relationships/image" Target="../media/image24.png"/><Relationship Id="rId6" Type="http://schemas.openxmlformats.org/officeDocument/2006/relationships/image" Target="../media/image8.png"/><Relationship Id="rId7" Type="http://schemas.openxmlformats.org/officeDocument/2006/relationships/image" Target="../media/image16.png"/><Relationship Id="rId8" Type="http://schemas.openxmlformats.org/officeDocument/2006/relationships/hyperlink" Target="http://www.youtube.com/watch?v=szxLvG4Vy-Q&amp;feature=youtu.be" TargetMode="External"/><Relationship Id="rId9"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hyperlink" Target="http://www.c-spanvideo.org/program/280620-1" TargetMode="External"/><Relationship Id="rId5" Type="http://schemas.openxmlformats.org/officeDocument/2006/relationships/hyperlink" Target="http://www.ns.umich.edu/stemcells/F_030606a.html" TargetMode="External"/><Relationship Id="rId6" Type="http://schemas.openxmlformats.org/officeDocument/2006/relationships/hyperlink" Target="http://www.youtube.com/watch?v=mUcE1Y_bOQE"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1" Type="http://schemas.openxmlformats.org/officeDocument/2006/relationships/image" Target="../media/image48.png"/><Relationship Id="rId12" Type="http://schemas.openxmlformats.org/officeDocument/2006/relationships/image" Target="../media/image49.png"/><Relationship Id="rId13" Type="http://schemas.openxmlformats.org/officeDocument/2006/relationships/image" Target="../media/image50.png"/><Relationship Id="rId14" Type="http://schemas.openxmlformats.org/officeDocument/2006/relationships/image" Target="../media/image51.png"/><Relationship Id="rId15" Type="http://schemas.openxmlformats.org/officeDocument/2006/relationships/image" Target="../media/image52.png"/><Relationship Id="rId16" Type="http://schemas.openxmlformats.org/officeDocument/2006/relationships/image" Target="../media/image53.png"/><Relationship Id="rId17" Type="http://schemas.openxmlformats.org/officeDocument/2006/relationships/image" Target="../media/image54.png"/><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5.png"/><Relationship Id="rId9" Type="http://schemas.openxmlformats.org/officeDocument/2006/relationships/image" Target="../media/image46.png"/><Relationship Id="rId10"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hyperlink" Target="http://stemcells.nih.gov/info/2001report/Pages/2001report.aspx" TargetMode="External"/><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5.xml.rels><?xml version="1.0" encoding="UTF-8" standalone="yes"?>
<Relationships xmlns="http://schemas.openxmlformats.org/package/2006/relationships"><Relationship Id="rId3" Type="http://schemas.openxmlformats.org/officeDocument/2006/relationships/hyperlink" Target="http://a.parsons.edu/~traviss/koln/Chelsea_Briganti_Mademoicell.mov" TargetMode="External"/><Relationship Id="rId4" Type="http://schemas.openxmlformats.org/officeDocument/2006/relationships/image" Target="../media/image56.png"/><Relationship Id="rId5" Type="http://schemas.openxmlformats.org/officeDocument/2006/relationships/hyperlink" Target="http://www.stemcellcurriculum.org/video_menstrual-blood-stem-cells.html" TargetMode="External"/><Relationship Id="rId6" Type="http://schemas.openxmlformats.org/officeDocument/2006/relationships/image" Target="../media/image2.png"/><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hyperlink" Target="https://www.youtube.com/watch?v=xt55cTQEoHk&amp;ebc=ANyPxKrXoOijGA1p0YzZ2Cd9Zon22_FVklpN_izmzNW1Q8wkHHZL_UtuiXyDh79ovPLEDzihkRMMynJB5ejLWe9pqwOi4js4kw" TargetMode="External"/><Relationship Id="rId7"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www.ibiology.org/ibiomagazine/issue-2/sean-morrison-stem-cell-politics.html" TargetMode="External"/><Relationship Id="rId5" Type="http://schemas.openxmlformats.org/officeDocument/2006/relationships/hyperlink" Target="http://linesthatdivide.com/" TargetMode="External"/><Relationship Id="rId1" Type="http://schemas.openxmlformats.org/officeDocument/2006/relationships/slideLayout" Target="../slideLayouts/slideLayout2.xml"/><Relationship Id="rId2" Type="http://schemas.openxmlformats.org/officeDocument/2006/relationships/hyperlink" Target="https://www.youtube.com/watch?v=JqviuL1X5Ho"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hyperlink" Target="http://www.stemcellcurriculum.org/infographics.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3" descr="Logos.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600" y="5300663"/>
            <a:ext cx="15716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350" y="433388"/>
            <a:ext cx="9144000" cy="3693319"/>
          </a:xfrm>
          <a:prstGeom prst="rect">
            <a:avLst/>
          </a:prstGeom>
          <a:noFill/>
        </p:spPr>
        <p:txBody>
          <a:bodyPr>
            <a:spAutoFit/>
          </a:bodyPr>
          <a:lstStyle/>
          <a:p>
            <a:pPr algn="ctr">
              <a:defRPr/>
            </a:pPr>
            <a:r>
              <a:rPr lang="en-US" sz="5400" dirty="0">
                <a:solidFill>
                  <a:srgbClr val="12919C"/>
                </a:solidFill>
                <a:latin typeface="Arial"/>
                <a:cs typeface="Arial"/>
              </a:rPr>
              <a:t>Egg &amp; </a:t>
            </a:r>
            <a:r>
              <a:rPr lang="en-US" sz="5400" dirty="0" smtClean="0">
                <a:solidFill>
                  <a:srgbClr val="12919C"/>
                </a:solidFill>
                <a:latin typeface="Arial"/>
                <a:cs typeface="Arial"/>
              </a:rPr>
              <a:t>Tissue Provision</a:t>
            </a:r>
            <a:endParaRPr lang="en-US" sz="5400" i="1" dirty="0">
              <a:solidFill>
                <a:srgbClr val="12919C"/>
              </a:solidFill>
              <a:latin typeface="Arial"/>
              <a:cs typeface="Arial"/>
            </a:endParaRPr>
          </a:p>
          <a:p>
            <a:pPr algn="ctr">
              <a:defRPr/>
            </a:pPr>
            <a:r>
              <a:rPr lang="en-US" sz="4000" i="1" dirty="0" err="1">
                <a:solidFill>
                  <a:schemeClr val="tx1">
                    <a:lumMod val="50000"/>
                    <a:lumOff val="50000"/>
                  </a:schemeClr>
                </a:solidFill>
                <a:latin typeface="Arial"/>
                <a:cs typeface="Arial"/>
              </a:rPr>
              <a:t>Biolabor</a:t>
            </a:r>
            <a:r>
              <a:rPr lang="en-US" sz="4000" i="1" dirty="0">
                <a:solidFill>
                  <a:schemeClr val="tx1">
                    <a:lumMod val="50000"/>
                    <a:lumOff val="50000"/>
                  </a:schemeClr>
                </a:solidFill>
                <a:latin typeface="Arial"/>
                <a:cs typeface="Arial"/>
              </a:rPr>
              <a:t> &amp; Risks</a:t>
            </a:r>
          </a:p>
          <a:p>
            <a:pPr algn="ctr">
              <a:defRPr/>
            </a:pPr>
            <a:endParaRPr lang="en-US" sz="2800" i="1" dirty="0">
              <a:solidFill>
                <a:schemeClr val="tx1">
                  <a:lumMod val="50000"/>
                  <a:lumOff val="50000"/>
                </a:schemeClr>
              </a:solidFill>
              <a:latin typeface="Arial"/>
              <a:cs typeface="Arial"/>
            </a:endParaRPr>
          </a:p>
          <a:p>
            <a:pPr algn="ctr">
              <a:defRPr/>
            </a:pPr>
            <a:endParaRPr lang="en-US" sz="2800" i="1" dirty="0">
              <a:solidFill>
                <a:schemeClr val="tx1">
                  <a:lumMod val="50000"/>
                  <a:lumOff val="50000"/>
                </a:schemeClr>
              </a:solidFill>
              <a:latin typeface="Arial"/>
              <a:cs typeface="Arial"/>
            </a:endParaRPr>
          </a:p>
          <a:p>
            <a:pPr algn="ctr">
              <a:defRPr/>
            </a:pPr>
            <a:r>
              <a:rPr lang="en-US" sz="2800" i="1" cap="all" dirty="0">
                <a:solidFill>
                  <a:srgbClr val="7F7F7F"/>
                </a:solidFill>
              </a:rPr>
              <a:t>Stem Cells Across the Curriculum</a:t>
            </a:r>
          </a:p>
          <a:p>
            <a:pPr algn="ctr">
              <a:defRPr/>
            </a:pPr>
            <a:r>
              <a:rPr lang="en-US" sz="2800" i="1" dirty="0" err="1">
                <a:solidFill>
                  <a:schemeClr val="tx1">
                    <a:lumMod val="50000"/>
                    <a:lumOff val="50000"/>
                  </a:schemeClr>
                </a:solidFill>
              </a:rPr>
              <a:t>www.stemcellcurriculum.org</a:t>
            </a:r>
            <a:endParaRPr lang="en-US" sz="2800" i="1" dirty="0">
              <a:solidFill>
                <a:schemeClr val="tx1">
                  <a:lumMod val="50000"/>
                  <a:lumOff val="50000"/>
                </a:schemeClr>
              </a:solidFill>
            </a:endParaRPr>
          </a:p>
          <a:p>
            <a:pPr algn="ctr">
              <a:defRPr/>
            </a:pPr>
            <a:endParaRPr lang="en-US" sz="2800" i="1" dirty="0">
              <a:solidFill>
                <a:schemeClr val="tx1">
                  <a:lumMod val="50000"/>
                  <a:lumOff val="50000"/>
                </a:schemeClr>
              </a:solidFill>
              <a:latin typeface="Arial"/>
              <a:cs typeface="Arial"/>
            </a:endParaRPr>
          </a:p>
        </p:txBody>
      </p:sp>
      <p:sp>
        <p:nvSpPr>
          <p:cNvPr id="7" name="TextBox 6"/>
          <p:cNvSpPr txBox="1"/>
          <p:nvPr/>
        </p:nvSpPr>
        <p:spPr>
          <a:xfrm>
            <a:off x="2150527" y="4863509"/>
            <a:ext cx="6917273" cy="2377574"/>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a:solidFill>
                  <a:srgbClr val="12919C"/>
                </a:solidFill>
                <a:latin typeface="+mj-lt"/>
              </a:rPr>
              <a:t>c</a:t>
            </a:r>
            <a:r>
              <a:rPr lang="en-US" sz="1200" cap="small" dirty="0" err="1" smtClean="0">
                <a:solidFill>
                  <a:srgbClr val="12919C"/>
                </a:solidFill>
                <a:latin typeface="+mj-lt"/>
              </a:rPr>
              <a:t>hamany</a:t>
            </a:r>
            <a:r>
              <a:rPr lang="en-US" sz="1200" cap="small" dirty="0" smtClean="0">
                <a:solidFill>
                  <a:srgbClr val="12919C"/>
                </a:solidFill>
                <a:latin typeface="+mj-lt"/>
              </a:rPr>
              <a:t>  &amp; </a:t>
            </a:r>
            <a:r>
              <a:rPr lang="en-US" sz="1200" cap="small" dirty="0" err="1" smtClean="0">
                <a:solidFill>
                  <a:srgbClr val="12919C"/>
                </a:solidFill>
                <a:latin typeface="+mj-lt"/>
              </a:rPr>
              <a:t>emmanuel</a:t>
            </a:r>
            <a:r>
              <a:rPr lang="en-US" sz="1200" cap="small" dirty="0" smtClean="0">
                <a:solidFill>
                  <a:srgbClr val="12919C"/>
                </a:solidFill>
                <a:latin typeface="+mj-lt"/>
              </a:rPr>
              <a:t> </a:t>
            </a:r>
            <a:r>
              <a:rPr lang="en-US" sz="1200" cap="small" dirty="0" err="1" smtClean="0">
                <a:solidFill>
                  <a:srgbClr val="12919C"/>
                </a:solidFill>
                <a:latin typeface="+mj-lt"/>
              </a:rPr>
              <a:t>nunez</a:t>
            </a:r>
            <a:endParaRPr lang="en-US" sz="1200" cap="small" dirty="0" smtClean="0">
              <a:solidFill>
                <a:srgbClr val="12919C"/>
              </a:solidFill>
              <a:latin typeface="+mj-lt"/>
            </a:endParaRPr>
          </a:p>
          <a:p>
            <a:r>
              <a:rPr lang="en-US" sz="1200" cap="small" dirty="0" smtClean="0">
                <a:solidFill>
                  <a:srgbClr val="12919C"/>
                </a:solidFill>
                <a:latin typeface="+mj-lt"/>
              </a:rPr>
              <a:t>	</a:t>
            </a:r>
            <a:r>
              <a:rPr lang="en-US" sz="1200" cap="small" dirty="0" smtClean="0">
                <a:solidFill>
                  <a:srgbClr val="7F7F7F"/>
                </a:solidFill>
                <a:latin typeface="+mj-lt"/>
              </a:rPr>
              <a:t>adapted from “</a:t>
            </a:r>
            <a:r>
              <a:rPr lang="en-US" sz="1200" cap="small" dirty="0" err="1" smtClean="0">
                <a:solidFill>
                  <a:srgbClr val="7F7F7F"/>
                </a:solidFill>
                <a:latin typeface="+mj-lt"/>
              </a:rPr>
              <a:t>extranumerary</a:t>
            </a:r>
            <a:r>
              <a:rPr lang="en-US" sz="1200" cap="small" dirty="0" smtClean="0">
                <a:solidFill>
                  <a:srgbClr val="7F7F7F"/>
                </a:solidFill>
                <a:latin typeface="+mj-lt"/>
              </a:rPr>
              <a:t>,” “</a:t>
            </a:r>
            <a:r>
              <a:rPr lang="en-US" sz="1200" cap="small" dirty="0" err="1" smtClean="0">
                <a:solidFill>
                  <a:srgbClr val="7F7F7F"/>
                </a:solidFill>
                <a:latin typeface="+mj-lt"/>
              </a:rPr>
              <a:t>pgd</a:t>
            </a:r>
            <a:r>
              <a:rPr lang="en-US" sz="1200" cap="small" dirty="0" smtClean="0">
                <a:solidFill>
                  <a:srgbClr val="7F7F7F"/>
                </a:solidFill>
                <a:latin typeface="+mj-lt"/>
              </a:rPr>
              <a:t>,””research embryo,” and “blood” </a:t>
            </a:r>
            <a:r>
              <a:rPr lang="en-US" sz="1200" cap="small" dirty="0" err="1" smtClean="0">
                <a:solidFill>
                  <a:srgbClr val="7F7F7F"/>
                </a:solidFill>
                <a:latin typeface="+mj-lt"/>
              </a:rPr>
              <a:t>zoomgraphics</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7F7F7F"/>
              </a:solidFill>
              <a:latin typeface="+mj-lt"/>
            </a:endParaRPr>
          </a:p>
          <a:p>
            <a:r>
              <a:rPr lang="en-US" sz="1200" cap="small" dirty="0" err="1" smtClean="0">
                <a:solidFill>
                  <a:srgbClr val="12919C"/>
                </a:solidFill>
              </a:rPr>
              <a:t>february</a:t>
            </a:r>
            <a:r>
              <a:rPr lang="en-US" sz="1200" cap="small" dirty="0" smtClean="0">
                <a:solidFill>
                  <a:srgbClr val="12919C"/>
                </a:solidFill>
              </a:rPr>
              <a:t> 2016</a:t>
            </a:r>
            <a:r>
              <a:rPr lang="en-US" sz="1200" cap="small" dirty="0" smtClean="0">
                <a:solidFill>
                  <a:srgbClr val="7F7F7F"/>
                </a:solidFill>
                <a:latin typeface="+mj-lt"/>
              </a:rPr>
              <a:t>	</a:t>
            </a: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73125"/>
          </a:xfrm>
        </p:spPr>
        <p:txBody>
          <a:bodyPr/>
          <a:lstStyle/>
          <a:p>
            <a:pPr eaLnBrk="1" hangingPunct="1">
              <a:defRPr/>
            </a:pPr>
            <a:r>
              <a:rPr lang="en-US" sz="3600" dirty="0" smtClean="0">
                <a:solidFill>
                  <a:srgbClr val="12919C"/>
                </a:solidFill>
                <a:latin typeface="Arial"/>
                <a:cs typeface="Arial"/>
              </a:rPr>
              <a:t>US Egg Procurement &amp; Politics</a:t>
            </a:r>
            <a:endParaRPr lang="en-US" sz="3600" dirty="0">
              <a:solidFill>
                <a:srgbClr val="12919C"/>
              </a:solidFill>
              <a:effectLst>
                <a:outerShdw blurRad="38100" dist="38100" dir="2700000" algn="tl">
                  <a:srgbClr val="DDDDDD"/>
                </a:outerShdw>
              </a:effectLst>
              <a:latin typeface="Arial"/>
              <a:ea typeface="ＭＳ Ｐゴシック" charset="0"/>
              <a:cs typeface="Arial"/>
            </a:endParaRPr>
          </a:p>
        </p:txBody>
      </p:sp>
      <p:sp>
        <p:nvSpPr>
          <p:cNvPr id="20483" name="Content Placeholder 2"/>
          <p:cNvSpPr>
            <a:spLocks noGrp="1"/>
          </p:cNvSpPr>
          <p:nvPr>
            <p:ph idx="1"/>
          </p:nvPr>
        </p:nvSpPr>
        <p:spPr>
          <a:xfrm>
            <a:off x="220663" y="955675"/>
            <a:ext cx="9144000" cy="5122863"/>
          </a:xfrm>
        </p:spPr>
        <p:txBody>
          <a:bodyPr/>
          <a:lstStyle/>
          <a:p>
            <a:pPr eaLnBrk="1" hangingPunct="1">
              <a:buFontTx/>
              <a:buChar char="•"/>
            </a:pPr>
            <a:r>
              <a:rPr lang="en-US" sz="2800">
                <a:solidFill>
                  <a:srgbClr val="262626"/>
                </a:solidFill>
                <a:latin typeface="Arial" charset="0"/>
                <a:ea typeface="ＭＳ Ｐゴシック" charset="0"/>
                <a:cs typeface="Arial" charset="0"/>
              </a:rPr>
              <a:t>Egg procurement for stem cell research involves the same technique of ovarian hyperstimulation as in the fertility sector </a:t>
            </a:r>
          </a:p>
          <a:p>
            <a:pPr eaLnBrk="1" hangingPunct="1">
              <a:buFontTx/>
              <a:buChar char="•"/>
            </a:pPr>
            <a:r>
              <a:rPr lang="en-US" sz="2800">
                <a:solidFill>
                  <a:srgbClr val="262626"/>
                </a:solidFill>
                <a:latin typeface="Arial" charset="0"/>
                <a:ea typeface="ＭＳ Ｐゴシック" charset="0"/>
                <a:cs typeface="Arial" charset="0"/>
              </a:rPr>
              <a:t>&gt; 1 million IVF cycles in 20 years </a:t>
            </a:r>
          </a:p>
          <a:p>
            <a:pPr eaLnBrk="1" hangingPunct="1">
              <a:buFontTx/>
              <a:buChar char="•"/>
            </a:pPr>
            <a:r>
              <a:rPr lang="en-US" sz="2800">
                <a:solidFill>
                  <a:srgbClr val="262626"/>
                </a:solidFill>
                <a:latin typeface="Arial" charset="0"/>
                <a:ea typeface="ＭＳ Ｐゴシック" charset="0"/>
                <a:cs typeface="Arial" charset="0"/>
              </a:rPr>
              <a:t>100,000 peple undergo this cycle/year</a:t>
            </a:r>
          </a:p>
          <a:p>
            <a:pPr lvl="1" eaLnBrk="1" hangingPunct="1">
              <a:buFontTx/>
              <a:buChar char="•"/>
            </a:pPr>
            <a:r>
              <a:rPr lang="en-US" sz="1800">
                <a:solidFill>
                  <a:srgbClr val="404040"/>
                </a:solidFill>
                <a:latin typeface="Arial" charset="0"/>
                <a:ea typeface="ＭＳ Ｐゴシック" charset="0"/>
                <a:cs typeface="Arial" charset="0"/>
              </a:rPr>
              <a:t>includes those who are providing eggs for their own IVF babies</a:t>
            </a:r>
          </a:p>
          <a:p>
            <a:pPr lvl="1" eaLnBrk="1" hangingPunct="1">
              <a:buFontTx/>
              <a:buChar char="•"/>
            </a:pPr>
            <a:r>
              <a:rPr lang="en-US" sz="1800">
                <a:solidFill>
                  <a:srgbClr val="404040"/>
                </a:solidFill>
                <a:latin typeface="Arial" charset="0"/>
                <a:ea typeface="ＭＳ Ｐゴシック" charset="0"/>
                <a:cs typeface="Arial" charset="0"/>
              </a:rPr>
              <a:t>includes those that donate for others</a:t>
            </a:r>
          </a:p>
          <a:p>
            <a:pPr lvl="1" eaLnBrk="1" hangingPunct="1">
              <a:buFontTx/>
              <a:buChar char="•"/>
            </a:pPr>
            <a:r>
              <a:rPr lang="en-US" sz="1800">
                <a:solidFill>
                  <a:srgbClr val="404040"/>
                </a:solidFill>
                <a:latin typeface="Arial" charset="0"/>
                <a:ea typeface="ＭＳ Ｐゴシック" charset="0"/>
                <a:cs typeface="Arial" charset="0"/>
              </a:rPr>
              <a:t>10-20 oocytes per cycle needed </a:t>
            </a:r>
          </a:p>
          <a:p>
            <a:pPr eaLnBrk="1" hangingPunct="1">
              <a:buFontTx/>
              <a:buChar char="•"/>
            </a:pPr>
            <a:r>
              <a:rPr lang="en-US" sz="2800">
                <a:solidFill>
                  <a:srgbClr val="262626"/>
                </a:solidFill>
                <a:latin typeface="Arial" charset="0"/>
                <a:ea typeface="ＭＳ Ｐゴシック" charset="0"/>
                <a:cs typeface="Arial" charset="0"/>
              </a:rPr>
              <a:t>No regulation </a:t>
            </a:r>
          </a:p>
          <a:p>
            <a:pPr eaLnBrk="1" hangingPunct="1">
              <a:buFontTx/>
              <a:buChar char="•"/>
            </a:pPr>
            <a:r>
              <a:rPr lang="en-US" sz="2800">
                <a:solidFill>
                  <a:srgbClr val="262626"/>
                </a:solidFill>
                <a:latin typeface="Arial" charset="0"/>
                <a:ea typeface="ＭＳ Ｐゴシック" charset="0"/>
                <a:cs typeface="Arial" charset="0"/>
              </a:rPr>
              <a:t>No long term health database</a:t>
            </a:r>
          </a:p>
          <a:p>
            <a:pPr eaLnBrk="1" hangingPunct="1">
              <a:buFontTx/>
              <a:buChar char="•"/>
            </a:pPr>
            <a:r>
              <a:rPr lang="en-US" sz="2800">
                <a:solidFill>
                  <a:srgbClr val="262626"/>
                </a:solidFill>
                <a:latin typeface="Arial" charset="0"/>
                <a:ea typeface="ＭＳ Ｐゴシック" charset="0"/>
                <a:cs typeface="Arial" charset="0"/>
              </a:rPr>
              <a:t>Little health research during and  post provision</a:t>
            </a:r>
          </a:p>
          <a:p>
            <a:pPr lvl="1" eaLnBrk="1" hangingPunct="1">
              <a:buFontTx/>
              <a:buChar char="•"/>
            </a:pPr>
            <a:r>
              <a:rPr lang="en-US" sz="1800">
                <a:solidFill>
                  <a:srgbClr val="595959"/>
                </a:solidFill>
                <a:latin typeface="Arial" charset="0"/>
                <a:ea typeface="ＭＳ Ｐゴシック" charset="0"/>
                <a:cs typeface="Arial" charset="0"/>
              </a:rPr>
              <a:t>Younger people more susceptible to health risk</a:t>
            </a:r>
          </a:p>
          <a:p>
            <a:pPr lvl="1" eaLnBrk="1" hangingPunct="1">
              <a:buFontTx/>
              <a:buChar char="•"/>
            </a:pPr>
            <a:r>
              <a:rPr lang="en-US" sz="1800">
                <a:solidFill>
                  <a:srgbClr val="595959"/>
                </a:solidFill>
                <a:latin typeface="Arial" charset="0"/>
                <a:ea typeface="ＭＳ Ｐゴシック" charset="0"/>
                <a:cs typeface="Arial" charset="0"/>
              </a:rPr>
              <a:t>Hormone</a:t>
            </a:r>
            <a:r>
              <a:rPr lang="ja-JP" altLang="en-US" sz="1800">
                <a:solidFill>
                  <a:srgbClr val="595959"/>
                </a:solidFill>
                <a:latin typeface="Arial" charset="0"/>
                <a:ea typeface="ＭＳ Ｐゴシック" charset="0"/>
                <a:cs typeface="Arial" charset="0"/>
              </a:rPr>
              <a:t>’</a:t>
            </a:r>
            <a:r>
              <a:rPr lang="en-US" altLang="ja-JP" sz="1800">
                <a:solidFill>
                  <a:srgbClr val="595959"/>
                </a:solidFill>
                <a:latin typeface="Arial" charset="0"/>
                <a:ea typeface="ＭＳ Ｐゴシック" charset="0"/>
                <a:cs typeface="Arial" charset="0"/>
              </a:rPr>
              <a:t>s fluctuate more, and higher threshold already</a:t>
            </a:r>
          </a:p>
          <a:p>
            <a:pPr lvl="1" eaLnBrk="1" hangingPunct="1">
              <a:buFontTx/>
              <a:buChar char="•"/>
            </a:pPr>
            <a:r>
              <a:rPr lang="en-US" sz="1800">
                <a:solidFill>
                  <a:srgbClr val="595959"/>
                </a:solidFill>
                <a:latin typeface="Arial" charset="0"/>
                <a:ea typeface="ＭＳ Ｐゴシック" charset="0"/>
                <a:cs typeface="Arial" charset="0"/>
              </a:rPr>
              <a:t>Younger people can produce more eggs per cycle</a:t>
            </a:r>
          </a:p>
          <a:p>
            <a:pPr lvl="1" eaLnBrk="1" hangingPunct="1">
              <a:buFontTx/>
              <a:buChar char="•"/>
            </a:pPr>
            <a:endParaRPr lang="en-US" sz="1800">
              <a:solidFill>
                <a:srgbClr val="595959"/>
              </a:solidFill>
              <a:latin typeface="Arial" charset="0"/>
              <a:ea typeface="ＭＳ Ｐゴシック" charset="0"/>
              <a:cs typeface="Arial" charset="0"/>
            </a:endParaRPr>
          </a:p>
        </p:txBody>
      </p:sp>
    </p:spTree>
    <p:extLst>
      <p:ext uri="{BB962C8B-B14F-4D97-AF65-F5344CB8AC3E}">
        <p14:creationId xmlns:p14="http://schemas.microsoft.com/office/powerpoint/2010/main" val="40711162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fade">
                                      <p:cBhvr>
                                        <p:cTn id="7" dur="500"/>
                                        <p:tgtEl>
                                          <p:spTgt spid="20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fade">
                                      <p:cBhvr>
                                        <p:cTn id="12" dur="500"/>
                                        <p:tgtEl>
                                          <p:spTgt spid="2048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animEffect transition="in" filter="fade">
                                      <p:cBhvr>
                                        <p:cTn id="15" dur="500"/>
                                        <p:tgtEl>
                                          <p:spTgt spid="20483">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20483">
                                            <p:txEl>
                                              <p:pRg st="3" end="3"/>
                                            </p:txEl>
                                          </p:spTgt>
                                        </p:tgtEl>
                                        <p:attrNameLst>
                                          <p:attrName>style.visibility</p:attrName>
                                        </p:attrNameLst>
                                      </p:cBhvr>
                                      <p:to>
                                        <p:strVal val="visible"/>
                                      </p:to>
                                    </p:set>
                                    <p:animEffect transition="in" filter="fade">
                                      <p:cBhvr>
                                        <p:cTn id="20" dur="500"/>
                                        <p:tgtEl>
                                          <p:spTgt spid="2048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0483">
                                            <p:txEl>
                                              <p:pRg st="4" end="4"/>
                                            </p:txEl>
                                          </p:spTgt>
                                        </p:tgtEl>
                                        <p:attrNameLst>
                                          <p:attrName>style.visibility</p:attrName>
                                        </p:attrNameLst>
                                      </p:cBhvr>
                                      <p:to>
                                        <p:strVal val="visible"/>
                                      </p:to>
                                    </p:set>
                                    <p:animEffect transition="in" filter="fade">
                                      <p:cBhvr>
                                        <p:cTn id="23" dur="500"/>
                                        <p:tgtEl>
                                          <p:spTgt spid="2048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0483">
                                            <p:txEl>
                                              <p:pRg st="5" end="5"/>
                                            </p:txEl>
                                          </p:spTgt>
                                        </p:tgtEl>
                                        <p:attrNameLst>
                                          <p:attrName>style.visibility</p:attrName>
                                        </p:attrNameLst>
                                      </p:cBhvr>
                                      <p:to>
                                        <p:strVal val="visible"/>
                                      </p:to>
                                    </p:set>
                                    <p:animEffect transition="in" filter="fade">
                                      <p:cBhvr>
                                        <p:cTn id="26" dur="500"/>
                                        <p:tgtEl>
                                          <p:spTgt spid="20483">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20483">
                                            <p:txEl>
                                              <p:pRg st="6" end="6"/>
                                            </p:txEl>
                                          </p:spTgt>
                                        </p:tgtEl>
                                        <p:attrNameLst>
                                          <p:attrName>style.visibility</p:attrName>
                                        </p:attrNameLst>
                                      </p:cBhvr>
                                      <p:to>
                                        <p:strVal val="visible"/>
                                      </p:to>
                                    </p:set>
                                    <p:animEffect transition="in" filter="fade">
                                      <p:cBhvr>
                                        <p:cTn id="31" dur="500"/>
                                        <p:tgtEl>
                                          <p:spTgt spid="2048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0483">
                                            <p:txEl>
                                              <p:pRg st="7" end="7"/>
                                            </p:txEl>
                                          </p:spTgt>
                                        </p:tgtEl>
                                        <p:attrNameLst>
                                          <p:attrName>style.visibility</p:attrName>
                                        </p:attrNameLst>
                                      </p:cBhvr>
                                      <p:to>
                                        <p:strVal val="visible"/>
                                      </p:to>
                                    </p:set>
                                    <p:animEffect transition="in" filter="fade">
                                      <p:cBhvr>
                                        <p:cTn id="34" dur="500"/>
                                        <p:tgtEl>
                                          <p:spTgt spid="20483">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0483">
                                            <p:txEl>
                                              <p:pRg st="8" end="8"/>
                                            </p:txEl>
                                          </p:spTgt>
                                        </p:tgtEl>
                                        <p:attrNameLst>
                                          <p:attrName>style.visibility</p:attrName>
                                        </p:attrNameLst>
                                      </p:cBhvr>
                                      <p:to>
                                        <p:strVal val="visible"/>
                                      </p:to>
                                    </p:set>
                                    <p:animEffect transition="in" filter="fade">
                                      <p:cBhvr>
                                        <p:cTn id="37" dur="500"/>
                                        <p:tgtEl>
                                          <p:spTgt spid="20483">
                                            <p:txEl>
                                              <p:pRg st="8" end="8"/>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0483">
                                            <p:txEl>
                                              <p:pRg st="9" end="9"/>
                                            </p:txEl>
                                          </p:spTgt>
                                        </p:tgtEl>
                                        <p:attrNameLst>
                                          <p:attrName>style.visibility</p:attrName>
                                        </p:attrNameLst>
                                      </p:cBhvr>
                                      <p:to>
                                        <p:strVal val="visible"/>
                                      </p:to>
                                    </p:set>
                                    <p:animEffect transition="in" filter="fade">
                                      <p:cBhvr>
                                        <p:cTn id="40" dur="500"/>
                                        <p:tgtEl>
                                          <p:spTgt spid="20483">
                                            <p:txEl>
                                              <p:pRg st="9" end="9"/>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20483">
                                            <p:txEl>
                                              <p:pRg st="10" end="10"/>
                                            </p:txEl>
                                          </p:spTgt>
                                        </p:tgtEl>
                                        <p:attrNameLst>
                                          <p:attrName>style.visibility</p:attrName>
                                        </p:attrNameLst>
                                      </p:cBhvr>
                                      <p:to>
                                        <p:strVal val="visible"/>
                                      </p:to>
                                    </p:set>
                                    <p:animEffect transition="in" filter="fade">
                                      <p:cBhvr>
                                        <p:cTn id="43" dur="500"/>
                                        <p:tgtEl>
                                          <p:spTgt spid="20483">
                                            <p:txEl>
                                              <p:pRg st="10" end="1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0483">
                                            <p:txEl>
                                              <p:pRg st="11" end="11"/>
                                            </p:txEl>
                                          </p:spTgt>
                                        </p:tgtEl>
                                        <p:attrNameLst>
                                          <p:attrName>style.visibility</p:attrName>
                                        </p:attrNameLst>
                                      </p:cBhvr>
                                      <p:to>
                                        <p:strVal val="visible"/>
                                      </p:to>
                                    </p:set>
                                    <p:animEffect transition="in" filter="fade">
                                      <p:cBhvr>
                                        <p:cTn id="46" dur="500"/>
                                        <p:tgtEl>
                                          <p:spTgt spid="2048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228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2" name="TextBox 4"/>
          <p:cNvSpPr txBox="1">
            <a:spLocks noChangeArrowheads="1"/>
          </p:cNvSpPr>
          <p:nvPr/>
        </p:nvSpPr>
        <p:spPr bwMode="auto">
          <a:xfrm>
            <a:off x="5345113" y="2711450"/>
            <a:ext cx="3798887"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en-US" sz="2200">
                <a:cs typeface="Arial" charset="0"/>
              </a:rPr>
              <a:t>Adolescents </a:t>
            </a:r>
          </a:p>
          <a:p>
            <a:pPr eaLnBrk="1" hangingPunct="1">
              <a:buFont typeface="Arial" charset="0"/>
              <a:buChar char="•"/>
            </a:pPr>
            <a:r>
              <a:rPr lang="en-US" sz="2200">
                <a:cs typeface="Arial" charset="0"/>
              </a:rPr>
              <a:t>People of Color</a:t>
            </a:r>
          </a:p>
          <a:p>
            <a:pPr eaLnBrk="1" hangingPunct="1">
              <a:buFont typeface="Arial" charset="0"/>
              <a:buChar char="•"/>
            </a:pPr>
            <a:r>
              <a:rPr lang="en-US" sz="2200">
                <a:cs typeface="Arial" charset="0"/>
              </a:rPr>
              <a:t>People Living w/Disability</a:t>
            </a:r>
          </a:p>
          <a:p>
            <a:pPr eaLnBrk="1" hangingPunct="1">
              <a:buFont typeface="Arial" charset="0"/>
              <a:buChar char="•"/>
            </a:pPr>
            <a:r>
              <a:rPr lang="en-US" sz="2200">
                <a:cs typeface="Arial" charset="0"/>
              </a:rPr>
              <a:t>People of Low SES</a:t>
            </a:r>
          </a:p>
          <a:p>
            <a:pPr eaLnBrk="1" hangingPunct="1">
              <a:buFont typeface="Arial" charset="0"/>
              <a:buChar char="•"/>
            </a:pPr>
            <a:r>
              <a:rPr lang="en-US" sz="2200">
                <a:cs typeface="Arial" charset="0"/>
              </a:rPr>
              <a:t>LGBTQ</a:t>
            </a:r>
          </a:p>
        </p:txBody>
      </p:sp>
      <p:sp>
        <p:nvSpPr>
          <p:cNvPr id="20483" name="Rectangle 2"/>
          <p:cNvSpPr txBox="1">
            <a:spLocks noChangeArrowheads="1"/>
          </p:cNvSpPr>
          <p:nvPr/>
        </p:nvSpPr>
        <p:spPr bwMode="auto">
          <a:xfrm>
            <a:off x="5322888" y="1568450"/>
            <a:ext cx="3798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dirty="0">
                <a:solidFill>
                  <a:srgbClr val="12919C"/>
                </a:solidFill>
                <a:cs typeface="Arial" charset="0"/>
              </a:rPr>
              <a:t>Who is targeted for </a:t>
            </a:r>
            <a:r>
              <a:rPr lang="en-US" dirty="0" smtClean="0">
                <a:solidFill>
                  <a:srgbClr val="12919C"/>
                </a:solidFill>
                <a:cs typeface="Arial" charset="0"/>
              </a:rPr>
              <a:t>egg </a:t>
            </a:r>
            <a:r>
              <a:rPr lang="en-US" dirty="0">
                <a:solidFill>
                  <a:srgbClr val="12919C"/>
                </a:solidFill>
                <a:cs typeface="Arial" charset="0"/>
              </a:rPr>
              <a:t>provision for SCR? </a:t>
            </a:r>
          </a:p>
        </p:txBody>
      </p:sp>
      <p:pic>
        <p:nvPicPr>
          <p:cNvPr id="5" name="Picture 4"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8279" y="6369408"/>
            <a:ext cx="2255242" cy="34218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0" y="330200"/>
            <a:ext cx="9118600" cy="1143000"/>
          </a:xfrm>
        </p:spPr>
        <p:txBody>
          <a:bodyPr/>
          <a:lstStyle/>
          <a:p>
            <a:r>
              <a:rPr lang="en-US" dirty="0">
                <a:solidFill>
                  <a:srgbClr val="12919C"/>
                </a:solidFill>
                <a:latin typeface="Arial" charset="0"/>
                <a:ea typeface="ＭＳ Ｐゴシック" charset="0"/>
                <a:cs typeface="Arial" charset="0"/>
              </a:rPr>
              <a:t>Compensation for Egg Provision </a:t>
            </a:r>
            <a:br>
              <a:rPr lang="en-US" dirty="0">
                <a:solidFill>
                  <a:srgbClr val="12919C"/>
                </a:solidFill>
                <a:latin typeface="Arial" charset="0"/>
                <a:ea typeface="ＭＳ Ｐゴシック" charset="0"/>
                <a:cs typeface="Arial" charset="0"/>
              </a:rPr>
            </a:br>
            <a:r>
              <a:rPr lang="en-US" sz="3200" i="1" dirty="0">
                <a:solidFill>
                  <a:srgbClr val="404040"/>
                </a:solidFill>
                <a:latin typeface="Arial" charset="0"/>
                <a:ea typeface="ＭＳ Ｐゴシック" charset="0"/>
                <a:cs typeface="Arial" charset="0"/>
              </a:rPr>
              <a:t>Publicly Funded SCR</a:t>
            </a:r>
            <a:r>
              <a:rPr lang="en-US" sz="3200" dirty="0">
                <a:solidFill>
                  <a:srgbClr val="404040"/>
                </a:solidFill>
                <a:latin typeface="Arial" charset="0"/>
                <a:ea typeface="ＭＳ Ｐゴシック" charset="0"/>
                <a:cs typeface="Arial" charset="0"/>
              </a:rPr>
              <a:t> </a:t>
            </a:r>
            <a:endParaRPr lang="en-US" dirty="0">
              <a:solidFill>
                <a:srgbClr val="12919C"/>
              </a:solidFill>
              <a:latin typeface="Arial" charset="0"/>
              <a:ea typeface="ＭＳ Ｐゴシック" charset="0"/>
              <a:cs typeface="Arial" charset="0"/>
            </a:endParaRPr>
          </a:p>
        </p:txBody>
      </p:sp>
      <p:sp>
        <p:nvSpPr>
          <p:cNvPr id="46083" name="Rectangle 3"/>
          <p:cNvSpPr>
            <a:spLocks noGrp="1" noChangeArrowheads="1"/>
          </p:cNvSpPr>
          <p:nvPr>
            <p:ph type="body" idx="1"/>
          </p:nvPr>
        </p:nvSpPr>
        <p:spPr>
          <a:xfrm>
            <a:off x="0" y="1905000"/>
            <a:ext cx="9302750" cy="5486400"/>
          </a:xfrm>
        </p:spPr>
        <p:txBody>
          <a:bodyPr/>
          <a:lstStyle/>
          <a:p>
            <a:pPr>
              <a:lnSpc>
                <a:spcPct val="80000"/>
              </a:lnSpc>
            </a:pPr>
            <a:r>
              <a:rPr lang="en-US" sz="2800" dirty="0">
                <a:solidFill>
                  <a:schemeClr val="tx1">
                    <a:lumMod val="85000"/>
                    <a:lumOff val="15000"/>
                  </a:schemeClr>
                </a:solidFill>
                <a:latin typeface="Arial" charset="0"/>
                <a:ea typeface="ＭＳ Ｐゴシック" charset="0"/>
                <a:cs typeface="Arial" charset="0"/>
              </a:rPr>
              <a:t>No Payment/Some Compensation or Reimbursement </a:t>
            </a:r>
          </a:p>
          <a:p>
            <a:pPr lvl="1">
              <a:lnSpc>
                <a:spcPct val="80000"/>
              </a:lnSpc>
            </a:pPr>
            <a:r>
              <a:rPr lang="en-US" sz="1800" dirty="0">
                <a:solidFill>
                  <a:schemeClr val="tx1">
                    <a:lumMod val="85000"/>
                    <a:lumOff val="15000"/>
                  </a:schemeClr>
                </a:solidFill>
                <a:latin typeface="Arial" charset="0"/>
                <a:ea typeface="ＭＳ Ｐゴシック" charset="0"/>
                <a:cs typeface="Arial" charset="0"/>
              </a:rPr>
              <a:t>UK Human </a:t>
            </a:r>
            <a:r>
              <a:rPr lang="en-US" sz="1800" dirty="0" err="1">
                <a:solidFill>
                  <a:schemeClr val="tx1">
                    <a:lumMod val="85000"/>
                    <a:lumOff val="15000"/>
                  </a:schemeClr>
                </a:solidFill>
                <a:latin typeface="Arial" charset="0"/>
                <a:ea typeface="ＭＳ Ｐゴシック" charset="0"/>
                <a:cs typeface="Arial" charset="0"/>
              </a:rPr>
              <a:t>Fertilisation</a:t>
            </a:r>
            <a:r>
              <a:rPr lang="en-US" sz="1800" dirty="0">
                <a:solidFill>
                  <a:schemeClr val="tx1">
                    <a:lumMod val="85000"/>
                    <a:lumOff val="15000"/>
                  </a:schemeClr>
                </a:solidFill>
                <a:latin typeface="Arial" charset="0"/>
                <a:ea typeface="ＭＳ Ｐゴシック" charset="0"/>
                <a:cs typeface="Arial" charset="0"/>
              </a:rPr>
              <a:t> and Embryology Authority (HFEA)</a:t>
            </a:r>
          </a:p>
          <a:p>
            <a:pPr lvl="2"/>
            <a:r>
              <a:rPr lang="en-US" sz="1400" dirty="0">
                <a:solidFill>
                  <a:schemeClr val="tx1">
                    <a:lumMod val="85000"/>
                    <a:lumOff val="15000"/>
                  </a:schemeClr>
                </a:solidFill>
                <a:latin typeface="Arial" charset="0"/>
                <a:ea typeface="ＭＳ Ｐゴシック" charset="0"/>
                <a:cs typeface="Arial" charset="0"/>
              </a:rPr>
              <a:t>Egg sharing allows 50% of eggs to be donated to SCR in exchange for expanded fertility services</a:t>
            </a:r>
          </a:p>
          <a:p>
            <a:pPr lvl="2"/>
            <a:r>
              <a:rPr lang="en-US" sz="1400" dirty="0">
                <a:solidFill>
                  <a:schemeClr val="tx1">
                    <a:lumMod val="85000"/>
                    <a:lumOff val="15000"/>
                  </a:schemeClr>
                </a:solidFill>
                <a:latin typeface="Arial" charset="0"/>
                <a:ea typeface="ＭＳ Ｐゴシック" charset="0"/>
                <a:cs typeface="Arial" charset="0"/>
              </a:rPr>
              <a:t>Egg donation to research affords only reimbursement for travel and medical expenses </a:t>
            </a:r>
          </a:p>
          <a:p>
            <a:pPr lvl="1">
              <a:lnSpc>
                <a:spcPct val="80000"/>
              </a:lnSpc>
            </a:pPr>
            <a:r>
              <a:rPr lang="en-US" sz="1800" dirty="0">
                <a:solidFill>
                  <a:schemeClr val="tx1">
                    <a:lumMod val="85000"/>
                    <a:lumOff val="15000"/>
                  </a:schemeClr>
                </a:solidFill>
                <a:latin typeface="Arial" charset="0"/>
                <a:ea typeface="ＭＳ Ｐゴシック" charset="0"/>
                <a:cs typeface="Arial" charset="0"/>
              </a:rPr>
              <a:t>National Academy of Sciences (NAS) </a:t>
            </a:r>
          </a:p>
          <a:p>
            <a:pPr lvl="2">
              <a:lnSpc>
                <a:spcPct val="80000"/>
              </a:lnSpc>
            </a:pPr>
            <a:r>
              <a:rPr lang="en-US" sz="1400" dirty="0">
                <a:solidFill>
                  <a:schemeClr val="tx1">
                    <a:lumMod val="85000"/>
                    <a:lumOff val="15000"/>
                  </a:schemeClr>
                </a:solidFill>
                <a:latin typeface="Arial" charset="0"/>
                <a:ea typeface="ＭＳ Ｐゴシック" charset="0"/>
                <a:cs typeface="Arial" charset="0"/>
              </a:rPr>
              <a:t>Warns against payment and compensation as potentially exploitive; only reimbursement</a:t>
            </a:r>
          </a:p>
          <a:p>
            <a:pPr lvl="1">
              <a:lnSpc>
                <a:spcPct val="80000"/>
              </a:lnSpc>
            </a:pPr>
            <a:r>
              <a:rPr lang="en-US" sz="1800" dirty="0">
                <a:solidFill>
                  <a:schemeClr val="tx1">
                    <a:lumMod val="85000"/>
                    <a:lumOff val="15000"/>
                  </a:schemeClr>
                </a:solidFill>
                <a:latin typeface="Arial" charset="0"/>
                <a:ea typeface="ＭＳ Ｐゴシック" charset="0"/>
                <a:cs typeface="Arial" charset="0"/>
              </a:rPr>
              <a:t>California Institute for Regenerative Medicine (CIRM/Prop 71) </a:t>
            </a:r>
          </a:p>
          <a:p>
            <a:pPr lvl="2">
              <a:lnSpc>
                <a:spcPct val="80000"/>
              </a:lnSpc>
            </a:pPr>
            <a:r>
              <a:rPr lang="en-US" sz="1400" dirty="0">
                <a:solidFill>
                  <a:schemeClr val="tx1">
                    <a:lumMod val="85000"/>
                    <a:lumOff val="15000"/>
                  </a:schemeClr>
                </a:solidFill>
                <a:latin typeface="Arial" charset="0"/>
                <a:ea typeface="ＭＳ Ｐゴシック" charset="0"/>
                <a:cs typeface="Arial" charset="0"/>
              </a:rPr>
              <a:t>Forbids compensation or payment and only provides reimbursement for medical and travel costs </a:t>
            </a:r>
          </a:p>
          <a:p>
            <a:pPr lvl="1">
              <a:lnSpc>
                <a:spcPct val="80000"/>
              </a:lnSpc>
              <a:buFontTx/>
              <a:buNone/>
            </a:pPr>
            <a:endParaRPr lang="en-US" sz="2400" dirty="0">
              <a:solidFill>
                <a:schemeClr val="tx1">
                  <a:lumMod val="85000"/>
                  <a:lumOff val="15000"/>
                </a:schemeClr>
              </a:solidFill>
              <a:latin typeface="Arial" charset="0"/>
              <a:ea typeface="ＭＳ Ｐゴシック" charset="0"/>
              <a:cs typeface="Arial" charset="0"/>
            </a:endParaRPr>
          </a:p>
          <a:p>
            <a:pPr>
              <a:lnSpc>
                <a:spcPct val="80000"/>
              </a:lnSpc>
            </a:pPr>
            <a:r>
              <a:rPr lang="en-US" sz="2800" dirty="0">
                <a:solidFill>
                  <a:schemeClr val="tx1">
                    <a:lumMod val="85000"/>
                    <a:lumOff val="15000"/>
                  </a:schemeClr>
                </a:solidFill>
                <a:latin typeface="Arial" charset="0"/>
                <a:ea typeface="ＭＳ Ｐゴシック" charset="0"/>
                <a:cs typeface="Arial" charset="0"/>
              </a:rPr>
              <a:t>Payment/Strict Informed Consent</a:t>
            </a:r>
          </a:p>
          <a:p>
            <a:pPr lvl="1">
              <a:lnSpc>
                <a:spcPct val="80000"/>
              </a:lnSpc>
            </a:pPr>
            <a:r>
              <a:rPr lang="en-US" sz="1800" dirty="0">
                <a:solidFill>
                  <a:schemeClr val="tx1">
                    <a:lumMod val="85000"/>
                    <a:lumOff val="15000"/>
                  </a:schemeClr>
                </a:solidFill>
                <a:latin typeface="Arial" charset="0"/>
                <a:ea typeface="ＭＳ Ｐゴシック" charset="0"/>
                <a:cs typeface="Arial" charset="0"/>
              </a:rPr>
              <a:t>International Stem Cell Society (ISSCR)</a:t>
            </a:r>
          </a:p>
          <a:p>
            <a:pPr lvl="2">
              <a:lnSpc>
                <a:spcPct val="80000"/>
              </a:lnSpc>
            </a:pPr>
            <a:r>
              <a:rPr lang="en-US" sz="1400" dirty="0">
                <a:solidFill>
                  <a:schemeClr val="tx1">
                    <a:lumMod val="85000"/>
                    <a:lumOff val="15000"/>
                  </a:schemeClr>
                </a:solidFill>
                <a:latin typeface="Arial" charset="0"/>
                <a:ea typeface="ＭＳ Ｐゴシック" charset="0"/>
                <a:cs typeface="Arial" charset="0"/>
              </a:rPr>
              <a:t>Ethics Committee statement on the need to</a:t>
            </a:r>
            <a:r>
              <a:rPr lang="en-US" sz="1400" i="1" dirty="0">
                <a:solidFill>
                  <a:schemeClr val="tx1">
                    <a:lumMod val="85000"/>
                    <a:lumOff val="15000"/>
                  </a:schemeClr>
                </a:solidFill>
                <a:latin typeface="Arial" charset="0"/>
                <a:ea typeface="ＭＳ Ｐゴシック" charset="0"/>
                <a:cs typeface="Arial" charset="0"/>
              </a:rPr>
              <a:t> modestly</a:t>
            </a:r>
            <a:r>
              <a:rPr lang="en-US" sz="1400" dirty="0">
                <a:solidFill>
                  <a:schemeClr val="tx1">
                    <a:lumMod val="85000"/>
                    <a:lumOff val="15000"/>
                  </a:schemeClr>
                </a:solidFill>
                <a:latin typeface="Arial" charset="0"/>
                <a:ea typeface="ＭＳ Ｐゴシック" charset="0"/>
                <a:cs typeface="Arial" charset="0"/>
              </a:rPr>
              <a:t> compensate people for time</a:t>
            </a:r>
          </a:p>
          <a:p>
            <a:pPr lvl="1">
              <a:lnSpc>
                <a:spcPct val="80000"/>
              </a:lnSpc>
            </a:pPr>
            <a:r>
              <a:rPr lang="en-US" sz="1800" dirty="0">
                <a:solidFill>
                  <a:schemeClr val="tx1">
                    <a:lumMod val="85000"/>
                    <a:lumOff val="15000"/>
                  </a:schemeClr>
                </a:solidFill>
                <a:latin typeface="Arial" charset="0"/>
                <a:ea typeface="ＭＳ Ｐゴシック" charset="0"/>
                <a:cs typeface="Arial" charset="0"/>
              </a:rPr>
              <a:t>New York State: Empire State Stem Cell Board Statement (NYSTEM)</a:t>
            </a:r>
          </a:p>
          <a:p>
            <a:pPr lvl="2"/>
            <a:r>
              <a:rPr lang="en-US" sz="1400" dirty="0">
                <a:solidFill>
                  <a:schemeClr val="tx1">
                    <a:lumMod val="85000"/>
                    <a:lumOff val="15000"/>
                  </a:schemeClr>
                </a:solidFill>
                <a:latin typeface="Arial" charset="0"/>
                <a:ea typeface="ＭＳ Ｐゴシック" charset="0"/>
                <a:cs typeface="Arial" charset="0"/>
              </a:rPr>
              <a:t>Up to $10,000 per cycle for egg provision for SCR only (no cross talk with fertility)</a:t>
            </a:r>
          </a:p>
          <a:p>
            <a:pPr>
              <a:lnSpc>
                <a:spcPct val="80000"/>
              </a:lnSpc>
            </a:pPr>
            <a:endParaRPr lang="en-US" sz="2800" dirty="0">
              <a:solidFill>
                <a:schemeClr val="tx1">
                  <a:lumMod val="85000"/>
                  <a:lumOff val="15000"/>
                </a:schemeClr>
              </a:solidFill>
              <a:latin typeface="Arial" charset="0"/>
              <a:ea typeface="ＭＳ Ｐゴシック" charset="0"/>
              <a:cs typeface="Arial" charset="0"/>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37400" y="3535363"/>
            <a:ext cx="4445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779" y="6407508"/>
            <a:ext cx="2255242" cy="342184"/>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fade">
                                      <p:cBhvr>
                                        <p:cTn id="7" dur="500"/>
                                        <p:tgtEl>
                                          <p:spTgt spid="4608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6083">
                                            <p:txEl>
                                              <p:pRg st="1" end="1"/>
                                            </p:txEl>
                                          </p:spTgt>
                                        </p:tgtEl>
                                        <p:attrNameLst>
                                          <p:attrName>style.visibility</p:attrName>
                                        </p:attrNameLst>
                                      </p:cBhvr>
                                      <p:to>
                                        <p:strVal val="visible"/>
                                      </p:to>
                                    </p:set>
                                    <p:animEffect transition="in" filter="fade">
                                      <p:cBhvr>
                                        <p:cTn id="10" dur="500"/>
                                        <p:tgtEl>
                                          <p:spTgt spid="4608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6083">
                                            <p:txEl>
                                              <p:pRg st="2" end="2"/>
                                            </p:txEl>
                                          </p:spTgt>
                                        </p:tgtEl>
                                        <p:attrNameLst>
                                          <p:attrName>style.visibility</p:attrName>
                                        </p:attrNameLst>
                                      </p:cBhvr>
                                      <p:to>
                                        <p:strVal val="visible"/>
                                      </p:to>
                                    </p:set>
                                    <p:animEffect transition="in" filter="fade">
                                      <p:cBhvr>
                                        <p:cTn id="13" dur="500"/>
                                        <p:tgtEl>
                                          <p:spTgt spid="4608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6083">
                                            <p:txEl>
                                              <p:pRg st="3" end="3"/>
                                            </p:txEl>
                                          </p:spTgt>
                                        </p:tgtEl>
                                        <p:attrNameLst>
                                          <p:attrName>style.visibility</p:attrName>
                                        </p:attrNameLst>
                                      </p:cBhvr>
                                      <p:to>
                                        <p:strVal val="visible"/>
                                      </p:to>
                                    </p:set>
                                    <p:animEffect transition="in" filter="fade">
                                      <p:cBhvr>
                                        <p:cTn id="16" dur="500"/>
                                        <p:tgtEl>
                                          <p:spTgt spid="4608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6083">
                                            <p:txEl>
                                              <p:pRg st="4" end="4"/>
                                            </p:txEl>
                                          </p:spTgt>
                                        </p:tgtEl>
                                        <p:attrNameLst>
                                          <p:attrName>style.visibility</p:attrName>
                                        </p:attrNameLst>
                                      </p:cBhvr>
                                      <p:to>
                                        <p:strVal val="visible"/>
                                      </p:to>
                                    </p:set>
                                    <p:animEffect transition="in" filter="fade">
                                      <p:cBhvr>
                                        <p:cTn id="21" dur="500"/>
                                        <p:tgtEl>
                                          <p:spTgt spid="4608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6083">
                                            <p:txEl>
                                              <p:pRg st="5" end="5"/>
                                            </p:txEl>
                                          </p:spTgt>
                                        </p:tgtEl>
                                        <p:attrNameLst>
                                          <p:attrName>style.visibility</p:attrName>
                                        </p:attrNameLst>
                                      </p:cBhvr>
                                      <p:to>
                                        <p:strVal val="visible"/>
                                      </p:to>
                                    </p:set>
                                    <p:animEffect transition="in" filter="fade">
                                      <p:cBhvr>
                                        <p:cTn id="24" dur="500"/>
                                        <p:tgtEl>
                                          <p:spTgt spid="4608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6083">
                                            <p:txEl>
                                              <p:pRg st="6" end="6"/>
                                            </p:txEl>
                                          </p:spTgt>
                                        </p:tgtEl>
                                        <p:attrNameLst>
                                          <p:attrName>style.visibility</p:attrName>
                                        </p:attrNameLst>
                                      </p:cBhvr>
                                      <p:to>
                                        <p:strVal val="visible"/>
                                      </p:to>
                                    </p:set>
                                    <p:animEffect transition="in" filter="fade">
                                      <p:cBhvr>
                                        <p:cTn id="29" dur="500"/>
                                        <p:tgtEl>
                                          <p:spTgt spid="4608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46083">
                                            <p:txEl>
                                              <p:pRg st="7" end="7"/>
                                            </p:txEl>
                                          </p:spTgt>
                                        </p:tgtEl>
                                        <p:attrNameLst>
                                          <p:attrName>style.visibility</p:attrName>
                                        </p:attrNameLst>
                                      </p:cBhvr>
                                      <p:to>
                                        <p:strVal val="visible"/>
                                      </p:to>
                                    </p:set>
                                    <p:animEffect transition="in" filter="fade">
                                      <p:cBhvr>
                                        <p:cTn id="32" dur="500"/>
                                        <p:tgtEl>
                                          <p:spTgt spid="4608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6083">
                                            <p:txEl>
                                              <p:pRg st="9" end="9"/>
                                            </p:txEl>
                                          </p:spTgt>
                                        </p:tgtEl>
                                        <p:attrNameLst>
                                          <p:attrName>style.visibility</p:attrName>
                                        </p:attrNameLst>
                                      </p:cBhvr>
                                      <p:to>
                                        <p:strVal val="visible"/>
                                      </p:to>
                                    </p:set>
                                    <p:animEffect transition="in" filter="fade">
                                      <p:cBhvr>
                                        <p:cTn id="40" dur="500"/>
                                        <p:tgtEl>
                                          <p:spTgt spid="46083">
                                            <p:txEl>
                                              <p:pRg st="9" end="9"/>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46083">
                                            <p:txEl>
                                              <p:pRg st="10" end="10"/>
                                            </p:txEl>
                                          </p:spTgt>
                                        </p:tgtEl>
                                        <p:attrNameLst>
                                          <p:attrName>style.visibility</p:attrName>
                                        </p:attrNameLst>
                                      </p:cBhvr>
                                      <p:to>
                                        <p:strVal val="visible"/>
                                      </p:to>
                                    </p:set>
                                    <p:animEffect transition="in" filter="fade">
                                      <p:cBhvr>
                                        <p:cTn id="43" dur="500"/>
                                        <p:tgtEl>
                                          <p:spTgt spid="46083">
                                            <p:txEl>
                                              <p:pRg st="10" end="1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46083">
                                            <p:txEl>
                                              <p:pRg st="11" end="11"/>
                                            </p:txEl>
                                          </p:spTgt>
                                        </p:tgtEl>
                                        <p:attrNameLst>
                                          <p:attrName>style.visibility</p:attrName>
                                        </p:attrNameLst>
                                      </p:cBhvr>
                                      <p:to>
                                        <p:strVal val="visible"/>
                                      </p:to>
                                    </p:set>
                                    <p:animEffect transition="in" filter="fade">
                                      <p:cBhvr>
                                        <p:cTn id="46" dur="500"/>
                                        <p:tgtEl>
                                          <p:spTgt spid="46083">
                                            <p:txEl>
                                              <p:pRg st="11" end="1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6083">
                                            <p:txEl>
                                              <p:pRg st="12" end="12"/>
                                            </p:txEl>
                                          </p:spTgt>
                                        </p:tgtEl>
                                        <p:attrNameLst>
                                          <p:attrName>style.visibility</p:attrName>
                                        </p:attrNameLst>
                                      </p:cBhvr>
                                      <p:to>
                                        <p:strVal val="visible"/>
                                      </p:to>
                                    </p:set>
                                    <p:animEffect transition="in" filter="fade">
                                      <p:cBhvr>
                                        <p:cTn id="51" dur="500"/>
                                        <p:tgtEl>
                                          <p:spTgt spid="46083">
                                            <p:txEl>
                                              <p:pRg st="12" end="12"/>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46083">
                                            <p:txEl>
                                              <p:pRg st="13" end="13"/>
                                            </p:txEl>
                                          </p:spTgt>
                                        </p:tgtEl>
                                        <p:attrNameLst>
                                          <p:attrName>style.visibility</p:attrName>
                                        </p:attrNameLst>
                                      </p:cBhvr>
                                      <p:to>
                                        <p:strVal val="visible"/>
                                      </p:to>
                                    </p:set>
                                    <p:animEffect transition="in" filter="fade">
                                      <p:cBhvr>
                                        <p:cTn id="54" dur="500"/>
                                        <p:tgtEl>
                                          <p:spTgt spid="4608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457200" y="177800"/>
            <a:ext cx="8229600" cy="1143000"/>
          </a:xfrm>
        </p:spPr>
        <p:txBody>
          <a:bodyPr/>
          <a:lstStyle/>
          <a:p>
            <a:pPr eaLnBrk="1" hangingPunct="1"/>
            <a:r>
              <a:rPr lang="en-US" dirty="0">
                <a:solidFill>
                  <a:srgbClr val="12919C"/>
                </a:solidFill>
                <a:latin typeface="Arial"/>
                <a:ea typeface="ＭＳ Ｐゴシック" charset="0"/>
                <a:cs typeface="Arial"/>
              </a:rPr>
              <a:t>New York State: </a:t>
            </a:r>
            <a:r>
              <a:rPr lang="en-US" dirty="0" smtClean="0">
                <a:solidFill>
                  <a:srgbClr val="12919C"/>
                </a:solidFill>
                <a:latin typeface="Arial"/>
                <a:ea typeface="ＭＳ Ｐゴシック" charset="0"/>
                <a:cs typeface="Arial"/>
              </a:rPr>
              <a:t>NYSTEM</a:t>
            </a:r>
            <a:br>
              <a:rPr lang="en-US" dirty="0" smtClean="0">
                <a:solidFill>
                  <a:srgbClr val="12919C"/>
                </a:solidFill>
                <a:latin typeface="Arial"/>
                <a:ea typeface="ＭＳ Ｐゴシック" charset="0"/>
                <a:cs typeface="Arial"/>
              </a:rPr>
            </a:br>
            <a:r>
              <a:rPr lang="en-US" sz="3200" i="1" dirty="0" smtClean="0">
                <a:solidFill>
                  <a:srgbClr val="404040"/>
                </a:solidFill>
                <a:latin typeface="Arial" charset="0"/>
                <a:ea typeface="ＭＳ Ｐゴシック" charset="0"/>
                <a:cs typeface="Arial" charset="0"/>
              </a:rPr>
              <a:t>Publicly Funded SCR</a:t>
            </a:r>
            <a:r>
              <a:rPr lang="en-US" sz="3200" dirty="0" smtClean="0">
                <a:solidFill>
                  <a:srgbClr val="404040"/>
                </a:solidFill>
                <a:latin typeface="Arial" charset="0"/>
                <a:ea typeface="ＭＳ Ｐゴシック" charset="0"/>
                <a:cs typeface="Arial" charset="0"/>
              </a:rPr>
              <a:t> </a:t>
            </a:r>
            <a:endParaRPr lang="en-US" sz="3200" dirty="0">
              <a:solidFill>
                <a:srgbClr val="12919C"/>
              </a:solidFill>
              <a:latin typeface="Arial"/>
              <a:ea typeface="ＭＳ Ｐゴシック" charset="0"/>
              <a:cs typeface="Arial"/>
            </a:endParaRPr>
          </a:p>
        </p:txBody>
      </p:sp>
      <p:sp>
        <p:nvSpPr>
          <p:cNvPr id="24578" name="Content Placeholder 5"/>
          <p:cNvSpPr>
            <a:spLocks noGrp="1"/>
          </p:cNvSpPr>
          <p:nvPr>
            <p:ph sz="half" idx="2"/>
          </p:nvPr>
        </p:nvSpPr>
        <p:spPr>
          <a:xfrm>
            <a:off x="0" y="1574800"/>
            <a:ext cx="9034463" cy="5562600"/>
          </a:xfrm>
        </p:spPr>
        <p:txBody>
          <a:bodyPr/>
          <a:lstStyle/>
          <a:p>
            <a:pPr eaLnBrk="1" hangingPunct="1"/>
            <a:r>
              <a:rPr lang="en-US" dirty="0">
                <a:latin typeface="Arial"/>
                <a:ea typeface="ＭＳ Ｐゴシック" charset="0"/>
                <a:cs typeface="Arial"/>
              </a:rPr>
              <a:t>2007 Title V-A to Article 2 </a:t>
            </a:r>
            <a:r>
              <a:rPr lang="ja-JP" altLang="en-US" dirty="0">
                <a:latin typeface="Arial"/>
                <a:ea typeface="ＭＳ Ｐゴシック" charset="0"/>
                <a:cs typeface="Arial"/>
              </a:rPr>
              <a:t>“</a:t>
            </a:r>
            <a:r>
              <a:rPr lang="en-US" altLang="ja-JP" dirty="0">
                <a:latin typeface="Arial"/>
                <a:ea typeface="ＭＳ Ｐゴシック" charset="0"/>
                <a:cs typeface="Arial"/>
              </a:rPr>
              <a:t>Stem Cell Act</a:t>
            </a:r>
            <a:r>
              <a:rPr lang="ja-JP" altLang="en-US" dirty="0">
                <a:latin typeface="Arial"/>
                <a:ea typeface="ＭＳ Ｐゴシック" charset="0"/>
                <a:cs typeface="Arial"/>
              </a:rPr>
              <a:t>”</a:t>
            </a:r>
            <a:r>
              <a:rPr lang="en-US" altLang="ja-JP" dirty="0">
                <a:latin typeface="Arial"/>
                <a:ea typeface="ＭＳ Ｐゴシック" charset="0"/>
                <a:cs typeface="Arial"/>
              </a:rPr>
              <a:t> </a:t>
            </a:r>
          </a:p>
          <a:p>
            <a:pPr lvl="1" eaLnBrk="1" hangingPunct="1"/>
            <a:r>
              <a:rPr lang="en-US" sz="2000" dirty="0">
                <a:latin typeface="Arial"/>
                <a:ea typeface="ＭＳ Ｐゴシック" charset="0"/>
                <a:cs typeface="Arial"/>
              </a:rPr>
              <a:t>$600M of taxpayer</a:t>
            </a:r>
            <a:r>
              <a:rPr lang="ja-JP" altLang="en-US" sz="2000" dirty="0">
                <a:latin typeface="Arial"/>
                <a:ea typeface="ＭＳ Ｐゴシック" charset="0"/>
                <a:cs typeface="Arial"/>
              </a:rPr>
              <a:t>’</a:t>
            </a:r>
            <a:r>
              <a:rPr lang="en-US" altLang="ja-JP" sz="2000" dirty="0">
                <a:latin typeface="Arial"/>
                <a:ea typeface="ＭＳ Ｐゴシック" charset="0"/>
                <a:cs typeface="Arial"/>
              </a:rPr>
              <a:t>s monies toward SCR over 11 years</a:t>
            </a:r>
          </a:p>
          <a:p>
            <a:pPr lvl="1" eaLnBrk="1" hangingPunct="1"/>
            <a:r>
              <a:rPr lang="en-US" sz="2000" dirty="0">
                <a:latin typeface="Arial"/>
                <a:ea typeface="ＭＳ Ｐゴシック" charset="0"/>
                <a:cs typeface="Arial"/>
              </a:rPr>
              <a:t>ESSCB determines administration of funds</a:t>
            </a:r>
          </a:p>
          <a:p>
            <a:pPr lvl="1" eaLnBrk="1" hangingPunct="1"/>
            <a:endParaRPr lang="en-US" sz="2000" dirty="0">
              <a:latin typeface="Arial"/>
              <a:ea typeface="ＭＳ Ｐゴシック" charset="0"/>
              <a:cs typeface="Arial"/>
            </a:endParaRPr>
          </a:p>
          <a:p>
            <a:pPr eaLnBrk="1" hangingPunct="1"/>
            <a:r>
              <a:rPr lang="en-US" dirty="0">
                <a:latin typeface="Arial"/>
                <a:ea typeface="ＭＳ Ｐゴシック" charset="0"/>
                <a:cs typeface="Arial"/>
              </a:rPr>
              <a:t>June 11, 2009 Resolution  Payment for Eggs Program</a:t>
            </a:r>
          </a:p>
          <a:p>
            <a:pPr lvl="1" eaLnBrk="1" hangingPunct="1"/>
            <a:r>
              <a:rPr lang="en-US" sz="2000" dirty="0" smtClean="0">
                <a:latin typeface="Arial"/>
                <a:ea typeface="ＭＳ Ｐゴシック" charset="0"/>
                <a:cs typeface="Arial"/>
              </a:rPr>
              <a:t>Up to $</a:t>
            </a:r>
            <a:r>
              <a:rPr lang="en-US" sz="2000" dirty="0">
                <a:latin typeface="Arial"/>
                <a:ea typeface="ＭＳ Ｐゴシック" charset="0"/>
                <a:cs typeface="Arial"/>
              </a:rPr>
              <a:t>10,000 for oocyte donation for research purposes only </a:t>
            </a:r>
          </a:p>
          <a:p>
            <a:pPr lvl="1" eaLnBrk="1" hangingPunct="1"/>
            <a:r>
              <a:rPr lang="en-US" sz="2000" dirty="0">
                <a:latin typeface="Arial"/>
                <a:ea typeface="ＭＳ Ｐゴシック" charset="0"/>
                <a:cs typeface="Arial"/>
              </a:rPr>
              <a:t>Only one of 12 states </a:t>
            </a:r>
            <a:r>
              <a:rPr lang="en-US" sz="2000" dirty="0" smtClean="0">
                <a:latin typeface="Arial"/>
                <a:ea typeface="ＭＳ Ｐゴシック" charset="0"/>
                <a:cs typeface="Arial"/>
              </a:rPr>
              <a:t>funding </a:t>
            </a:r>
            <a:r>
              <a:rPr lang="en-US" sz="2000" dirty="0" err="1" smtClean="0">
                <a:latin typeface="Arial"/>
                <a:ea typeface="ＭＳ Ｐゴシック" charset="0"/>
                <a:cs typeface="Arial"/>
              </a:rPr>
              <a:t>hESC</a:t>
            </a:r>
            <a:r>
              <a:rPr lang="en-US" sz="2000" dirty="0" smtClean="0">
                <a:latin typeface="Arial"/>
                <a:ea typeface="ＭＳ Ｐゴシック" charset="0"/>
                <a:cs typeface="Arial"/>
              </a:rPr>
              <a:t> to provide payment</a:t>
            </a:r>
            <a:endParaRPr lang="en-US" sz="2000" dirty="0">
              <a:latin typeface="Arial"/>
              <a:ea typeface="ＭＳ Ｐゴシック" charset="0"/>
              <a:cs typeface="Arial"/>
            </a:endParaRPr>
          </a:p>
          <a:p>
            <a:pPr lvl="1" eaLnBrk="1" hangingPunct="1"/>
            <a:endParaRPr lang="en-US" sz="2000" dirty="0">
              <a:latin typeface="Arial"/>
              <a:ea typeface="ＭＳ Ｐゴシック" charset="0"/>
              <a:cs typeface="Arial"/>
            </a:endParaRPr>
          </a:p>
          <a:p>
            <a:pPr eaLnBrk="1" hangingPunct="1"/>
            <a:r>
              <a:rPr lang="en-US" dirty="0">
                <a:latin typeface="Arial"/>
                <a:ea typeface="ＭＳ Ｐゴシック" charset="0"/>
                <a:cs typeface="Arial"/>
              </a:rPr>
              <a:t>October 9, 2009 Feminists Choosing Life of NY</a:t>
            </a:r>
          </a:p>
          <a:p>
            <a:pPr lvl="1" eaLnBrk="1" hangingPunct="1"/>
            <a:r>
              <a:rPr lang="en-US" sz="2000" dirty="0">
                <a:latin typeface="Arial"/>
                <a:ea typeface="ＭＳ Ｐゴシック" charset="0"/>
                <a:cs typeface="Arial"/>
              </a:rPr>
              <a:t>Files</a:t>
            </a:r>
            <a:r>
              <a:rPr lang="en-US" sz="2000" dirty="0">
                <a:latin typeface="Arial"/>
                <a:ea typeface="ＭＳ Ｐゴシック" charset="0"/>
                <a:cs typeface="Arial"/>
                <a:hlinkClick r:id="rId2"/>
              </a:rPr>
              <a:t> petition </a:t>
            </a:r>
            <a:r>
              <a:rPr lang="en-US" sz="2000" dirty="0">
                <a:latin typeface="Arial"/>
                <a:ea typeface="ＭＳ Ｐゴシック" charset="0"/>
                <a:cs typeface="Arial"/>
              </a:rPr>
              <a:t>against NY ESSCB </a:t>
            </a:r>
            <a:r>
              <a:rPr lang="en-US" sz="2000" dirty="0" smtClean="0">
                <a:latin typeface="Arial"/>
                <a:ea typeface="ＭＳ Ｐゴシック" charset="0"/>
                <a:cs typeface="Arial"/>
              </a:rPr>
              <a:t>for improper </a:t>
            </a:r>
            <a:r>
              <a:rPr lang="en-US" sz="2000" dirty="0">
                <a:latin typeface="Arial"/>
                <a:ea typeface="ＭＳ Ｐゴシック" charset="0"/>
                <a:cs typeface="Arial"/>
              </a:rPr>
              <a:t>informed consent practice</a:t>
            </a:r>
          </a:p>
          <a:p>
            <a:pPr lvl="1" eaLnBrk="1" hangingPunct="1"/>
            <a:r>
              <a:rPr lang="en-US" sz="2000" dirty="0">
                <a:latin typeface="Arial"/>
                <a:ea typeface="ＭＳ Ｐゴシック" charset="0"/>
                <a:cs typeface="Arial"/>
              </a:rPr>
              <a:t>Trial court  dismisses the petition</a:t>
            </a:r>
          </a:p>
          <a:p>
            <a:pPr lvl="1" eaLnBrk="1" hangingPunct="1"/>
            <a:r>
              <a:rPr lang="en-US" sz="2000" dirty="0">
                <a:latin typeface="Arial"/>
                <a:ea typeface="ＭＳ Ｐゴシック" charset="0"/>
                <a:cs typeface="Arial"/>
              </a:rPr>
              <a:t>2010 FCLNY appeals, court holds on </a:t>
            </a:r>
            <a:r>
              <a:rPr lang="en-US" sz="2000" dirty="0">
                <a:latin typeface="Arial"/>
                <a:ea typeface="ＭＳ Ｐゴシック" charset="0"/>
                <a:cs typeface="Arial"/>
                <a:hlinkClick r:id="rId3"/>
              </a:rPr>
              <a:t>no standing </a:t>
            </a:r>
            <a:r>
              <a:rPr lang="en-US" sz="2000" dirty="0">
                <a:latin typeface="Arial"/>
                <a:ea typeface="ＭＳ Ｐゴシック" charset="0"/>
                <a:cs typeface="Arial"/>
              </a:rPr>
              <a:t>in June 2011</a:t>
            </a:r>
          </a:p>
          <a:p>
            <a:pPr lvl="1" eaLnBrk="1" hangingPunct="1">
              <a:buFont typeface="Arial" charset="0"/>
              <a:buNone/>
            </a:pPr>
            <a:endParaRPr lang="en-US" dirty="0">
              <a:latin typeface="Arial"/>
              <a:ea typeface="ＭＳ Ｐゴシック" charset="0"/>
              <a:cs typeface="Arial"/>
            </a:endParaRPr>
          </a:p>
        </p:txBody>
      </p:sp>
    </p:spTree>
    <p:extLst>
      <p:ext uri="{BB962C8B-B14F-4D97-AF65-F5344CB8AC3E}">
        <p14:creationId xmlns:p14="http://schemas.microsoft.com/office/powerpoint/2010/main" val="7718974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fade">
                                      <p:cBhvr>
                                        <p:cTn id="7" dur="500"/>
                                        <p:tgtEl>
                                          <p:spTgt spid="2457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4578">
                                            <p:txEl>
                                              <p:pRg st="1" end="1"/>
                                            </p:txEl>
                                          </p:spTgt>
                                        </p:tgtEl>
                                        <p:attrNameLst>
                                          <p:attrName>style.visibility</p:attrName>
                                        </p:attrNameLst>
                                      </p:cBhvr>
                                      <p:to>
                                        <p:strVal val="visible"/>
                                      </p:to>
                                    </p:set>
                                    <p:animEffect transition="in" filter="fade">
                                      <p:cBhvr>
                                        <p:cTn id="10" dur="500"/>
                                        <p:tgtEl>
                                          <p:spTgt spid="2457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4578">
                                            <p:txEl>
                                              <p:pRg st="2" end="2"/>
                                            </p:txEl>
                                          </p:spTgt>
                                        </p:tgtEl>
                                        <p:attrNameLst>
                                          <p:attrName>style.visibility</p:attrName>
                                        </p:attrNameLst>
                                      </p:cBhvr>
                                      <p:to>
                                        <p:strVal val="visible"/>
                                      </p:to>
                                    </p:set>
                                    <p:animEffect transition="in" filter="fade">
                                      <p:cBhvr>
                                        <p:cTn id="13" dur="500"/>
                                        <p:tgtEl>
                                          <p:spTgt spid="2457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4578">
                                            <p:txEl>
                                              <p:pRg st="4" end="4"/>
                                            </p:txEl>
                                          </p:spTgt>
                                        </p:tgtEl>
                                        <p:attrNameLst>
                                          <p:attrName>style.visibility</p:attrName>
                                        </p:attrNameLst>
                                      </p:cBhvr>
                                      <p:to>
                                        <p:strVal val="visible"/>
                                      </p:to>
                                    </p:set>
                                    <p:animEffect transition="in" filter="fade">
                                      <p:cBhvr>
                                        <p:cTn id="18" dur="500"/>
                                        <p:tgtEl>
                                          <p:spTgt spid="24578">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4578">
                                            <p:txEl>
                                              <p:pRg st="5" end="5"/>
                                            </p:txEl>
                                          </p:spTgt>
                                        </p:tgtEl>
                                        <p:attrNameLst>
                                          <p:attrName>style.visibility</p:attrName>
                                        </p:attrNameLst>
                                      </p:cBhvr>
                                      <p:to>
                                        <p:strVal val="visible"/>
                                      </p:to>
                                    </p:set>
                                    <p:animEffect transition="in" filter="fade">
                                      <p:cBhvr>
                                        <p:cTn id="21" dur="500"/>
                                        <p:tgtEl>
                                          <p:spTgt spid="24578">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4578">
                                            <p:txEl>
                                              <p:pRg st="6" end="6"/>
                                            </p:txEl>
                                          </p:spTgt>
                                        </p:tgtEl>
                                        <p:attrNameLst>
                                          <p:attrName>style.visibility</p:attrName>
                                        </p:attrNameLst>
                                      </p:cBhvr>
                                      <p:to>
                                        <p:strVal val="visible"/>
                                      </p:to>
                                    </p:set>
                                    <p:animEffect transition="in" filter="fade">
                                      <p:cBhvr>
                                        <p:cTn id="24" dur="500"/>
                                        <p:tgtEl>
                                          <p:spTgt spid="24578">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4578">
                                            <p:txEl>
                                              <p:pRg st="8" end="8"/>
                                            </p:txEl>
                                          </p:spTgt>
                                        </p:tgtEl>
                                        <p:attrNameLst>
                                          <p:attrName>style.visibility</p:attrName>
                                        </p:attrNameLst>
                                      </p:cBhvr>
                                      <p:to>
                                        <p:strVal val="visible"/>
                                      </p:to>
                                    </p:set>
                                    <p:animEffect transition="in" filter="fade">
                                      <p:cBhvr>
                                        <p:cTn id="29" dur="500"/>
                                        <p:tgtEl>
                                          <p:spTgt spid="24578">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4578">
                                            <p:txEl>
                                              <p:pRg st="9" end="9"/>
                                            </p:txEl>
                                          </p:spTgt>
                                        </p:tgtEl>
                                        <p:attrNameLst>
                                          <p:attrName>style.visibility</p:attrName>
                                        </p:attrNameLst>
                                      </p:cBhvr>
                                      <p:to>
                                        <p:strVal val="visible"/>
                                      </p:to>
                                    </p:set>
                                    <p:animEffect transition="in" filter="fade">
                                      <p:cBhvr>
                                        <p:cTn id="32" dur="500"/>
                                        <p:tgtEl>
                                          <p:spTgt spid="24578">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24578">
                                            <p:txEl>
                                              <p:pRg st="10" end="10"/>
                                            </p:txEl>
                                          </p:spTgt>
                                        </p:tgtEl>
                                        <p:attrNameLst>
                                          <p:attrName>style.visibility</p:attrName>
                                        </p:attrNameLst>
                                      </p:cBhvr>
                                      <p:to>
                                        <p:strVal val="visible"/>
                                      </p:to>
                                    </p:set>
                                    <p:animEffect transition="in" filter="fade">
                                      <p:cBhvr>
                                        <p:cTn id="35" dur="500"/>
                                        <p:tgtEl>
                                          <p:spTgt spid="24578">
                                            <p:txEl>
                                              <p:pRg st="10" end="10"/>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4578">
                                            <p:txEl>
                                              <p:pRg st="11" end="11"/>
                                            </p:txEl>
                                          </p:spTgt>
                                        </p:tgtEl>
                                        <p:attrNameLst>
                                          <p:attrName>style.visibility</p:attrName>
                                        </p:attrNameLst>
                                      </p:cBhvr>
                                      <p:to>
                                        <p:strVal val="visible"/>
                                      </p:to>
                                    </p:set>
                                    <p:animEffect transition="in" filter="fade">
                                      <p:cBhvr>
                                        <p:cTn id="38" dur="500"/>
                                        <p:tgtEl>
                                          <p:spTgt spid="2457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089210" y="3070922"/>
            <a:ext cx="638524" cy="504567"/>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9580" y="1471778"/>
            <a:ext cx="217548" cy="227217"/>
          </a:xfrm>
          <a:prstGeom prst="rect">
            <a:avLst/>
          </a:prstGeom>
        </p:spPr>
      </p:pic>
      <p:pic>
        <p:nvPicPr>
          <p:cNvPr id="10" name="Picture 9"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9580" y="3081878"/>
            <a:ext cx="217548" cy="227217"/>
          </a:xfrm>
          <a:prstGeom prst="rect">
            <a:avLst/>
          </a:prstGeom>
        </p:spPr>
      </p:pic>
      <p:pic>
        <p:nvPicPr>
          <p:cNvPr id="11" name="Picture 10"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9580" y="4792603"/>
            <a:ext cx="217548" cy="227217"/>
          </a:xfrm>
          <a:prstGeom prst="rect">
            <a:avLst/>
          </a:prstGeom>
        </p:spPr>
      </p:pic>
      <p:sp>
        <p:nvSpPr>
          <p:cNvPr id="12" name="TextBox 11"/>
          <p:cNvSpPr txBox="1"/>
          <p:nvPr/>
        </p:nvSpPr>
        <p:spPr>
          <a:xfrm>
            <a:off x="5387325" y="1725544"/>
            <a:ext cx="823387" cy="523220"/>
          </a:xfrm>
          <a:prstGeom prst="rect">
            <a:avLst/>
          </a:prstGeom>
          <a:noFill/>
        </p:spPr>
        <p:txBody>
          <a:bodyPr wrap="none" rtlCol="0">
            <a:spAutoFit/>
          </a:bodyPr>
          <a:lstStyle/>
          <a:p>
            <a:r>
              <a:rPr lang="en-US" sz="1400" dirty="0" smtClean="0">
                <a:solidFill>
                  <a:schemeClr val="tx1">
                    <a:lumMod val="50000"/>
                    <a:lumOff val="50000"/>
                  </a:schemeClr>
                </a:solidFill>
              </a:rPr>
              <a:t>ICM</a:t>
            </a:r>
          </a:p>
          <a:p>
            <a:r>
              <a:rPr lang="en-US" sz="1400" dirty="0" smtClean="0">
                <a:solidFill>
                  <a:schemeClr val="tx1">
                    <a:lumMod val="50000"/>
                    <a:lumOff val="50000"/>
                  </a:schemeClr>
                </a:solidFill>
              </a:rPr>
              <a:t>cultured</a:t>
            </a:r>
            <a:endParaRPr lang="en-US" sz="1400" dirty="0">
              <a:solidFill>
                <a:schemeClr val="tx1">
                  <a:lumMod val="50000"/>
                  <a:lumOff val="50000"/>
                </a:schemeClr>
              </a:solidFill>
            </a:endParaRPr>
          </a:p>
        </p:txBody>
      </p:sp>
      <p:sp>
        <p:nvSpPr>
          <p:cNvPr id="13" name="TextBox 12"/>
          <p:cNvSpPr txBox="1"/>
          <p:nvPr/>
        </p:nvSpPr>
        <p:spPr>
          <a:xfrm>
            <a:off x="5375985" y="3323206"/>
            <a:ext cx="823387" cy="523220"/>
          </a:xfrm>
          <a:prstGeom prst="rect">
            <a:avLst/>
          </a:prstGeom>
        </p:spPr>
        <p:txBody>
          <a:bodyPr wrap="none" rtlCol="0">
            <a:spAutoFit/>
          </a:bodyPr>
          <a:lstStyle/>
          <a:p>
            <a:r>
              <a:rPr lang="en-US" sz="1400" dirty="0" smtClean="0">
                <a:solidFill>
                  <a:srgbClr val="7F7F7F"/>
                </a:solidFill>
              </a:rPr>
              <a:t>ICM</a:t>
            </a:r>
          </a:p>
          <a:p>
            <a:r>
              <a:rPr lang="en-US" sz="1400" dirty="0" smtClean="0">
                <a:solidFill>
                  <a:srgbClr val="7F7F7F"/>
                </a:solidFill>
              </a:rPr>
              <a:t>cultured</a:t>
            </a:r>
            <a:endParaRPr lang="en-US" sz="1400" dirty="0">
              <a:solidFill>
                <a:srgbClr val="7F7F7F"/>
              </a:solidFill>
            </a:endParaRPr>
          </a:p>
        </p:txBody>
      </p:sp>
      <p:sp>
        <p:nvSpPr>
          <p:cNvPr id="14" name="TextBox 13"/>
          <p:cNvSpPr txBox="1"/>
          <p:nvPr/>
        </p:nvSpPr>
        <p:spPr>
          <a:xfrm>
            <a:off x="5387325" y="5015560"/>
            <a:ext cx="823387" cy="523220"/>
          </a:xfrm>
          <a:prstGeom prst="rect">
            <a:avLst/>
          </a:prstGeom>
        </p:spPr>
        <p:txBody>
          <a:bodyPr wrap="none" rtlCol="0">
            <a:spAutoFit/>
          </a:bodyPr>
          <a:lstStyle/>
          <a:p>
            <a:r>
              <a:rPr lang="en-US" sz="1400" dirty="0" smtClean="0">
                <a:solidFill>
                  <a:srgbClr val="7F7F7F"/>
                </a:solidFill>
              </a:rPr>
              <a:t>ICM</a:t>
            </a:r>
          </a:p>
          <a:p>
            <a:r>
              <a:rPr lang="en-US" sz="1400" dirty="0" smtClean="0">
                <a:solidFill>
                  <a:srgbClr val="7F7F7F"/>
                </a:solidFill>
              </a:rPr>
              <a:t>cultured</a:t>
            </a:r>
            <a:endParaRPr lang="en-US" sz="1400" dirty="0">
              <a:solidFill>
                <a:srgbClr val="7F7F7F"/>
              </a:solidFill>
            </a:endParaRPr>
          </a:p>
        </p:txBody>
      </p:sp>
      <p:sp>
        <p:nvSpPr>
          <p:cNvPr id="16" name="TextBox 15"/>
          <p:cNvSpPr txBox="1"/>
          <p:nvPr/>
        </p:nvSpPr>
        <p:spPr>
          <a:xfrm>
            <a:off x="6988557" y="3644383"/>
            <a:ext cx="1660129" cy="738664"/>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a:t>
            </a:r>
            <a:r>
              <a:rPr lang="en-US" sz="1400" dirty="0" smtClean="0">
                <a:solidFill>
                  <a:schemeClr val="tx1">
                    <a:lumMod val="50000"/>
                    <a:lumOff val="50000"/>
                  </a:schemeClr>
                </a:solidFill>
              </a:rPr>
              <a:t>or drug and toxin screening</a:t>
            </a:r>
            <a:endParaRPr lang="en-US" sz="1400" dirty="0">
              <a:solidFill>
                <a:schemeClr val="tx1">
                  <a:lumMod val="50000"/>
                  <a:lumOff val="50000"/>
                </a:schemeClr>
              </a:solidFill>
            </a:endParaRPr>
          </a:p>
        </p:txBody>
      </p:sp>
      <p:pic>
        <p:nvPicPr>
          <p:cNvPr id="17" name="Picture 16"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804114" y="3070922"/>
            <a:ext cx="638524" cy="504567"/>
          </a:xfrm>
          <a:prstGeom prst="rect">
            <a:avLst/>
          </a:prstGeom>
        </p:spPr>
      </p:pic>
      <p:pic>
        <p:nvPicPr>
          <p:cNvPr id="18" name="Picture 17"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00550" y="4762091"/>
            <a:ext cx="638524" cy="504567"/>
          </a:xfrm>
          <a:prstGeom prst="rect">
            <a:avLst/>
          </a:prstGeom>
        </p:spPr>
      </p:pic>
      <p:pic>
        <p:nvPicPr>
          <p:cNvPr id="19" name="Picture 18"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815454" y="4762091"/>
            <a:ext cx="638524" cy="504567"/>
          </a:xfrm>
          <a:prstGeom prst="rect">
            <a:avLst/>
          </a:prstGeom>
        </p:spPr>
      </p:pic>
      <p:pic>
        <p:nvPicPr>
          <p:cNvPr id="2" name="Picture 1" descr="6BB.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6196" y="4605292"/>
            <a:ext cx="408432" cy="829056"/>
          </a:xfrm>
          <a:prstGeom prst="rect">
            <a:avLst/>
          </a:prstGeom>
        </p:spPr>
      </p:pic>
      <p:pic>
        <p:nvPicPr>
          <p:cNvPr id="3" name="Picture 2" descr="8AA.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6196" y="1325987"/>
            <a:ext cx="411480" cy="832104"/>
          </a:xfrm>
          <a:prstGeom prst="rect">
            <a:avLst/>
          </a:prstGeom>
        </p:spPr>
      </p:pic>
      <p:pic>
        <p:nvPicPr>
          <p:cNvPr id="20" name="Picture 19" descr="8BB.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46196" y="3070922"/>
            <a:ext cx="408432" cy="829056"/>
          </a:xfrm>
          <a:prstGeom prst="rect">
            <a:avLst/>
          </a:prstGeom>
        </p:spPr>
      </p:pic>
      <p:pic>
        <p:nvPicPr>
          <p:cNvPr id="22" name="Picture 21" descr="Blastocysts_B.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8064" y="4426922"/>
            <a:ext cx="537524" cy="1177276"/>
          </a:xfrm>
          <a:prstGeom prst="rect">
            <a:avLst/>
          </a:prstGeom>
        </p:spPr>
      </p:pic>
      <p:pic>
        <p:nvPicPr>
          <p:cNvPr id="24" name="Picture 23" descr="Blastocyst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51112" y="1183000"/>
            <a:ext cx="472440" cy="1085088"/>
          </a:xfrm>
          <a:prstGeom prst="rect">
            <a:avLst/>
          </a:prstGeom>
        </p:spPr>
      </p:pic>
      <p:sp>
        <p:nvSpPr>
          <p:cNvPr id="25" name="TextBox 24"/>
          <p:cNvSpPr txBox="1"/>
          <p:nvPr/>
        </p:nvSpPr>
        <p:spPr>
          <a:xfrm>
            <a:off x="6922014" y="5421947"/>
            <a:ext cx="1660129" cy="523220"/>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smtClean="0">
                <a:solidFill>
                  <a:schemeClr val="tx1">
                    <a:lumMod val="50000"/>
                    <a:lumOff val="50000"/>
                  </a:schemeClr>
                </a:solidFill>
              </a:rPr>
              <a:t>for basic research</a:t>
            </a:r>
            <a:endParaRPr lang="en-US" sz="1400" dirty="0">
              <a:solidFill>
                <a:schemeClr val="tx1">
                  <a:lumMod val="50000"/>
                  <a:lumOff val="50000"/>
                </a:schemeClr>
              </a:solidFill>
            </a:endParaRPr>
          </a:p>
        </p:txBody>
      </p:sp>
      <p:pic>
        <p:nvPicPr>
          <p:cNvPr id="26" name="Picture 25"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085850" y="1237472"/>
            <a:ext cx="638524" cy="504567"/>
          </a:xfrm>
          <a:prstGeom prst="rect">
            <a:avLst/>
          </a:prstGeom>
        </p:spPr>
      </p:pic>
      <p:sp>
        <p:nvSpPr>
          <p:cNvPr id="27" name="TextBox 26"/>
          <p:cNvSpPr txBox="1"/>
          <p:nvPr/>
        </p:nvSpPr>
        <p:spPr>
          <a:xfrm>
            <a:off x="6985197" y="1810933"/>
            <a:ext cx="1660129" cy="523220"/>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for cell therapies</a:t>
            </a:r>
          </a:p>
        </p:txBody>
      </p:sp>
      <p:pic>
        <p:nvPicPr>
          <p:cNvPr id="28" name="Picture 27"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800754" y="1237472"/>
            <a:ext cx="638524" cy="504567"/>
          </a:xfrm>
          <a:prstGeom prst="rect">
            <a:avLst/>
          </a:prstGeom>
        </p:spPr>
      </p:pic>
      <p:pic>
        <p:nvPicPr>
          <p:cNvPr id="29" name="Picture 28" descr="Blastocyst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63021" y="2830798"/>
            <a:ext cx="472440" cy="1085088"/>
          </a:xfrm>
          <a:prstGeom prst="rect">
            <a:avLst/>
          </a:prstGeom>
        </p:spPr>
      </p:pic>
      <p:pic>
        <p:nvPicPr>
          <p:cNvPr id="33" name="Picture 3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6984" y="3210883"/>
            <a:ext cx="217548" cy="227217"/>
          </a:xfrm>
          <a:prstGeom prst="rect">
            <a:avLst/>
          </a:prstGeom>
        </p:spPr>
      </p:pic>
      <p:sp>
        <p:nvSpPr>
          <p:cNvPr id="34" name="TextBox 33"/>
          <p:cNvSpPr txBox="1"/>
          <p:nvPr/>
        </p:nvSpPr>
        <p:spPr>
          <a:xfrm>
            <a:off x="2115022" y="3451249"/>
            <a:ext cx="463964" cy="307777"/>
          </a:xfrm>
          <a:prstGeom prst="rect">
            <a:avLst/>
          </a:prstGeom>
          <a:noFill/>
        </p:spPr>
        <p:txBody>
          <a:bodyPr wrap="none" rtlCol="0">
            <a:spAutoFit/>
          </a:bodyPr>
          <a:lstStyle/>
          <a:p>
            <a:r>
              <a:rPr lang="en-US" sz="1400" dirty="0" smtClean="0">
                <a:solidFill>
                  <a:schemeClr val="tx1">
                    <a:lumMod val="50000"/>
                    <a:lumOff val="50000"/>
                  </a:schemeClr>
                </a:solidFill>
              </a:rPr>
              <a:t>IVF</a:t>
            </a:r>
            <a:endParaRPr lang="en-US" sz="1400" dirty="0">
              <a:solidFill>
                <a:schemeClr val="tx1">
                  <a:lumMod val="50000"/>
                  <a:lumOff val="50000"/>
                </a:schemeClr>
              </a:solidFill>
            </a:endParaRPr>
          </a:p>
        </p:txBody>
      </p:sp>
      <p:sp>
        <p:nvSpPr>
          <p:cNvPr id="30" name="TextBox 29"/>
          <p:cNvSpPr txBox="1"/>
          <p:nvPr/>
        </p:nvSpPr>
        <p:spPr>
          <a:xfrm>
            <a:off x="424168" y="171441"/>
            <a:ext cx="7884996" cy="830997"/>
          </a:xfrm>
          <a:prstGeom prst="rect">
            <a:avLst/>
          </a:prstGeom>
          <a:noFill/>
        </p:spPr>
        <p:txBody>
          <a:bodyPr wrap="square" rtlCol="0">
            <a:spAutoFit/>
          </a:bodyPr>
          <a:lstStyle/>
          <a:p>
            <a:r>
              <a:rPr lang="en-US" sz="2400" dirty="0" smtClean="0">
                <a:solidFill>
                  <a:srgbClr val="12919C"/>
                </a:solidFill>
              </a:rPr>
              <a:t>Embryo. IVF. Research Embryo</a:t>
            </a:r>
          </a:p>
          <a:p>
            <a:r>
              <a:rPr lang="en-US" sz="2400" dirty="0">
                <a:solidFill>
                  <a:srgbClr val="12919C"/>
                </a:solidFill>
              </a:rPr>
              <a:t>	</a:t>
            </a:r>
            <a:r>
              <a:rPr lang="en-US" sz="2400" dirty="0" smtClean="0">
                <a:solidFill>
                  <a:srgbClr val="12919C"/>
                </a:solidFill>
              </a:rPr>
              <a:t>							</a:t>
            </a:r>
            <a:r>
              <a:rPr lang="en-US" sz="2400" dirty="0">
                <a:solidFill>
                  <a:srgbClr val="12919C"/>
                </a:solidFill>
              </a:rPr>
              <a:t> </a:t>
            </a:r>
            <a:r>
              <a:rPr lang="en-US" sz="2400" i="1" dirty="0" smtClean="0">
                <a:solidFill>
                  <a:srgbClr val="12919C"/>
                </a:solidFill>
              </a:rPr>
              <a:t> In Vitro</a:t>
            </a:r>
            <a:endParaRPr lang="en-US" sz="2400" dirty="0" smtClean="0">
              <a:solidFill>
                <a:srgbClr val="12919C"/>
              </a:solidFill>
            </a:endParaRPr>
          </a:p>
        </p:txBody>
      </p:sp>
      <p:pic>
        <p:nvPicPr>
          <p:cNvPr id="35" name="Picture 34" descr="BC_Front.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8928" y="1074840"/>
            <a:ext cx="826008" cy="1679448"/>
          </a:xfrm>
          <a:prstGeom prst="rect">
            <a:avLst/>
          </a:prstGeom>
        </p:spPr>
      </p:pic>
      <p:pic>
        <p:nvPicPr>
          <p:cNvPr id="36" name="Picture 35" descr="BodyZoom.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9390" y="1775880"/>
            <a:ext cx="771144" cy="1813560"/>
          </a:xfrm>
          <a:prstGeom prst="rect">
            <a:avLst/>
          </a:prstGeom>
        </p:spPr>
      </p:pic>
      <p:sp>
        <p:nvSpPr>
          <p:cNvPr id="37" name="TextBox 36"/>
          <p:cNvSpPr txBox="1"/>
          <p:nvPr/>
        </p:nvSpPr>
        <p:spPr>
          <a:xfrm>
            <a:off x="361104" y="3769159"/>
            <a:ext cx="2096143" cy="430887"/>
          </a:xfrm>
          <a:prstGeom prst="rect">
            <a:avLst/>
          </a:prstGeom>
          <a:noFill/>
        </p:spPr>
        <p:txBody>
          <a:bodyPr wrap="square" rtlCol="0">
            <a:spAutoFit/>
          </a:bodyPr>
          <a:lstStyle/>
          <a:p>
            <a:pPr algn="ctr"/>
            <a:r>
              <a:rPr lang="en-US" sz="1100" dirty="0" smtClean="0">
                <a:solidFill>
                  <a:srgbClr val="7F7F7F"/>
                </a:solidFill>
              </a:rPr>
              <a:t>OOCYTE </a:t>
            </a:r>
          </a:p>
          <a:p>
            <a:pPr algn="ctr"/>
            <a:r>
              <a:rPr lang="en-US" sz="1100" dirty="0" smtClean="0">
                <a:solidFill>
                  <a:srgbClr val="7F7F7F"/>
                </a:solidFill>
              </a:rPr>
              <a:t>PROCUREMENT</a:t>
            </a:r>
            <a:endParaRPr lang="en-US" sz="1100" dirty="0">
              <a:solidFill>
                <a:srgbClr val="7F7F7F"/>
              </a:solidFill>
            </a:endParaRPr>
          </a:p>
        </p:txBody>
      </p:sp>
      <p:sp>
        <p:nvSpPr>
          <p:cNvPr id="38" name="TextBox 37"/>
          <p:cNvSpPr txBox="1"/>
          <p:nvPr/>
        </p:nvSpPr>
        <p:spPr>
          <a:xfrm>
            <a:off x="294538" y="4259315"/>
            <a:ext cx="2442635" cy="2246769"/>
          </a:xfrm>
          <a:prstGeom prst="rect">
            <a:avLst/>
          </a:prstGeom>
          <a:noFill/>
        </p:spPr>
        <p:txBody>
          <a:bodyPr wrap="square" rtlCol="0">
            <a:spAutoFit/>
          </a:bodyPr>
          <a:lstStyle/>
          <a:p>
            <a:r>
              <a:rPr lang="en-US" sz="1000" i="1" dirty="0" smtClean="0">
                <a:solidFill>
                  <a:schemeClr val="tx1">
                    <a:lumMod val="50000"/>
                    <a:lumOff val="50000"/>
                  </a:schemeClr>
                </a:solidFill>
              </a:rPr>
              <a:t>Oocyte providers &lt; 30 years of age are injected with hormones to stimulate the release of multiple mature oocytes for fertilization in vitro. Researchers and oocyte providers must adhere to strict informed consent processes as this procedure poses </a:t>
            </a:r>
            <a:r>
              <a:rPr lang="en-US" sz="1000" i="1" dirty="0">
                <a:solidFill>
                  <a:schemeClr val="tx1">
                    <a:lumMod val="50000"/>
                    <a:lumOff val="50000"/>
                  </a:schemeClr>
                </a:solidFill>
              </a:rPr>
              <a:t>a risk of ovarian </a:t>
            </a:r>
            <a:r>
              <a:rPr lang="en-US" sz="1000" i="1" dirty="0" err="1">
                <a:solidFill>
                  <a:schemeClr val="tx1">
                    <a:lumMod val="50000"/>
                    <a:lumOff val="50000"/>
                  </a:schemeClr>
                </a:solidFill>
              </a:rPr>
              <a:t>hyperstimulation</a:t>
            </a:r>
            <a:r>
              <a:rPr lang="en-US" sz="1000" i="1" dirty="0">
                <a:solidFill>
                  <a:schemeClr val="tx1">
                    <a:lumMod val="50000"/>
                    <a:lumOff val="50000"/>
                  </a:schemeClr>
                </a:solidFill>
              </a:rPr>
              <a:t> syndrome (OHSS), with symptoms ranging from mild to severe and in rare cases can result in death. The full extent of health risk is unknown for this group of oocyte providers, as few research studies have been conducted on long-term health. </a:t>
            </a:r>
            <a:endParaRPr lang="en-US" dirty="0"/>
          </a:p>
        </p:txBody>
      </p:sp>
      <p:pic>
        <p:nvPicPr>
          <p:cNvPr id="39" name="Picture 38" descr="Credits2.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4299" y="6467186"/>
            <a:ext cx="8922849" cy="367953"/>
          </a:xfrm>
          <a:prstGeom prst="rect">
            <a:avLst/>
          </a:prstGeom>
        </p:spPr>
      </p:pic>
      <p:pic>
        <p:nvPicPr>
          <p:cNvPr id="31" name="Picture 30" descr="Syringe.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15067" y="1257006"/>
            <a:ext cx="289560" cy="347472"/>
          </a:xfrm>
          <a:prstGeom prst="rect">
            <a:avLst/>
          </a:prstGeom>
        </p:spPr>
      </p:pic>
    </p:spTree>
    <p:extLst>
      <p:ext uri="{BB962C8B-B14F-4D97-AF65-F5344CB8AC3E}">
        <p14:creationId xmlns:p14="http://schemas.microsoft.com/office/powerpoint/2010/main" val="6129800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10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10"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500"/>
                                        <p:tgtEl>
                                          <p:spTgt spid="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par>
                                <p:cTn id="73" presetID="10" presetClass="entr" presetSubtype="0" fill="hold"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par>
                                <p:cTn id="76" presetID="10" presetClass="entr" presetSubtype="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par>
                                <p:cTn id="79" presetID="10" presetClass="entr" presetSubtype="0" fill="hold"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childTnLst>
                                </p:cTn>
                              </p:par>
                              <p:par>
                                <p:cTn id="91" presetID="10" presetClass="entr" presetSubtype="0" fill="hold"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25" grpId="0"/>
      <p:bldP spid="27" grpId="0"/>
      <p:bldP spid="34"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0" y="1054100"/>
            <a:ext cx="9144000" cy="1143000"/>
          </a:xfrm>
        </p:spPr>
        <p:txBody>
          <a:bodyPr/>
          <a:lstStyle/>
          <a:p>
            <a:pPr>
              <a:defRPr/>
            </a:pPr>
            <a:r>
              <a:rPr lang="en-US" dirty="0" smtClean="0">
                <a:solidFill>
                  <a:srgbClr val="12919C"/>
                </a:solidFill>
                <a:latin typeface="Arial" charset="0"/>
              </a:rPr>
              <a:t>Think, Pair, Share</a:t>
            </a:r>
            <a:r>
              <a:rPr lang="en-US" dirty="0">
                <a:solidFill>
                  <a:srgbClr val="12919C"/>
                </a:solidFill>
                <a:latin typeface="Arial" charset="0"/>
              </a:rPr>
              <a:t> </a:t>
            </a:r>
            <a:r>
              <a:rPr lang="en-US" dirty="0" smtClean="0">
                <a:solidFill>
                  <a:srgbClr val="12919C"/>
                </a:solidFill>
                <a:latin typeface="Arial" charset="0"/>
              </a:rPr>
              <a:t>Activity </a:t>
            </a:r>
            <a:br>
              <a:rPr lang="en-US" dirty="0" smtClean="0">
                <a:solidFill>
                  <a:srgbClr val="12919C"/>
                </a:solidFill>
                <a:latin typeface="Arial" charset="0"/>
              </a:rPr>
            </a:br>
            <a:r>
              <a:rPr lang="en-US" sz="3200" i="1" dirty="0" smtClean="0">
                <a:solidFill>
                  <a:srgbClr val="404040"/>
                </a:solidFill>
                <a:latin typeface="Arial" charset="0"/>
                <a:ea typeface="ＭＳ Ｐゴシック" charset="0"/>
                <a:cs typeface="Arial" charset="0"/>
              </a:rPr>
              <a:t>Publicly </a:t>
            </a:r>
            <a:r>
              <a:rPr lang="en-US" sz="3200" i="1" dirty="0">
                <a:solidFill>
                  <a:srgbClr val="404040"/>
                </a:solidFill>
                <a:latin typeface="Arial" charset="0"/>
                <a:ea typeface="ＭＳ Ｐゴシック" charset="0"/>
                <a:cs typeface="Arial" charset="0"/>
              </a:rPr>
              <a:t>Funded SCR</a:t>
            </a:r>
            <a:r>
              <a:rPr lang="en-US" sz="3200" dirty="0">
                <a:solidFill>
                  <a:srgbClr val="404040"/>
                </a:solidFill>
                <a:latin typeface="Arial" charset="0"/>
                <a:ea typeface="ＭＳ Ｐゴシック" charset="0"/>
                <a:cs typeface="Arial" charset="0"/>
              </a:rPr>
              <a:t> </a:t>
            </a:r>
            <a:r>
              <a:rPr lang="en-US" sz="3200" dirty="0" smtClean="0">
                <a:solidFill>
                  <a:srgbClr val="12919C"/>
                </a:solidFill>
                <a:latin typeface="Arial" charset="0"/>
              </a:rPr>
              <a:t/>
            </a:r>
            <a:br>
              <a:rPr lang="en-US" sz="3200" dirty="0" smtClean="0">
                <a:solidFill>
                  <a:srgbClr val="12919C"/>
                </a:solidFill>
                <a:latin typeface="Arial" charset="0"/>
              </a:rPr>
            </a:br>
            <a:endParaRPr lang="en-US" sz="3200" dirty="0" smtClean="0">
              <a:solidFill>
                <a:schemeClr val="tx1">
                  <a:lumMod val="75000"/>
                  <a:lumOff val="25000"/>
                </a:schemeClr>
              </a:solidFill>
              <a:latin typeface="Arial" charset="0"/>
            </a:endParaRPr>
          </a:p>
        </p:txBody>
      </p:sp>
      <p:sp>
        <p:nvSpPr>
          <p:cNvPr id="16386" name="Rectangle 3"/>
          <p:cNvSpPr>
            <a:spLocks noGrp="1" noChangeArrowheads="1"/>
          </p:cNvSpPr>
          <p:nvPr>
            <p:ph type="body" idx="1"/>
          </p:nvPr>
        </p:nvSpPr>
        <p:spPr>
          <a:xfrm>
            <a:off x="-44450" y="3625850"/>
            <a:ext cx="9315450" cy="5715000"/>
          </a:xfrm>
        </p:spPr>
        <p:txBody>
          <a:bodyPr/>
          <a:lstStyle/>
          <a:p>
            <a:pPr>
              <a:buFontTx/>
              <a:buNone/>
              <a:defRPr/>
            </a:pPr>
            <a:r>
              <a:rPr lang="en-US" sz="2800" b="1" dirty="0" smtClean="0">
                <a:latin typeface="Trebuchet MS" charset="0"/>
              </a:rPr>
              <a:t>	</a:t>
            </a:r>
            <a:endParaRPr lang="en-US" sz="1800" i="1" dirty="0">
              <a:solidFill>
                <a:schemeClr val="tx1">
                  <a:lumMod val="75000"/>
                  <a:lumOff val="25000"/>
                </a:schemeClr>
              </a:solidFill>
              <a:latin typeface="Arial"/>
              <a:cs typeface="Arial"/>
            </a:endParaRPr>
          </a:p>
        </p:txBody>
      </p:sp>
      <p:sp>
        <p:nvSpPr>
          <p:cNvPr id="2" name="TextBox 1"/>
          <p:cNvSpPr txBox="1"/>
          <p:nvPr/>
        </p:nvSpPr>
        <p:spPr>
          <a:xfrm>
            <a:off x="0" y="2387600"/>
            <a:ext cx="9144000" cy="2308225"/>
          </a:xfrm>
          <a:prstGeom prst="rect">
            <a:avLst/>
          </a:prstGeom>
          <a:noFill/>
        </p:spPr>
        <p:txBody>
          <a:bodyPr>
            <a:spAutoFit/>
          </a:bodyPr>
          <a:lstStyle/>
          <a:p>
            <a:pPr algn="ctr">
              <a:defRPr/>
            </a:pPr>
            <a:r>
              <a:rPr lang="en-US" sz="3600" dirty="0">
                <a:solidFill>
                  <a:schemeClr val="tx1">
                    <a:lumMod val="75000"/>
                    <a:lumOff val="25000"/>
                  </a:schemeClr>
                </a:solidFill>
              </a:rPr>
              <a:t>Provide Reasoning and Frameworks for </a:t>
            </a:r>
            <a:br>
              <a:rPr lang="en-US" sz="3600" dirty="0">
                <a:solidFill>
                  <a:schemeClr val="tx1">
                    <a:lumMod val="75000"/>
                    <a:lumOff val="25000"/>
                  </a:schemeClr>
                </a:solidFill>
              </a:rPr>
            </a:br>
            <a:r>
              <a:rPr lang="en-US" sz="3600" dirty="0">
                <a:solidFill>
                  <a:schemeClr val="tx1">
                    <a:lumMod val="75000"/>
                    <a:lumOff val="25000"/>
                  </a:schemeClr>
                </a:solidFill>
              </a:rPr>
              <a:t>Acceptance, Modification, or Rejection of the NY State Declaration on Compensation</a:t>
            </a:r>
          </a:p>
          <a:p>
            <a:pPr algn="ctr">
              <a:defRPr/>
            </a:pPr>
            <a:r>
              <a:rPr lang="en-US" sz="3600" dirty="0">
                <a:solidFill>
                  <a:schemeClr val="tx1">
                    <a:lumMod val="75000"/>
                    <a:lumOff val="25000"/>
                  </a:schemeClr>
                </a:solidFill>
              </a:rPr>
              <a:t>for Egg Provision for SCR </a:t>
            </a:r>
            <a:endParaRPr lang="en-US" sz="3600" dirty="0"/>
          </a:p>
        </p:txBody>
      </p:sp>
      <p:pic>
        <p:nvPicPr>
          <p:cNvPr id="5" name="Picture 4"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679" y="6382108"/>
            <a:ext cx="2255242" cy="34218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0" y="0"/>
            <a:ext cx="9144000" cy="1600200"/>
          </a:xfrm>
        </p:spPr>
        <p:txBody>
          <a:bodyPr/>
          <a:lstStyle/>
          <a:p>
            <a:r>
              <a:rPr lang="en-US" sz="3600" dirty="0">
                <a:solidFill>
                  <a:srgbClr val="12919C"/>
                </a:solidFill>
                <a:latin typeface="Arial"/>
                <a:ea typeface="ＭＳ Ｐゴシック" charset="0"/>
                <a:cs typeface="Arial"/>
              </a:rPr>
              <a:t>Will Women Provide Eggs </a:t>
            </a:r>
            <a:r>
              <a:rPr lang="en-US" sz="3600" dirty="0" smtClean="0">
                <a:solidFill>
                  <a:srgbClr val="12919C"/>
                </a:solidFill>
                <a:latin typeface="Arial"/>
                <a:ea typeface="ＭＳ Ｐゴシック" charset="0"/>
                <a:cs typeface="Arial"/>
              </a:rPr>
              <a:t>Without </a:t>
            </a:r>
            <a:r>
              <a:rPr lang="en-US" sz="3600" dirty="0">
                <a:solidFill>
                  <a:srgbClr val="12919C"/>
                </a:solidFill>
                <a:latin typeface="Arial"/>
                <a:ea typeface="ＭＳ Ｐゴシック" charset="0"/>
                <a:cs typeface="Arial"/>
              </a:rPr>
              <a:t>Pay? </a:t>
            </a:r>
            <a:br>
              <a:rPr lang="en-US" sz="3600" dirty="0">
                <a:solidFill>
                  <a:srgbClr val="12919C"/>
                </a:solidFill>
                <a:latin typeface="Arial"/>
                <a:ea typeface="ＭＳ Ｐゴシック" charset="0"/>
                <a:cs typeface="Arial"/>
              </a:rPr>
            </a:br>
            <a:r>
              <a:rPr lang="en-US" sz="2800" b="0" i="1" dirty="0" err="1" smtClean="0">
                <a:solidFill>
                  <a:schemeClr val="tx1">
                    <a:lumMod val="75000"/>
                    <a:lumOff val="25000"/>
                  </a:schemeClr>
                </a:solidFill>
                <a:latin typeface="Arial"/>
                <a:cs typeface="Arial"/>
              </a:rPr>
              <a:t>Klitzman</a:t>
            </a:r>
            <a:r>
              <a:rPr lang="en-US" sz="2800" b="0" i="1" dirty="0" smtClean="0">
                <a:solidFill>
                  <a:schemeClr val="tx1">
                    <a:lumMod val="75000"/>
                    <a:lumOff val="25000"/>
                  </a:schemeClr>
                </a:solidFill>
                <a:latin typeface="Arial"/>
                <a:cs typeface="Arial"/>
              </a:rPr>
              <a:t> &amp; Sauer 2009</a:t>
            </a:r>
            <a:r>
              <a:rPr lang="en-US" sz="2800" b="0" i="1" dirty="0" smtClean="0">
                <a:solidFill>
                  <a:schemeClr val="tx1">
                    <a:lumMod val="75000"/>
                    <a:lumOff val="25000"/>
                  </a:schemeClr>
                </a:solidFill>
                <a:latin typeface="Arial"/>
                <a:cs typeface="Arial"/>
                <a:sym typeface="Wingdings" charset="0"/>
              </a:rPr>
              <a:t> survey study</a:t>
            </a:r>
            <a:r>
              <a:rPr lang="en-US" sz="2800" b="0" i="1" dirty="0" smtClean="0">
                <a:solidFill>
                  <a:schemeClr val="tx1">
                    <a:lumMod val="75000"/>
                    <a:lumOff val="25000"/>
                  </a:schemeClr>
                </a:solidFill>
                <a:latin typeface="Arial"/>
                <a:cs typeface="Arial"/>
              </a:rPr>
              <a:t/>
            </a:r>
            <a:br>
              <a:rPr lang="en-US" sz="2800" b="0" i="1" dirty="0" smtClean="0">
                <a:solidFill>
                  <a:schemeClr val="tx1">
                    <a:lumMod val="75000"/>
                    <a:lumOff val="25000"/>
                  </a:schemeClr>
                </a:solidFill>
                <a:latin typeface="Arial"/>
                <a:cs typeface="Arial"/>
              </a:rPr>
            </a:br>
            <a:endParaRPr lang="en-US" sz="2800" dirty="0">
              <a:solidFill>
                <a:srgbClr val="12919C"/>
              </a:solidFill>
              <a:latin typeface="Arial"/>
              <a:ea typeface="ＭＳ Ｐゴシック" charset="0"/>
              <a:cs typeface="Arial"/>
            </a:endParaRPr>
          </a:p>
        </p:txBody>
      </p:sp>
      <p:sp>
        <p:nvSpPr>
          <p:cNvPr id="43011" name="Rectangle 3"/>
          <p:cNvSpPr txBox="1">
            <a:spLocks noChangeArrowheads="1"/>
          </p:cNvSpPr>
          <p:nvPr/>
        </p:nvSpPr>
        <p:spPr bwMode="auto">
          <a:xfrm>
            <a:off x="0" y="1308100"/>
            <a:ext cx="9220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b="1">
                <a:solidFill>
                  <a:schemeClr val="tx1"/>
                </a:solidFill>
                <a:latin typeface="Times" charset="0"/>
                <a:ea typeface="ＭＳ Ｐゴシック" charset="0"/>
                <a:cs typeface="ＭＳ Ｐゴシック" charset="0"/>
              </a:defRPr>
            </a:lvl1pPr>
            <a:lvl2pPr marL="800100" indent="-342900">
              <a:defRPr sz="2400" b="1">
                <a:solidFill>
                  <a:schemeClr val="tx1"/>
                </a:solidFill>
                <a:latin typeface="Times" charset="0"/>
                <a:ea typeface="ＭＳ Ｐゴシック" charset="0"/>
              </a:defRPr>
            </a:lvl2pPr>
            <a:lvl3pPr marL="1257300" indent="-342900">
              <a:defRPr sz="2400" b="1">
                <a:solidFill>
                  <a:schemeClr val="tx1"/>
                </a:solidFill>
                <a:latin typeface="Times" charset="0"/>
                <a:ea typeface="ＭＳ Ｐゴシック" charset="0"/>
              </a:defRPr>
            </a:lvl3pPr>
            <a:lvl4pPr marL="1714500" indent="-342900">
              <a:defRPr sz="2400" b="1">
                <a:solidFill>
                  <a:schemeClr val="tx1"/>
                </a:solidFill>
                <a:latin typeface="Times" charset="0"/>
                <a:ea typeface="ＭＳ Ｐゴシック" charset="0"/>
              </a:defRPr>
            </a:lvl4pPr>
            <a:lvl5pPr marL="2171700" indent="-342900">
              <a:defRPr sz="2400" b="1">
                <a:solidFill>
                  <a:schemeClr val="tx1"/>
                </a:solidFill>
                <a:latin typeface="Times" charset="0"/>
                <a:ea typeface="ＭＳ Ｐゴシック" charset="0"/>
              </a:defRPr>
            </a:lvl5pPr>
            <a:lvl6pPr marL="2628900" indent="-342900" algn="ctr" eaLnBrk="0" fontAlgn="base" hangingPunct="0">
              <a:spcBef>
                <a:spcPct val="0"/>
              </a:spcBef>
              <a:spcAft>
                <a:spcPct val="0"/>
              </a:spcAft>
              <a:defRPr sz="2400" b="1">
                <a:solidFill>
                  <a:schemeClr val="tx1"/>
                </a:solidFill>
                <a:latin typeface="Times" charset="0"/>
                <a:ea typeface="ＭＳ Ｐゴシック" charset="0"/>
              </a:defRPr>
            </a:lvl6pPr>
            <a:lvl7pPr marL="3086100" indent="-342900" algn="ctr" eaLnBrk="0" fontAlgn="base" hangingPunct="0">
              <a:spcBef>
                <a:spcPct val="0"/>
              </a:spcBef>
              <a:spcAft>
                <a:spcPct val="0"/>
              </a:spcAft>
              <a:defRPr sz="2400" b="1">
                <a:solidFill>
                  <a:schemeClr val="tx1"/>
                </a:solidFill>
                <a:latin typeface="Times" charset="0"/>
                <a:ea typeface="ＭＳ Ｐゴシック" charset="0"/>
              </a:defRPr>
            </a:lvl7pPr>
            <a:lvl8pPr marL="3543300" indent="-342900" algn="ctr" eaLnBrk="0" fontAlgn="base" hangingPunct="0">
              <a:spcBef>
                <a:spcPct val="0"/>
              </a:spcBef>
              <a:spcAft>
                <a:spcPct val="0"/>
              </a:spcAft>
              <a:defRPr sz="2400" b="1">
                <a:solidFill>
                  <a:schemeClr val="tx1"/>
                </a:solidFill>
                <a:latin typeface="Times" charset="0"/>
                <a:ea typeface="ＭＳ Ｐゴシック" charset="0"/>
              </a:defRPr>
            </a:lvl8pPr>
            <a:lvl9pPr marL="4000500" indent="-342900" algn="ctr" eaLnBrk="0" fontAlgn="base" hangingPunct="0">
              <a:spcBef>
                <a:spcPct val="0"/>
              </a:spcBef>
              <a:spcAft>
                <a:spcPct val="0"/>
              </a:spcAft>
              <a:defRPr sz="2400" b="1">
                <a:solidFill>
                  <a:schemeClr val="tx1"/>
                </a:solidFill>
                <a:latin typeface="Times" charset="0"/>
                <a:ea typeface="ＭＳ Ｐゴシック" charset="0"/>
              </a:defRPr>
            </a:lvl9pPr>
          </a:lstStyle>
          <a:p>
            <a:pPr lvl="1" algn="l">
              <a:spcBef>
                <a:spcPct val="20000"/>
              </a:spcBef>
              <a:buFontTx/>
              <a:buChar char="•"/>
            </a:pPr>
            <a:r>
              <a:rPr lang="en-US" sz="1800" dirty="0" smtClean="0">
                <a:latin typeface="Arial"/>
                <a:cs typeface="Arial"/>
              </a:rPr>
              <a:t>Study</a:t>
            </a:r>
            <a:r>
              <a:rPr lang="en-US" sz="1800" dirty="0">
                <a:latin typeface="Arial"/>
                <a:cs typeface="Arial"/>
              </a:rPr>
              <a:t>: Survey 230 </a:t>
            </a:r>
            <a:r>
              <a:rPr lang="en-US" sz="1800" dirty="0" smtClean="0">
                <a:latin typeface="Arial"/>
                <a:cs typeface="Arial"/>
              </a:rPr>
              <a:t>women </a:t>
            </a:r>
            <a:r>
              <a:rPr lang="en-US" sz="1800" dirty="0">
                <a:latin typeface="Arial"/>
                <a:cs typeface="Arial"/>
              </a:rPr>
              <a:t>in Columbia University Donation Program</a:t>
            </a:r>
          </a:p>
          <a:p>
            <a:pPr lvl="2">
              <a:spcBef>
                <a:spcPct val="20000"/>
              </a:spcBef>
              <a:buFontTx/>
              <a:buChar char="•"/>
            </a:pPr>
            <a:r>
              <a:rPr lang="en-US" sz="1800" dirty="0">
                <a:latin typeface="Arial"/>
                <a:cs typeface="Arial"/>
              </a:rPr>
              <a:t>Question: </a:t>
            </a:r>
            <a:r>
              <a:rPr lang="en-US" sz="1800" b="0" dirty="0">
                <a:latin typeface="Arial"/>
                <a:cs typeface="Arial"/>
              </a:rPr>
              <a:t>Attitudes about SCR + $ for participating  in SCNT research</a:t>
            </a:r>
          </a:p>
          <a:p>
            <a:pPr lvl="2" algn="l">
              <a:spcBef>
                <a:spcPct val="20000"/>
              </a:spcBef>
              <a:buFontTx/>
              <a:buChar char="•"/>
            </a:pPr>
            <a:r>
              <a:rPr lang="en-US" sz="1800" dirty="0" smtClean="0">
                <a:latin typeface="Arial"/>
                <a:cs typeface="Arial"/>
              </a:rPr>
              <a:t>Sample: </a:t>
            </a:r>
            <a:r>
              <a:rPr lang="en-US" sz="1800" b="0" dirty="0" smtClean="0">
                <a:latin typeface="Arial"/>
                <a:cs typeface="Arial"/>
              </a:rPr>
              <a:t>26 </a:t>
            </a:r>
            <a:r>
              <a:rPr lang="en-US" sz="1800" b="0" dirty="0" err="1">
                <a:latin typeface="Arial"/>
                <a:cs typeface="Arial"/>
              </a:rPr>
              <a:t>yr</a:t>
            </a:r>
            <a:r>
              <a:rPr lang="en-US" sz="1800" b="0" dirty="0">
                <a:latin typeface="Arial"/>
                <a:cs typeface="Arial"/>
              </a:rPr>
              <a:t> age;  being paid $8000 for eggs for </a:t>
            </a:r>
            <a:r>
              <a:rPr lang="en-US" sz="1800" b="0" dirty="0" smtClean="0">
                <a:latin typeface="Arial"/>
                <a:cs typeface="Arial"/>
              </a:rPr>
              <a:t>reproductive </a:t>
            </a:r>
            <a:r>
              <a:rPr lang="en-US" sz="1800" b="0" dirty="0">
                <a:latin typeface="Arial"/>
                <a:cs typeface="Arial"/>
              </a:rPr>
              <a:t>purposes, never been research subject, and 36% had attempted donation before</a:t>
            </a:r>
          </a:p>
          <a:p>
            <a:pPr lvl="2" algn="l">
              <a:spcBef>
                <a:spcPct val="20000"/>
              </a:spcBef>
              <a:buFontTx/>
              <a:buChar char="•"/>
            </a:pPr>
            <a:r>
              <a:rPr lang="en-US" sz="1800" dirty="0" smtClean="0">
                <a:latin typeface="Arial"/>
                <a:cs typeface="Arial"/>
              </a:rPr>
              <a:t>Proposed method: </a:t>
            </a:r>
            <a:r>
              <a:rPr lang="en-US" sz="1800" b="0" dirty="0" smtClean="0">
                <a:latin typeface="Arial"/>
                <a:cs typeface="Arial"/>
              </a:rPr>
              <a:t>hormone treatment and extraction, </a:t>
            </a:r>
            <a:r>
              <a:rPr lang="en-US" sz="1800" b="0" dirty="0">
                <a:latin typeface="Arial"/>
                <a:cs typeface="Arial"/>
              </a:rPr>
              <a:t>partial pay if drop out</a:t>
            </a:r>
          </a:p>
          <a:p>
            <a:pPr lvl="2" algn="l">
              <a:spcBef>
                <a:spcPct val="20000"/>
              </a:spcBef>
              <a:buFontTx/>
              <a:buChar char="•"/>
            </a:pPr>
            <a:r>
              <a:rPr lang="en-US" sz="1800" dirty="0" smtClean="0">
                <a:latin typeface="Arial"/>
                <a:cs typeface="Arial"/>
              </a:rPr>
              <a:t>Results</a:t>
            </a:r>
            <a:r>
              <a:rPr lang="en-US" sz="1800" dirty="0">
                <a:latin typeface="Arial"/>
                <a:cs typeface="Arial"/>
              </a:rPr>
              <a:t>: </a:t>
            </a:r>
          </a:p>
          <a:p>
            <a:pPr lvl="3" algn="l">
              <a:spcBef>
                <a:spcPct val="20000"/>
              </a:spcBef>
              <a:buFontTx/>
              <a:buChar char="•"/>
            </a:pPr>
            <a:r>
              <a:rPr lang="en-US" sz="1800" b="0" dirty="0">
                <a:latin typeface="Arial"/>
                <a:cs typeface="Arial"/>
              </a:rPr>
              <a:t>82% would </a:t>
            </a:r>
            <a:r>
              <a:rPr lang="ja-JP" altLang="en-US" sz="1800" b="0" dirty="0">
                <a:latin typeface="Arial"/>
                <a:cs typeface="Arial"/>
              </a:rPr>
              <a:t>“</a:t>
            </a:r>
            <a:r>
              <a:rPr lang="en-US" sz="1800" b="0" dirty="0">
                <a:latin typeface="Arial"/>
                <a:cs typeface="Arial"/>
              </a:rPr>
              <a:t>donate</a:t>
            </a:r>
            <a:r>
              <a:rPr lang="ja-JP" altLang="en-US" sz="1800" b="0" dirty="0">
                <a:latin typeface="Arial"/>
                <a:cs typeface="Arial"/>
              </a:rPr>
              <a:t>”</a:t>
            </a:r>
            <a:endParaRPr lang="en-US" sz="1800" b="0" dirty="0">
              <a:latin typeface="Arial"/>
              <a:cs typeface="Arial"/>
            </a:endParaRPr>
          </a:p>
          <a:p>
            <a:pPr lvl="4" algn="l">
              <a:spcBef>
                <a:spcPct val="20000"/>
              </a:spcBef>
              <a:buFontTx/>
              <a:buChar char="•"/>
            </a:pPr>
            <a:r>
              <a:rPr lang="en-US" sz="1800" b="0" dirty="0">
                <a:latin typeface="Arial"/>
                <a:cs typeface="Arial"/>
              </a:rPr>
              <a:t>2% free, 33% for $8K, 28% for slightly&lt;$8K, 31% uncertain</a:t>
            </a:r>
          </a:p>
          <a:p>
            <a:pPr lvl="3" algn="l">
              <a:spcBef>
                <a:spcPct val="20000"/>
              </a:spcBef>
              <a:buFontTx/>
              <a:buChar char="•"/>
            </a:pPr>
            <a:r>
              <a:rPr lang="en-US" sz="1800" b="0" dirty="0">
                <a:latin typeface="Arial"/>
                <a:cs typeface="Arial"/>
              </a:rPr>
              <a:t>51% prefer for </a:t>
            </a:r>
            <a:r>
              <a:rPr lang="en-US" sz="1800" b="0" dirty="0" smtClean="0">
                <a:latin typeface="Arial"/>
                <a:cs typeface="Arial"/>
              </a:rPr>
              <a:t>reproductive; </a:t>
            </a:r>
            <a:r>
              <a:rPr lang="en-US" sz="1800" b="0" dirty="0">
                <a:latin typeface="Arial"/>
                <a:cs typeface="Arial"/>
              </a:rPr>
              <a:t>9% for SCR; 40% no preference</a:t>
            </a:r>
            <a:endParaRPr lang="en-US" sz="1800" dirty="0">
              <a:latin typeface="Arial"/>
              <a:cs typeface="Arial"/>
            </a:endParaRPr>
          </a:p>
          <a:p>
            <a:pPr lvl="2" algn="l">
              <a:spcBef>
                <a:spcPct val="20000"/>
              </a:spcBef>
              <a:buFontTx/>
              <a:buChar char="•"/>
            </a:pPr>
            <a:r>
              <a:rPr lang="en-US" sz="1800" dirty="0">
                <a:latin typeface="Arial"/>
                <a:cs typeface="Arial"/>
              </a:rPr>
              <a:t>Conclusion: </a:t>
            </a:r>
            <a:r>
              <a:rPr lang="ja-JP" altLang="en-US" sz="1800" b="0" dirty="0">
                <a:latin typeface="Arial"/>
                <a:cs typeface="Arial"/>
              </a:rPr>
              <a:t>“</a:t>
            </a:r>
            <a:r>
              <a:rPr lang="en-US" sz="1800" b="0" dirty="0">
                <a:latin typeface="Arial"/>
                <a:cs typeface="Arial"/>
              </a:rPr>
              <a:t> Thus, failures to recruit women appear to result from economics, not a lack of interest among potential donors, and can thus be addressed through equity payment.</a:t>
            </a:r>
            <a:r>
              <a:rPr lang="ja-JP" altLang="en-US" sz="1800" b="0" dirty="0">
                <a:latin typeface="Arial"/>
                <a:cs typeface="Arial"/>
              </a:rPr>
              <a:t>”</a:t>
            </a:r>
            <a:r>
              <a:rPr lang="en-US" sz="1800" b="0" dirty="0">
                <a:latin typeface="Arial"/>
                <a:cs typeface="Arial"/>
              </a:rPr>
              <a:t>…. </a:t>
            </a:r>
            <a:r>
              <a:rPr lang="ja-JP" altLang="en-US" sz="1800" b="0" dirty="0">
                <a:latin typeface="Arial"/>
                <a:cs typeface="Arial"/>
              </a:rPr>
              <a:t>“</a:t>
            </a:r>
            <a:r>
              <a:rPr lang="en-US" sz="1800" b="0" dirty="0">
                <a:latin typeface="Arial"/>
                <a:cs typeface="Arial"/>
              </a:rPr>
              <a:t>Justice dictates that payment of egg providers for stem cell research represents a non-discriminating policy if allowing women of all backgrounds to freely participate in research that serves the common good.</a:t>
            </a:r>
            <a:r>
              <a:rPr lang="ja-JP" altLang="en-US" sz="1800" b="0" dirty="0">
                <a:latin typeface="Arial"/>
                <a:cs typeface="Arial"/>
              </a:rPr>
              <a:t>”</a:t>
            </a:r>
            <a:r>
              <a:rPr lang="en-US" sz="1800" b="0" dirty="0">
                <a:latin typeface="Arial"/>
                <a:cs typeface="Arial"/>
              </a:rPr>
              <a:t> </a:t>
            </a:r>
          </a:p>
          <a:p>
            <a:pPr lvl="2" algn="l">
              <a:spcBef>
                <a:spcPct val="20000"/>
              </a:spcBef>
              <a:buFontTx/>
              <a:buChar char="•"/>
            </a:pPr>
            <a:r>
              <a:rPr lang="en-US" sz="1800" dirty="0">
                <a:latin typeface="Arial"/>
                <a:cs typeface="Arial"/>
              </a:rPr>
              <a:t>Question: </a:t>
            </a:r>
            <a:r>
              <a:rPr lang="en-US" sz="1800" b="0" dirty="0">
                <a:latin typeface="Arial"/>
                <a:cs typeface="Arial"/>
              </a:rPr>
              <a:t> </a:t>
            </a:r>
            <a:r>
              <a:rPr lang="ja-JP" altLang="en-US" sz="1800" b="0" dirty="0">
                <a:latin typeface="Arial"/>
                <a:cs typeface="Arial"/>
              </a:rPr>
              <a:t>“</a:t>
            </a:r>
            <a:r>
              <a:rPr lang="en-US" sz="1800" b="0" dirty="0">
                <a:latin typeface="Arial"/>
                <a:cs typeface="Arial"/>
              </a:rPr>
              <a:t> Data raise larger questions… when if ever social benefits resulting from scientific research should begin to be considered and possibly outweigh fears of potential individual risks (commodification)</a:t>
            </a:r>
            <a:endParaRPr lang="en-US" sz="1800" dirty="0">
              <a:latin typeface="Arial"/>
              <a:cs typeface="Arial"/>
            </a:endParaRPr>
          </a:p>
        </p:txBody>
      </p:sp>
    </p:spTree>
    <p:extLst>
      <p:ext uri="{BB962C8B-B14F-4D97-AF65-F5344CB8AC3E}">
        <p14:creationId xmlns:p14="http://schemas.microsoft.com/office/powerpoint/2010/main" val="36277795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fade">
                                      <p:cBhvr>
                                        <p:cTn id="7" dur="500"/>
                                        <p:tgtEl>
                                          <p:spTgt spid="4301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3011">
                                            <p:txEl>
                                              <p:pRg st="1" end="1"/>
                                            </p:txEl>
                                          </p:spTgt>
                                        </p:tgtEl>
                                        <p:attrNameLst>
                                          <p:attrName>style.visibility</p:attrName>
                                        </p:attrNameLst>
                                      </p:cBhvr>
                                      <p:to>
                                        <p:strVal val="visible"/>
                                      </p:to>
                                    </p:set>
                                    <p:animEffect transition="in" filter="fade">
                                      <p:cBhvr>
                                        <p:cTn id="10" dur="500"/>
                                        <p:tgtEl>
                                          <p:spTgt spid="4301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3011">
                                            <p:txEl>
                                              <p:pRg st="2" end="2"/>
                                            </p:txEl>
                                          </p:spTgt>
                                        </p:tgtEl>
                                        <p:attrNameLst>
                                          <p:attrName>style.visibility</p:attrName>
                                        </p:attrNameLst>
                                      </p:cBhvr>
                                      <p:to>
                                        <p:strVal val="visible"/>
                                      </p:to>
                                    </p:set>
                                    <p:animEffect transition="in" filter="fade">
                                      <p:cBhvr>
                                        <p:cTn id="15" dur="500"/>
                                        <p:tgtEl>
                                          <p:spTgt spid="4301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3011">
                                            <p:txEl>
                                              <p:pRg st="3" end="3"/>
                                            </p:txEl>
                                          </p:spTgt>
                                        </p:tgtEl>
                                        <p:attrNameLst>
                                          <p:attrName>style.visibility</p:attrName>
                                        </p:attrNameLst>
                                      </p:cBhvr>
                                      <p:to>
                                        <p:strVal val="visible"/>
                                      </p:to>
                                    </p:set>
                                    <p:animEffect transition="in" filter="fade">
                                      <p:cBhvr>
                                        <p:cTn id="18" dur="500"/>
                                        <p:tgtEl>
                                          <p:spTgt spid="43011">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3011">
                                            <p:txEl>
                                              <p:pRg st="4" end="4"/>
                                            </p:txEl>
                                          </p:spTgt>
                                        </p:tgtEl>
                                        <p:attrNameLst>
                                          <p:attrName>style.visibility</p:attrName>
                                        </p:attrNameLst>
                                      </p:cBhvr>
                                      <p:to>
                                        <p:strVal val="visible"/>
                                      </p:to>
                                    </p:set>
                                    <p:animEffect transition="in" filter="fade">
                                      <p:cBhvr>
                                        <p:cTn id="23" dur="500"/>
                                        <p:tgtEl>
                                          <p:spTgt spid="43011">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43011">
                                            <p:txEl>
                                              <p:pRg st="5" end="5"/>
                                            </p:txEl>
                                          </p:spTgt>
                                        </p:tgtEl>
                                        <p:attrNameLst>
                                          <p:attrName>style.visibility</p:attrName>
                                        </p:attrNameLst>
                                      </p:cBhvr>
                                      <p:to>
                                        <p:strVal val="visible"/>
                                      </p:to>
                                    </p:set>
                                    <p:animEffect transition="in" filter="fade">
                                      <p:cBhvr>
                                        <p:cTn id="26" dur="500"/>
                                        <p:tgtEl>
                                          <p:spTgt spid="43011">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43011">
                                            <p:txEl>
                                              <p:pRg st="6" end="6"/>
                                            </p:txEl>
                                          </p:spTgt>
                                        </p:tgtEl>
                                        <p:attrNameLst>
                                          <p:attrName>style.visibility</p:attrName>
                                        </p:attrNameLst>
                                      </p:cBhvr>
                                      <p:to>
                                        <p:strVal val="visible"/>
                                      </p:to>
                                    </p:set>
                                    <p:animEffect transition="in" filter="fade">
                                      <p:cBhvr>
                                        <p:cTn id="29" dur="500"/>
                                        <p:tgtEl>
                                          <p:spTgt spid="43011">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43011">
                                            <p:txEl>
                                              <p:pRg st="7" end="7"/>
                                            </p:txEl>
                                          </p:spTgt>
                                        </p:tgtEl>
                                        <p:attrNameLst>
                                          <p:attrName>style.visibility</p:attrName>
                                        </p:attrNameLst>
                                      </p:cBhvr>
                                      <p:to>
                                        <p:strVal val="visible"/>
                                      </p:to>
                                    </p:set>
                                    <p:animEffect transition="in" filter="fade">
                                      <p:cBhvr>
                                        <p:cTn id="32" dur="500"/>
                                        <p:tgtEl>
                                          <p:spTgt spid="43011">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3011">
                                            <p:txEl>
                                              <p:pRg st="8" end="8"/>
                                            </p:txEl>
                                          </p:spTgt>
                                        </p:tgtEl>
                                        <p:attrNameLst>
                                          <p:attrName>style.visibility</p:attrName>
                                        </p:attrNameLst>
                                      </p:cBhvr>
                                      <p:to>
                                        <p:strVal val="visible"/>
                                      </p:to>
                                    </p:set>
                                    <p:animEffect transition="in" filter="fade">
                                      <p:cBhvr>
                                        <p:cTn id="37" dur="500"/>
                                        <p:tgtEl>
                                          <p:spTgt spid="43011">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3011">
                                            <p:txEl>
                                              <p:pRg st="9" end="9"/>
                                            </p:txEl>
                                          </p:spTgt>
                                        </p:tgtEl>
                                        <p:attrNameLst>
                                          <p:attrName>style.visibility</p:attrName>
                                        </p:attrNameLst>
                                      </p:cBhvr>
                                      <p:to>
                                        <p:strVal val="visible"/>
                                      </p:to>
                                    </p:set>
                                    <p:animEffect transition="in" filter="fade">
                                      <p:cBhvr>
                                        <p:cTn id="42" dur="500"/>
                                        <p:tgtEl>
                                          <p:spTgt spid="430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1275"/>
            <a:ext cx="9144000" cy="1550988"/>
          </a:xfrm>
        </p:spPr>
        <p:txBody>
          <a:bodyPr/>
          <a:lstStyle/>
          <a:p>
            <a:pPr eaLnBrk="1" hangingPunct="1">
              <a:defRPr/>
            </a:pPr>
            <a:r>
              <a:rPr lang="en-US" sz="3600" dirty="0" smtClean="0">
                <a:solidFill>
                  <a:srgbClr val="12919C"/>
                </a:solidFill>
                <a:latin typeface="Arial"/>
                <a:cs typeface="Arial"/>
              </a:rPr>
              <a:t>Egg Procurement &amp; Risks to Providers</a:t>
            </a:r>
            <a:br>
              <a:rPr lang="en-US" sz="3600" dirty="0" smtClean="0">
                <a:solidFill>
                  <a:srgbClr val="12919C"/>
                </a:solidFill>
                <a:latin typeface="Arial"/>
                <a:cs typeface="Arial"/>
              </a:rPr>
            </a:br>
            <a:r>
              <a:rPr lang="en-US" sz="3200" i="1" dirty="0">
                <a:solidFill>
                  <a:srgbClr val="404040"/>
                </a:solidFill>
                <a:latin typeface="Arial" charset="0"/>
                <a:ea typeface="ＭＳ Ｐゴシック" charset="0"/>
                <a:cs typeface="Arial" charset="0"/>
              </a:rPr>
              <a:t>Publicly Funded SCR</a:t>
            </a:r>
            <a:r>
              <a:rPr lang="en-US" sz="3200" dirty="0">
                <a:solidFill>
                  <a:srgbClr val="404040"/>
                </a:solidFill>
                <a:latin typeface="Arial" charset="0"/>
                <a:ea typeface="ＭＳ Ｐゴシック" charset="0"/>
                <a:cs typeface="Arial" charset="0"/>
              </a:rPr>
              <a:t> </a:t>
            </a:r>
            <a:r>
              <a:rPr lang="en-US" sz="3600" dirty="0" smtClean="0">
                <a:solidFill>
                  <a:srgbClr val="12919C"/>
                </a:solidFill>
                <a:latin typeface="Arial"/>
                <a:cs typeface="Arial"/>
              </a:rPr>
              <a:t/>
            </a:r>
            <a:br>
              <a:rPr lang="en-US" sz="3600" dirty="0" smtClean="0">
                <a:solidFill>
                  <a:srgbClr val="12919C"/>
                </a:solidFill>
                <a:latin typeface="Arial"/>
                <a:cs typeface="Arial"/>
              </a:rPr>
            </a:br>
            <a:r>
              <a:rPr lang="en-US" sz="1800" dirty="0" smtClean="0">
                <a:solidFill>
                  <a:srgbClr val="595959"/>
                </a:solidFill>
                <a:latin typeface="Arial"/>
                <a:cs typeface="Arial"/>
              </a:rPr>
              <a:t>National Academy of Sciences Sponsored Workshop</a:t>
            </a:r>
            <a:br>
              <a:rPr lang="en-US" sz="1800" dirty="0" smtClean="0">
                <a:solidFill>
                  <a:srgbClr val="595959"/>
                </a:solidFill>
                <a:latin typeface="Arial"/>
                <a:cs typeface="Arial"/>
              </a:rPr>
            </a:br>
            <a:r>
              <a:rPr lang="en-US" sz="1800" dirty="0" err="1" smtClean="0">
                <a:solidFill>
                  <a:srgbClr val="595959"/>
                </a:solidFill>
                <a:latin typeface="Arial"/>
                <a:cs typeface="Arial"/>
              </a:rPr>
              <a:t>Giudice</a:t>
            </a:r>
            <a:r>
              <a:rPr lang="en-US" sz="1800" dirty="0" smtClean="0">
                <a:solidFill>
                  <a:srgbClr val="595959"/>
                </a:solidFill>
                <a:latin typeface="Arial"/>
                <a:cs typeface="Arial"/>
              </a:rPr>
              <a:t> et al. 2007 </a:t>
            </a:r>
            <a:r>
              <a:rPr lang="en-US" sz="1800" dirty="0" smtClean="0">
                <a:solidFill>
                  <a:srgbClr val="595959"/>
                </a:solidFill>
                <a:latin typeface="Arial"/>
                <a:cs typeface="Arial"/>
                <a:hlinkClick r:id="rId3"/>
              </a:rPr>
              <a:t>Link</a:t>
            </a:r>
            <a:endParaRPr lang="en-US" sz="1800" dirty="0">
              <a:solidFill>
                <a:srgbClr val="595959"/>
              </a:solidFill>
              <a:effectLst>
                <a:outerShdw blurRad="38100" dist="38100" dir="2700000" algn="tl">
                  <a:srgbClr val="DDDDDD"/>
                </a:outerShdw>
              </a:effectLst>
              <a:latin typeface="Arial"/>
              <a:ea typeface="ＭＳ Ｐゴシック" charset="0"/>
              <a:cs typeface="Arial"/>
            </a:endParaRPr>
          </a:p>
        </p:txBody>
      </p:sp>
      <p:sp>
        <p:nvSpPr>
          <p:cNvPr id="20483" name="Content Placeholder 2"/>
          <p:cNvSpPr>
            <a:spLocks noGrp="1"/>
          </p:cNvSpPr>
          <p:nvPr>
            <p:ph idx="1"/>
          </p:nvPr>
        </p:nvSpPr>
        <p:spPr>
          <a:xfrm>
            <a:off x="220663" y="1473200"/>
            <a:ext cx="9144000" cy="5384800"/>
          </a:xfrm>
        </p:spPr>
        <p:txBody>
          <a:bodyPr/>
          <a:lstStyle/>
          <a:p>
            <a:pPr eaLnBrk="1" hangingPunct="1">
              <a:buFontTx/>
              <a:buChar char="•"/>
            </a:pPr>
            <a:r>
              <a:rPr lang="en-US" sz="2800" dirty="0">
                <a:solidFill>
                  <a:srgbClr val="404040"/>
                </a:solidFill>
                <a:latin typeface="Arial" charset="0"/>
                <a:ea typeface="ＭＳ Ｐゴシック" charset="0"/>
                <a:cs typeface="Arial" charset="0"/>
              </a:rPr>
              <a:t>CIRM </a:t>
            </a:r>
          </a:p>
          <a:p>
            <a:pPr lvl="1" eaLnBrk="1" hangingPunct="1">
              <a:buFontTx/>
              <a:buChar char="•"/>
            </a:pPr>
            <a:r>
              <a:rPr lang="en-US" sz="2000" dirty="0">
                <a:solidFill>
                  <a:srgbClr val="404040"/>
                </a:solidFill>
                <a:latin typeface="Arial" charset="0"/>
                <a:ea typeface="ＭＳ Ｐゴシック" charset="0"/>
                <a:cs typeface="Arial" charset="0"/>
              </a:rPr>
              <a:t>approached </a:t>
            </a:r>
            <a:r>
              <a:rPr lang="en-US" sz="2000" dirty="0" smtClean="0">
                <a:solidFill>
                  <a:srgbClr val="404040"/>
                </a:solidFill>
                <a:latin typeface="Arial" charset="0"/>
                <a:ea typeface="ＭＳ Ｐゴシック" charset="0"/>
                <a:cs typeface="Arial" charset="0"/>
              </a:rPr>
              <a:t>Institute of Medicine </a:t>
            </a:r>
            <a:r>
              <a:rPr lang="en-US" sz="2000" dirty="0">
                <a:solidFill>
                  <a:srgbClr val="404040"/>
                </a:solidFill>
                <a:latin typeface="Arial" charset="0"/>
                <a:ea typeface="ＭＳ Ｐゴシック" charset="0"/>
                <a:cs typeface="Arial" charset="0"/>
              </a:rPr>
              <a:t>and </a:t>
            </a:r>
            <a:r>
              <a:rPr lang="en-US" sz="2000" dirty="0" smtClean="0">
                <a:solidFill>
                  <a:srgbClr val="404040"/>
                </a:solidFill>
                <a:latin typeface="Arial" charset="0"/>
                <a:ea typeface="ＭＳ Ｐゴシック" charset="0"/>
                <a:cs typeface="Arial" charset="0"/>
              </a:rPr>
              <a:t>National Research Council</a:t>
            </a:r>
            <a:endParaRPr lang="en-US" sz="2000" dirty="0">
              <a:solidFill>
                <a:srgbClr val="404040"/>
              </a:solidFill>
              <a:latin typeface="Arial" charset="0"/>
              <a:ea typeface="ＭＳ Ｐゴシック" charset="0"/>
              <a:cs typeface="Arial" charset="0"/>
            </a:endParaRPr>
          </a:p>
          <a:p>
            <a:pPr lvl="1" eaLnBrk="1" hangingPunct="1">
              <a:buFontTx/>
              <a:buChar char="•"/>
            </a:pPr>
            <a:r>
              <a:rPr lang="en-US" sz="2000" dirty="0">
                <a:solidFill>
                  <a:srgbClr val="404040"/>
                </a:solidFill>
                <a:latin typeface="Arial" charset="0"/>
                <a:ea typeface="ＭＳ Ｐゴシック" charset="0"/>
                <a:cs typeface="Arial" charset="0"/>
              </a:rPr>
              <a:t>request the convening of a committee to assess risk</a:t>
            </a:r>
          </a:p>
          <a:p>
            <a:pPr eaLnBrk="1" hangingPunct="1">
              <a:buFontTx/>
              <a:buChar char="•"/>
            </a:pPr>
            <a:r>
              <a:rPr lang="en-US" sz="2800" dirty="0">
                <a:solidFill>
                  <a:srgbClr val="404040"/>
                </a:solidFill>
                <a:latin typeface="Arial" charset="0"/>
                <a:ea typeface="ＭＳ Ｐゴシック" charset="0"/>
                <a:cs typeface="Arial" charset="0"/>
              </a:rPr>
              <a:t>Workshop Sept 28, 2006 San Francisco</a:t>
            </a:r>
          </a:p>
          <a:p>
            <a:pPr eaLnBrk="1" hangingPunct="1">
              <a:buFontTx/>
              <a:buChar char="•"/>
            </a:pPr>
            <a:r>
              <a:rPr lang="en-US" sz="2800" dirty="0">
                <a:solidFill>
                  <a:srgbClr val="404040"/>
                </a:solidFill>
                <a:latin typeface="Arial" charset="0"/>
                <a:ea typeface="ＭＳ Ｐゴシック" charset="0"/>
                <a:cs typeface="Arial" charset="0"/>
              </a:rPr>
              <a:t>Webcast for the public </a:t>
            </a:r>
          </a:p>
          <a:p>
            <a:pPr eaLnBrk="1" hangingPunct="1">
              <a:buFontTx/>
              <a:buChar char="•"/>
            </a:pPr>
            <a:r>
              <a:rPr lang="en-US" sz="2800" dirty="0" err="1">
                <a:solidFill>
                  <a:srgbClr val="404040"/>
                </a:solidFill>
                <a:latin typeface="Arial" charset="0"/>
                <a:ea typeface="ＭＳ Ｐゴシック" charset="0"/>
                <a:cs typeface="Arial" charset="0"/>
              </a:rPr>
              <a:t>Rosenwaks</a:t>
            </a:r>
            <a:r>
              <a:rPr lang="en-US" sz="2800" dirty="0">
                <a:solidFill>
                  <a:srgbClr val="404040"/>
                </a:solidFill>
                <a:latin typeface="Arial" charset="0"/>
                <a:ea typeface="ＭＳ Ｐゴシック" charset="0"/>
                <a:cs typeface="Arial" charset="0"/>
              </a:rPr>
              <a:t> session  focused on the difference between clinical/ reproductive and research purposes</a:t>
            </a:r>
          </a:p>
          <a:p>
            <a:pPr eaLnBrk="1" hangingPunct="1">
              <a:buFontTx/>
              <a:buChar char="•"/>
            </a:pPr>
            <a:r>
              <a:rPr lang="en-US" sz="2800" dirty="0">
                <a:solidFill>
                  <a:srgbClr val="404040"/>
                </a:solidFill>
                <a:latin typeface="Arial" charset="0"/>
                <a:ea typeface="ＭＳ Ｐゴシック" charset="0"/>
                <a:cs typeface="Arial" charset="0"/>
              </a:rPr>
              <a:t>Focused on acute and chronic </a:t>
            </a:r>
            <a:r>
              <a:rPr lang="en-US" sz="2800" dirty="0" smtClean="0">
                <a:solidFill>
                  <a:srgbClr val="404040"/>
                </a:solidFill>
                <a:latin typeface="Arial" charset="0"/>
                <a:ea typeface="ＭＳ Ｐゴシック" charset="0"/>
                <a:cs typeface="Arial" charset="0"/>
              </a:rPr>
              <a:t>risks </a:t>
            </a:r>
            <a:endParaRPr lang="en-US" sz="2800" dirty="0">
              <a:solidFill>
                <a:srgbClr val="404040"/>
              </a:solidFill>
              <a:latin typeface="Arial" charset="0"/>
              <a:ea typeface="ＭＳ Ｐゴシック" charset="0"/>
              <a:cs typeface="Arial" charset="0"/>
            </a:endParaRPr>
          </a:p>
          <a:p>
            <a:pPr lvl="1" eaLnBrk="1" hangingPunct="1">
              <a:buFontTx/>
              <a:buChar char="•"/>
            </a:pPr>
            <a:r>
              <a:rPr lang="en-US" dirty="0">
                <a:solidFill>
                  <a:srgbClr val="262626"/>
                </a:solidFill>
                <a:latin typeface="Arial" charset="0"/>
                <a:ea typeface="ＭＳ Ｐゴシック" charset="0"/>
                <a:cs typeface="Arial" charset="0"/>
              </a:rPr>
              <a:t>Acute: </a:t>
            </a:r>
            <a:r>
              <a:rPr lang="en-US" sz="1800" dirty="0">
                <a:solidFill>
                  <a:srgbClr val="404040"/>
                </a:solidFill>
                <a:latin typeface="Arial" charset="0"/>
                <a:ea typeface="ＭＳ Ｐゴシック" charset="0"/>
                <a:cs typeface="Arial" charset="0"/>
              </a:rPr>
              <a:t>OHSS, surgical, anesthetic, and infectious risks (low risk) </a:t>
            </a:r>
          </a:p>
          <a:p>
            <a:pPr lvl="1" eaLnBrk="1" hangingPunct="1">
              <a:buFontTx/>
              <a:buChar char="•"/>
            </a:pPr>
            <a:r>
              <a:rPr lang="en-US" dirty="0">
                <a:solidFill>
                  <a:srgbClr val="262626"/>
                </a:solidFill>
                <a:latin typeface="Arial" charset="0"/>
                <a:ea typeface="ＭＳ Ｐゴシック" charset="0"/>
                <a:cs typeface="Arial" charset="0"/>
              </a:rPr>
              <a:t>Chronic</a:t>
            </a:r>
            <a:r>
              <a:rPr lang="en-US" dirty="0">
                <a:solidFill>
                  <a:srgbClr val="404040"/>
                </a:solidFill>
                <a:latin typeface="Arial" charset="0"/>
                <a:ea typeface="ＭＳ Ｐゴシック" charset="0"/>
                <a:cs typeface="Arial" charset="0"/>
              </a:rPr>
              <a:t>: </a:t>
            </a:r>
            <a:r>
              <a:rPr lang="en-US" sz="1800" dirty="0">
                <a:solidFill>
                  <a:srgbClr val="404040"/>
                </a:solidFill>
                <a:latin typeface="Arial" charset="0"/>
                <a:ea typeface="ＭＳ Ｐゴシック" charset="0"/>
                <a:cs typeface="Arial" charset="0"/>
              </a:rPr>
              <a:t>breast, ovarian endometrial cancer, fertility, psych risks </a:t>
            </a:r>
          </a:p>
          <a:p>
            <a:pPr lvl="2" eaLnBrk="1" hangingPunct="1">
              <a:buFontTx/>
              <a:buChar char="•"/>
            </a:pPr>
            <a:r>
              <a:rPr lang="en-US" sz="1600" dirty="0">
                <a:solidFill>
                  <a:srgbClr val="404040"/>
                </a:solidFill>
                <a:latin typeface="Arial" charset="0"/>
                <a:ea typeface="ＭＳ Ｐゴシック" charset="0"/>
                <a:cs typeface="Arial" charset="0"/>
              </a:rPr>
              <a:t>Some risk of uterine cancer, others sample size too small and no prospective studies</a:t>
            </a:r>
          </a:p>
          <a:p>
            <a:pPr lvl="2" eaLnBrk="1" hangingPunct="1">
              <a:buFontTx/>
              <a:buChar char="•"/>
            </a:pPr>
            <a:r>
              <a:rPr lang="en-US" sz="1600" dirty="0">
                <a:solidFill>
                  <a:srgbClr val="404040"/>
                </a:solidFill>
                <a:latin typeface="Arial" charset="0"/>
                <a:ea typeface="ＭＳ Ｐゴシック" charset="0"/>
                <a:cs typeface="Arial" charset="0"/>
              </a:rPr>
              <a:t>Future fertility effects </a:t>
            </a:r>
            <a:r>
              <a:rPr lang="en-US" sz="1600" dirty="0" smtClean="0">
                <a:solidFill>
                  <a:srgbClr val="404040"/>
                </a:solidFill>
                <a:latin typeface="Arial" charset="0"/>
                <a:ea typeface="ＭＳ Ｐゴシック" charset="0"/>
                <a:cs typeface="Arial" charset="0"/>
              </a:rPr>
              <a:t>unknown</a:t>
            </a:r>
            <a:endParaRPr lang="en-US" sz="1600" dirty="0">
              <a:solidFill>
                <a:srgbClr val="404040"/>
              </a:solidFill>
              <a:latin typeface="Arial" charset="0"/>
              <a:ea typeface="ＭＳ Ｐゴシック" charset="0"/>
              <a:cs typeface="Arial" charset="0"/>
            </a:endParaRPr>
          </a:p>
          <a:p>
            <a:pPr lvl="1" eaLnBrk="1" hangingPunct="1">
              <a:buFontTx/>
              <a:buChar char="•"/>
            </a:pPr>
            <a:endParaRPr lang="en-US" sz="1800" dirty="0">
              <a:solidFill>
                <a:srgbClr val="595959"/>
              </a:solidFill>
              <a:latin typeface="Arial" charset="0"/>
              <a:ea typeface="ＭＳ Ｐゴシック" charset="0"/>
              <a:cs typeface="Arial" charset="0"/>
            </a:endParaRPr>
          </a:p>
        </p:txBody>
      </p:sp>
    </p:spTree>
    <p:extLst>
      <p:ext uri="{BB962C8B-B14F-4D97-AF65-F5344CB8AC3E}">
        <p14:creationId xmlns:p14="http://schemas.microsoft.com/office/powerpoint/2010/main" val="1955598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fade">
                                      <p:cBhvr>
                                        <p:cTn id="7" dur="500"/>
                                        <p:tgtEl>
                                          <p:spTgt spid="20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fade">
                                      <p:cBhvr>
                                        <p:cTn id="12" dur="500"/>
                                        <p:tgtEl>
                                          <p:spTgt spid="204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0483">
                                            <p:txEl>
                                              <p:pRg st="2" end="2"/>
                                            </p:txEl>
                                          </p:spTgt>
                                        </p:tgtEl>
                                        <p:attrNameLst>
                                          <p:attrName>style.visibility</p:attrName>
                                        </p:attrNameLst>
                                      </p:cBhvr>
                                      <p:to>
                                        <p:strVal val="visible"/>
                                      </p:to>
                                    </p:set>
                                    <p:animEffect transition="in" filter="fade">
                                      <p:cBhvr>
                                        <p:cTn id="17" dur="500"/>
                                        <p:tgtEl>
                                          <p:spTgt spid="204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0483">
                                            <p:txEl>
                                              <p:pRg st="3" end="3"/>
                                            </p:txEl>
                                          </p:spTgt>
                                        </p:tgtEl>
                                        <p:attrNameLst>
                                          <p:attrName>style.visibility</p:attrName>
                                        </p:attrNameLst>
                                      </p:cBhvr>
                                      <p:to>
                                        <p:strVal val="visible"/>
                                      </p:to>
                                    </p:set>
                                    <p:animEffect transition="in" filter="fade">
                                      <p:cBhvr>
                                        <p:cTn id="22" dur="500"/>
                                        <p:tgtEl>
                                          <p:spTgt spid="2048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0483">
                                            <p:txEl>
                                              <p:pRg st="4" end="4"/>
                                            </p:txEl>
                                          </p:spTgt>
                                        </p:tgtEl>
                                        <p:attrNameLst>
                                          <p:attrName>style.visibility</p:attrName>
                                        </p:attrNameLst>
                                      </p:cBhvr>
                                      <p:to>
                                        <p:strVal val="visible"/>
                                      </p:to>
                                    </p:set>
                                    <p:animEffect transition="in" filter="fade">
                                      <p:cBhvr>
                                        <p:cTn id="27" dur="500"/>
                                        <p:tgtEl>
                                          <p:spTgt spid="2048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0483">
                                            <p:txEl>
                                              <p:pRg st="5" end="5"/>
                                            </p:txEl>
                                          </p:spTgt>
                                        </p:tgtEl>
                                        <p:attrNameLst>
                                          <p:attrName>style.visibility</p:attrName>
                                        </p:attrNameLst>
                                      </p:cBhvr>
                                      <p:to>
                                        <p:strVal val="visible"/>
                                      </p:to>
                                    </p:set>
                                    <p:animEffect transition="in" filter="fade">
                                      <p:cBhvr>
                                        <p:cTn id="32" dur="500"/>
                                        <p:tgtEl>
                                          <p:spTgt spid="2048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20483">
                                            <p:txEl>
                                              <p:pRg st="6" end="6"/>
                                            </p:txEl>
                                          </p:spTgt>
                                        </p:tgtEl>
                                        <p:attrNameLst>
                                          <p:attrName>style.visibility</p:attrName>
                                        </p:attrNameLst>
                                      </p:cBhvr>
                                      <p:to>
                                        <p:strVal val="visible"/>
                                      </p:to>
                                    </p:set>
                                    <p:animEffect transition="in" filter="fade">
                                      <p:cBhvr>
                                        <p:cTn id="37" dur="500"/>
                                        <p:tgtEl>
                                          <p:spTgt spid="2048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20483">
                                            <p:txEl>
                                              <p:pRg st="7" end="7"/>
                                            </p:txEl>
                                          </p:spTgt>
                                        </p:tgtEl>
                                        <p:attrNameLst>
                                          <p:attrName>style.visibility</p:attrName>
                                        </p:attrNameLst>
                                      </p:cBhvr>
                                      <p:to>
                                        <p:strVal val="visible"/>
                                      </p:to>
                                    </p:set>
                                    <p:animEffect transition="in" filter="fade">
                                      <p:cBhvr>
                                        <p:cTn id="42" dur="500"/>
                                        <p:tgtEl>
                                          <p:spTgt spid="2048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20483">
                                            <p:txEl>
                                              <p:pRg st="8" end="8"/>
                                            </p:txEl>
                                          </p:spTgt>
                                        </p:tgtEl>
                                        <p:attrNameLst>
                                          <p:attrName>style.visibility</p:attrName>
                                        </p:attrNameLst>
                                      </p:cBhvr>
                                      <p:to>
                                        <p:strVal val="visible"/>
                                      </p:to>
                                    </p:set>
                                    <p:animEffect transition="in" filter="fade">
                                      <p:cBhvr>
                                        <p:cTn id="47" dur="500"/>
                                        <p:tgtEl>
                                          <p:spTgt spid="2048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20483">
                                            <p:txEl>
                                              <p:pRg st="9" end="9"/>
                                            </p:txEl>
                                          </p:spTgt>
                                        </p:tgtEl>
                                        <p:attrNameLst>
                                          <p:attrName>style.visibility</p:attrName>
                                        </p:attrNameLst>
                                      </p:cBhvr>
                                      <p:to>
                                        <p:strVal val="visible"/>
                                      </p:to>
                                    </p:set>
                                    <p:animEffect transition="in" filter="fade">
                                      <p:cBhvr>
                                        <p:cTn id="52" dur="500"/>
                                        <p:tgtEl>
                                          <p:spTgt spid="20483">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nodeType="clickEffect">
                                  <p:stCondLst>
                                    <p:cond delay="0"/>
                                  </p:stCondLst>
                                  <p:childTnLst>
                                    <p:set>
                                      <p:cBhvr>
                                        <p:cTn id="56" dur="1" fill="hold">
                                          <p:stCondLst>
                                            <p:cond delay="0"/>
                                          </p:stCondLst>
                                        </p:cTn>
                                        <p:tgtEl>
                                          <p:spTgt spid="20483">
                                            <p:txEl>
                                              <p:pRg st="10" end="10"/>
                                            </p:txEl>
                                          </p:spTgt>
                                        </p:tgtEl>
                                        <p:attrNameLst>
                                          <p:attrName>style.visibility</p:attrName>
                                        </p:attrNameLst>
                                      </p:cBhvr>
                                      <p:to>
                                        <p:strVal val="visible"/>
                                      </p:to>
                                    </p:set>
                                    <p:animEffect transition="in" filter="fade">
                                      <p:cBhvr>
                                        <p:cTn id="57" dur="500"/>
                                        <p:tgtEl>
                                          <p:spTgt spid="2048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5" descr="Screen Shot 2016-02-27 at 8.38.57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554" y="2603500"/>
            <a:ext cx="4273168" cy="4254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4" name="Title 1"/>
          <p:cNvSpPr>
            <a:spLocks noGrp="1"/>
          </p:cNvSpPr>
          <p:nvPr>
            <p:ph type="title"/>
          </p:nvPr>
        </p:nvSpPr>
        <p:spPr>
          <a:xfrm>
            <a:off x="0" y="114300"/>
            <a:ext cx="9144000" cy="1460500"/>
          </a:xfrm>
        </p:spPr>
        <p:txBody>
          <a:bodyPr/>
          <a:lstStyle/>
          <a:p>
            <a:r>
              <a:rPr lang="en-US" dirty="0">
                <a:solidFill>
                  <a:srgbClr val="12919C"/>
                </a:solidFill>
                <a:latin typeface="Arial" charset="0"/>
                <a:ea typeface="ＭＳ Ｐゴシック" charset="0"/>
                <a:cs typeface="Arial" charset="0"/>
              </a:rPr>
              <a:t>Activist Scholars </a:t>
            </a:r>
            <a:br>
              <a:rPr lang="en-US" dirty="0">
                <a:solidFill>
                  <a:srgbClr val="12919C"/>
                </a:solidFill>
                <a:latin typeface="Arial" charset="0"/>
                <a:ea typeface="ＭＳ Ｐゴシック" charset="0"/>
                <a:cs typeface="Arial" charset="0"/>
              </a:rPr>
            </a:br>
            <a:r>
              <a:rPr lang="en-US" sz="2800" i="1" dirty="0" err="1">
                <a:solidFill>
                  <a:srgbClr val="595959"/>
                </a:solidFill>
                <a:latin typeface="Arial" charset="0"/>
                <a:ea typeface="ＭＳ Ｐゴシック" charset="0"/>
                <a:cs typeface="Arial" charset="0"/>
              </a:rPr>
              <a:t>Ruha</a:t>
            </a:r>
            <a:r>
              <a:rPr lang="en-US" sz="2800" i="1" dirty="0">
                <a:solidFill>
                  <a:srgbClr val="595959"/>
                </a:solidFill>
                <a:latin typeface="Arial" charset="0"/>
                <a:ea typeface="ＭＳ Ｐゴシック" charset="0"/>
                <a:cs typeface="Arial" charset="0"/>
              </a:rPr>
              <a:t> Benjamin Huffington Blog Post </a:t>
            </a:r>
            <a:br>
              <a:rPr lang="en-US" sz="2800" i="1" dirty="0">
                <a:solidFill>
                  <a:srgbClr val="595959"/>
                </a:solidFill>
                <a:latin typeface="Arial" charset="0"/>
                <a:ea typeface="ＭＳ Ｐゴシック" charset="0"/>
                <a:cs typeface="Arial" charset="0"/>
              </a:rPr>
            </a:br>
            <a:r>
              <a:rPr lang="en-US" sz="2800" i="1" dirty="0" smtClean="0">
                <a:solidFill>
                  <a:srgbClr val="404040"/>
                </a:solidFill>
                <a:latin typeface="Arial" charset="0"/>
                <a:ea typeface="ＭＳ Ｐゴシック" charset="0"/>
                <a:cs typeface="Arial" charset="0"/>
              </a:rPr>
              <a:t>Publicly Funded SCR</a:t>
            </a:r>
            <a:endParaRPr lang="en-US" sz="2800" i="1" dirty="0">
              <a:solidFill>
                <a:srgbClr val="595959"/>
              </a:solidFill>
              <a:latin typeface="Arial" charset="0"/>
              <a:ea typeface="ＭＳ Ｐゴシック" charset="0"/>
              <a:cs typeface="Arial"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2505450"/>
            <a:ext cx="2780395" cy="4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Video_icon1.png">
            <a:hlinkClick r:id="rId5"/>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67200" y="2043889"/>
            <a:ext cx="410368" cy="30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554345" y="1720723"/>
            <a:ext cx="80940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dirty="0"/>
              <a:t>From park bench to lab bench – </a:t>
            </a:r>
            <a:r>
              <a:rPr lang="en-US" dirty="0" smtClean="0"/>
              <a:t>What </a:t>
            </a:r>
            <a:r>
              <a:rPr lang="en-US" dirty="0"/>
              <a:t>kind of future are we designing?</a:t>
            </a:r>
          </a:p>
          <a:p>
            <a:r>
              <a:rPr lang="en-US" dirty="0" err="1"/>
              <a:t>Ruha</a:t>
            </a:r>
            <a:r>
              <a:rPr lang="en-US" dirty="0"/>
              <a:t> Benjamin | </a:t>
            </a:r>
            <a:r>
              <a:rPr lang="en-US" b="1" dirty="0" err="1"/>
              <a:t>TEDxBaltimore</a:t>
            </a:r>
            <a:endParaRPr lang="en-US" b="1" dirty="0"/>
          </a:p>
        </p:txBody>
      </p:sp>
    </p:spTree>
    <p:extLst>
      <p:ext uri="{BB962C8B-B14F-4D97-AF65-F5344CB8AC3E}">
        <p14:creationId xmlns:p14="http://schemas.microsoft.com/office/powerpoint/2010/main" val="216417762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0" y="-88900"/>
            <a:ext cx="9118600" cy="1143000"/>
          </a:xfrm>
        </p:spPr>
        <p:txBody>
          <a:bodyPr/>
          <a:lstStyle/>
          <a:p>
            <a:r>
              <a:rPr lang="en-US" dirty="0">
                <a:solidFill>
                  <a:srgbClr val="12919C"/>
                </a:solidFill>
                <a:latin typeface="Arial" charset="0"/>
                <a:ea typeface="ＭＳ Ｐゴシック" charset="0"/>
                <a:cs typeface="Arial" charset="0"/>
              </a:rPr>
              <a:t>Compensation for Egg Provision </a:t>
            </a:r>
            <a:br>
              <a:rPr lang="en-US" dirty="0">
                <a:solidFill>
                  <a:srgbClr val="12919C"/>
                </a:solidFill>
                <a:latin typeface="Arial" charset="0"/>
                <a:ea typeface="ＭＳ Ｐゴシック" charset="0"/>
                <a:cs typeface="Arial" charset="0"/>
              </a:rPr>
            </a:br>
            <a:r>
              <a:rPr lang="en-US" sz="2800" i="1" dirty="0">
                <a:solidFill>
                  <a:srgbClr val="404040"/>
                </a:solidFill>
                <a:latin typeface="Arial" charset="0"/>
                <a:ea typeface="ＭＳ Ｐゴシック" charset="0"/>
                <a:cs typeface="Arial" charset="0"/>
              </a:rPr>
              <a:t>Privately Funded SCR: Fertility &amp; Research Integration</a:t>
            </a:r>
            <a:r>
              <a:rPr lang="en-US" sz="2800" dirty="0">
                <a:solidFill>
                  <a:srgbClr val="404040"/>
                </a:solidFill>
                <a:latin typeface="Arial" charset="0"/>
                <a:ea typeface="ＭＳ Ｐゴシック" charset="0"/>
                <a:cs typeface="Arial" charset="0"/>
              </a:rPr>
              <a:t> </a:t>
            </a:r>
            <a:endParaRPr lang="en-US" sz="2800" dirty="0">
              <a:solidFill>
                <a:srgbClr val="12919C"/>
              </a:solidFill>
              <a:latin typeface="Arial" charset="0"/>
              <a:ea typeface="ＭＳ Ｐゴシック" charset="0"/>
              <a:cs typeface="Arial" charset="0"/>
            </a:endParaRPr>
          </a:p>
        </p:txBody>
      </p:sp>
      <p:sp>
        <p:nvSpPr>
          <p:cNvPr id="46083" name="Rectangle 3"/>
          <p:cNvSpPr>
            <a:spLocks noGrp="1" noChangeArrowheads="1"/>
          </p:cNvSpPr>
          <p:nvPr>
            <p:ph type="body" idx="1"/>
          </p:nvPr>
        </p:nvSpPr>
        <p:spPr>
          <a:xfrm>
            <a:off x="0" y="1282700"/>
            <a:ext cx="9302750" cy="5486400"/>
          </a:xfrm>
        </p:spPr>
        <p:txBody>
          <a:bodyPr/>
          <a:lstStyle/>
          <a:p>
            <a:pPr>
              <a:lnSpc>
                <a:spcPct val="80000"/>
              </a:lnSpc>
            </a:pPr>
            <a:r>
              <a:rPr lang="en-US" sz="2400" dirty="0">
                <a:latin typeface="Arial" charset="0"/>
                <a:ea typeface="ＭＳ Ｐゴシック" charset="0"/>
                <a:cs typeface="Arial" charset="0"/>
              </a:rPr>
              <a:t>California: </a:t>
            </a:r>
            <a:r>
              <a:rPr lang="en-US" sz="2400" dirty="0" err="1">
                <a:latin typeface="Arial" charset="0"/>
                <a:ea typeface="ＭＳ Ｐゴシック" charset="0"/>
                <a:cs typeface="Arial" charset="0"/>
              </a:rPr>
              <a:t>StemaGen</a:t>
            </a:r>
            <a:r>
              <a:rPr lang="en-US" sz="2400" dirty="0">
                <a:latin typeface="Arial" charset="0"/>
                <a:ea typeface="ＭＳ Ｐゴシック" charset="0"/>
                <a:cs typeface="Arial" charset="0"/>
              </a:rPr>
              <a:t>, Select Surrogate, &amp; Sam Wood</a:t>
            </a:r>
          </a:p>
          <a:p>
            <a:pPr lvl="1">
              <a:lnSpc>
                <a:spcPct val="80000"/>
              </a:lnSpc>
            </a:pPr>
            <a:r>
              <a:rPr lang="en-US" sz="1800" dirty="0">
                <a:latin typeface="Arial" charset="0"/>
                <a:ea typeface="ＭＳ Ｐゴシック" charset="0"/>
                <a:cs typeface="Arial" charset="0"/>
              </a:rPr>
              <a:t>Samuel Wood </a:t>
            </a:r>
          </a:p>
          <a:p>
            <a:pPr lvl="2"/>
            <a:r>
              <a:rPr lang="en-US" sz="1200" dirty="0">
                <a:latin typeface="Arial" charset="0"/>
                <a:ea typeface="ＭＳ Ｐゴシック" charset="0"/>
                <a:cs typeface="Arial" charset="0"/>
              </a:rPr>
              <a:t>CEO of  the stem cell company, </a:t>
            </a:r>
            <a:r>
              <a:rPr lang="en-US" sz="1200" dirty="0" err="1">
                <a:latin typeface="Arial" charset="0"/>
                <a:ea typeface="ＭＳ Ｐゴシック" charset="0"/>
                <a:cs typeface="Arial" charset="0"/>
              </a:rPr>
              <a:t>StemaGen</a:t>
            </a:r>
            <a:endParaRPr lang="en-US" sz="1200" dirty="0">
              <a:latin typeface="Arial" charset="0"/>
              <a:ea typeface="ＭＳ Ｐゴシック" charset="0"/>
              <a:cs typeface="Arial" charset="0"/>
            </a:endParaRPr>
          </a:p>
          <a:p>
            <a:pPr lvl="2"/>
            <a:r>
              <a:rPr lang="en-US" sz="1200" dirty="0">
                <a:latin typeface="Arial" charset="0"/>
                <a:ea typeface="ＭＳ Ｐゴシック" charset="0"/>
                <a:cs typeface="Arial" charset="0"/>
              </a:rPr>
              <a:t>founder of the  fertility center, Reproductive Sciences Center</a:t>
            </a:r>
          </a:p>
          <a:p>
            <a:pPr lvl="2"/>
            <a:r>
              <a:rPr lang="en-US" sz="1200" dirty="0">
                <a:latin typeface="Arial" charset="0"/>
                <a:ea typeface="ＭＳ Ｐゴシック" charset="0"/>
                <a:cs typeface="Arial" charset="0"/>
              </a:rPr>
              <a:t>founder and reproductive endocrinologist of the oocyte procurement company, Selective Surrogate  </a:t>
            </a:r>
          </a:p>
          <a:p>
            <a:pPr lvl="1"/>
            <a:r>
              <a:rPr lang="en-US" sz="1800" dirty="0">
                <a:latin typeface="Arial" charset="0"/>
                <a:ea typeface="ＭＳ Ｐゴシック" charset="0"/>
                <a:cs typeface="Arial" charset="0"/>
              </a:rPr>
              <a:t>Egg sharing but no benefit to provider and potential risk raised </a:t>
            </a:r>
          </a:p>
          <a:p>
            <a:pPr lvl="2"/>
            <a:r>
              <a:rPr lang="en-US" sz="1200" dirty="0">
                <a:latin typeface="Arial" charset="0"/>
                <a:ea typeface="ＭＳ Ｐゴシック" charset="0"/>
                <a:cs typeface="Arial" charset="0"/>
              </a:rPr>
              <a:t>If &gt;12 eggs harvested from oocyte providers, a portion are provided to SCR with no additional payment to the provider ; Means higher quantities of eggs desired; conflict of interest </a:t>
            </a:r>
          </a:p>
          <a:p>
            <a:r>
              <a:rPr lang="en-US" sz="2400" dirty="0">
                <a:latin typeface="Arial" charset="0"/>
                <a:ea typeface="ＭＳ Ｐゴシック" charset="0"/>
                <a:cs typeface="Arial" charset="0"/>
              </a:rPr>
              <a:t>Israel</a:t>
            </a:r>
          </a:p>
          <a:p>
            <a:pPr lvl="1"/>
            <a:r>
              <a:rPr lang="en-US" sz="1800" dirty="0">
                <a:latin typeface="Arial" charset="0"/>
                <a:ea typeface="ＭＳ Ｐゴシック" charset="0"/>
                <a:cs typeface="Arial" charset="0"/>
              </a:rPr>
              <a:t>Egg provision outsourced to other countries due to public mistrust; Egg sharing was believed to take the most robust embryos for SCR not reproductive purposes </a:t>
            </a:r>
          </a:p>
          <a:p>
            <a:r>
              <a:rPr lang="en-US" sz="2400" dirty="0">
                <a:latin typeface="Arial" charset="0"/>
                <a:ea typeface="ＭＳ Ｐゴシック" charset="0"/>
                <a:cs typeface="Arial" charset="0"/>
              </a:rPr>
              <a:t>India</a:t>
            </a:r>
          </a:p>
          <a:p>
            <a:pPr lvl="1"/>
            <a:r>
              <a:rPr lang="en-US" sz="1800" dirty="0">
                <a:latin typeface="Arial" charset="0"/>
                <a:ea typeface="ＭＳ Ｐゴシック" charset="0"/>
                <a:cs typeface="Arial" charset="0"/>
              </a:rPr>
              <a:t>The Assisted Reproductive Technologies Bill 2010 restricts the use of oocytes and embryos for research to those that are donated by fertility centers  </a:t>
            </a:r>
          </a:p>
          <a:p>
            <a:r>
              <a:rPr lang="en-US" sz="2400" dirty="0">
                <a:latin typeface="Arial" charset="0"/>
                <a:ea typeface="ＭＳ Ｐゴシック" charset="0"/>
                <a:cs typeface="Arial" charset="0"/>
              </a:rPr>
              <a:t>South Korea</a:t>
            </a:r>
          </a:p>
          <a:p>
            <a:pPr lvl="1"/>
            <a:r>
              <a:rPr lang="en-US" sz="1800" dirty="0">
                <a:latin typeface="Arial" charset="0"/>
                <a:ea typeface="ＭＳ Ｐゴシック" charset="0"/>
                <a:cs typeface="Arial" charset="0"/>
              </a:rPr>
              <a:t>Hwang Scandal: junior researchers coerced to provide eggs for SCR/cloning</a:t>
            </a:r>
          </a:p>
          <a:p>
            <a:pPr lvl="1"/>
            <a:r>
              <a:rPr lang="en-US" sz="1800" dirty="0">
                <a:latin typeface="Arial" charset="0"/>
                <a:ea typeface="ＭＳ Ｐゴシック" charset="0"/>
                <a:cs typeface="Arial" charset="0"/>
              </a:rPr>
              <a:t>Egg sharing found to take robust embryos for SCR not reproductive purposes </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08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08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08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08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08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608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08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6083">
                                            <p:txEl>
                                              <p:pRg st="8" end="8"/>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608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6083">
                                            <p:txEl>
                                              <p:pRg st="10" end="1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6083">
                                            <p:txEl>
                                              <p:pRg st="11" end="1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6083">
                                            <p:txEl>
                                              <p:pRg st="12" end="12"/>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08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52475"/>
            <a:ext cx="9144000" cy="873125"/>
          </a:xfrm>
        </p:spPr>
        <p:txBody>
          <a:bodyPr/>
          <a:lstStyle/>
          <a:p>
            <a:pPr>
              <a:defRPr/>
            </a:pPr>
            <a:r>
              <a:rPr lang="en-US" sz="4000" dirty="0" smtClean="0">
                <a:solidFill>
                  <a:srgbClr val="12919C"/>
                </a:solidFill>
                <a:latin typeface="Arial"/>
                <a:cs typeface="Arial"/>
              </a:rPr>
              <a:t>Types of Human Stem Cells </a:t>
            </a:r>
            <a:r>
              <a:rPr lang="en-US" sz="4000" dirty="0" smtClean="0">
                <a:solidFill>
                  <a:srgbClr val="12919C"/>
                </a:solidFill>
                <a:latin typeface="Arial"/>
                <a:cs typeface="Arial"/>
              </a:rPr>
              <a:t>(SCs</a:t>
            </a:r>
            <a:r>
              <a:rPr lang="en-US" sz="4000" dirty="0" smtClean="0">
                <a:solidFill>
                  <a:srgbClr val="12919C"/>
                </a:solidFill>
                <a:latin typeface="Arial"/>
                <a:cs typeface="Arial"/>
              </a:rPr>
              <a:t>)</a:t>
            </a:r>
            <a:br>
              <a:rPr lang="en-US" sz="4000" dirty="0" smtClean="0">
                <a:solidFill>
                  <a:srgbClr val="12919C"/>
                </a:solidFill>
                <a:latin typeface="Arial"/>
                <a:cs typeface="Arial"/>
              </a:rPr>
            </a:br>
            <a:r>
              <a:rPr lang="en-US" sz="2800" i="1" dirty="0" smtClean="0">
                <a:solidFill>
                  <a:schemeClr val="tx1">
                    <a:lumMod val="50000"/>
                    <a:lumOff val="50000"/>
                  </a:schemeClr>
                </a:solidFill>
                <a:latin typeface="Arial"/>
                <a:cs typeface="Arial"/>
              </a:rPr>
              <a:t>University of Michigan Stem Cells Defined </a:t>
            </a:r>
            <a:endParaRPr lang="en-US" sz="2800" dirty="0">
              <a:solidFill>
                <a:srgbClr val="660066"/>
              </a:solidFill>
              <a:effectLst>
                <a:outerShdw blurRad="38100" dist="38100" dir="2700000" algn="tl">
                  <a:srgbClr val="DDDDDD"/>
                </a:outerShdw>
              </a:effectLst>
              <a:latin typeface="Arial"/>
              <a:ea typeface="ＭＳ Ｐゴシック" charset="0"/>
              <a:cs typeface="Arial"/>
            </a:endParaRPr>
          </a:p>
        </p:txBody>
      </p:sp>
      <p:sp>
        <p:nvSpPr>
          <p:cNvPr id="18435" name="Content Placeholder 2"/>
          <p:cNvSpPr>
            <a:spLocks noGrp="1"/>
          </p:cNvSpPr>
          <p:nvPr>
            <p:ph idx="1"/>
          </p:nvPr>
        </p:nvSpPr>
        <p:spPr>
          <a:xfrm>
            <a:off x="457200" y="2692400"/>
            <a:ext cx="8229600" cy="3662363"/>
          </a:xfrm>
        </p:spPr>
        <p:txBody>
          <a:bodyPr/>
          <a:lstStyle/>
          <a:p>
            <a:pPr eaLnBrk="1" hangingPunct="1">
              <a:defRPr/>
            </a:pPr>
            <a:r>
              <a:rPr lang="en-US" dirty="0">
                <a:solidFill>
                  <a:schemeClr val="tx1">
                    <a:lumMod val="75000"/>
                    <a:lumOff val="25000"/>
                  </a:schemeClr>
                </a:solidFill>
                <a:latin typeface="Arial"/>
                <a:ea typeface="ＭＳ Ｐゴシック" charset="0"/>
                <a:cs typeface="Arial"/>
              </a:rPr>
              <a:t>Embryonic </a:t>
            </a:r>
            <a:r>
              <a:rPr lang="en-US" dirty="0" smtClean="0">
                <a:solidFill>
                  <a:schemeClr val="tx1">
                    <a:lumMod val="75000"/>
                    <a:lumOff val="25000"/>
                  </a:schemeClr>
                </a:solidFill>
                <a:latin typeface="Arial"/>
                <a:ea typeface="ＭＳ Ｐゴシック" charset="0"/>
                <a:cs typeface="Arial"/>
              </a:rPr>
              <a:t>SC</a:t>
            </a:r>
            <a:endParaRPr lang="en-US" dirty="0">
              <a:solidFill>
                <a:schemeClr val="tx1">
                  <a:lumMod val="75000"/>
                  <a:lumOff val="25000"/>
                </a:schemeClr>
              </a:solidFill>
              <a:latin typeface="Arial"/>
              <a:ea typeface="ＭＳ Ｐゴシック" charset="0"/>
              <a:cs typeface="Arial"/>
            </a:endParaRPr>
          </a:p>
          <a:p>
            <a:pPr>
              <a:defRPr/>
            </a:pPr>
            <a:r>
              <a:rPr lang="en-US" dirty="0" smtClean="0">
                <a:solidFill>
                  <a:schemeClr val="tx1">
                    <a:lumMod val="75000"/>
                    <a:lumOff val="25000"/>
                  </a:schemeClr>
                </a:solidFill>
                <a:latin typeface="Arial"/>
                <a:ea typeface="ＭＳ Ｐゴシック" charset="0"/>
                <a:cs typeface="Arial"/>
              </a:rPr>
              <a:t>Umbilical Cord </a:t>
            </a:r>
            <a:r>
              <a:rPr lang="en-US" dirty="0">
                <a:solidFill>
                  <a:schemeClr val="tx1">
                    <a:lumMod val="75000"/>
                    <a:lumOff val="25000"/>
                  </a:schemeClr>
                </a:solidFill>
                <a:latin typeface="Arial"/>
                <a:ea typeface="ＭＳ Ｐゴシック" charset="0"/>
                <a:cs typeface="Arial"/>
              </a:rPr>
              <a:t>SC</a:t>
            </a:r>
          </a:p>
          <a:p>
            <a:pPr>
              <a:defRPr/>
            </a:pPr>
            <a:r>
              <a:rPr lang="en-US" dirty="0">
                <a:solidFill>
                  <a:schemeClr val="tx1">
                    <a:lumMod val="75000"/>
                    <a:lumOff val="25000"/>
                  </a:schemeClr>
                </a:solidFill>
                <a:latin typeface="Arial"/>
                <a:ea typeface="ＭＳ Ｐゴシック" charset="0"/>
                <a:cs typeface="Arial"/>
              </a:rPr>
              <a:t>Fetal SC</a:t>
            </a:r>
          </a:p>
          <a:p>
            <a:pPr>
              <a:defRPr/>
            </a:pPr>
            <a:r>
              <a:rPr lang="en-US" dirty="0" smtClean="0">
                <a:solidFill>
                  <a:schemeClr val="tx1">
                    <a:lumMod val="75000"/>
                    <a:lumOff val="25000"/>
                  </a:schemeClr>
                </a:solidFill>
                <a:latin typeface="Arial"/>
                <a:ea typeface="ＭＳ Ｐゴシック" charset="0"/>
                <a:cs typeface="Arial"/>
              </a:rPr>
              <a:t>Adult SC</a:t>
            </a:r>
            <a:endParaRPr lang="en-US" dirty="0">
              <a:solidFill>
                <a:schemeClr val="tx1">
                  <a:lumMod val="75000"/>
                  <a:lumOff val="25000"/>
                </a:schemeClr>
              </a:solidFill>
              <a:latin typeface="Arial"/>
              <a:ea typeface="ＭＳ Ｐゴシック" charset="0"/>
              <a:cs typeface="Arial"/>
            </a:endParaRPr>
          </a:p>
          <a:p>
            <a:pPr eaLnBrk="1" hangingPunct="1">
              <a:defRPr/>
            </a:pPr>
            <a:r>
              <a:rPr lang="en-US" dirty="0" smtClean="0">
                <a:solidFill>
                  <a:schemeClr val="tx1">
                    <a:lumMod val="75000"/>
                    <a:lumOff val="25000"/>
                  </a:schemeClr>
                </a:solidFill>
                <a:latin typeface="Arial"/>
                <a:ea typeface="ＭＳ Ｐゴシック" charset="0"/>
                <a:cs typeface="Arial"/>
              </a:rPr>
              <a:t>Induced </a:t>
            </a:r>
            <a:r>
              <a:rPr lang="en-US" dirty="0">
                <a:solidFill>
                  <a:schemeClr val="tx1">
                    <a:lumMod val="75000"/>
                    <a:lumOff val="25000"/>
                  </a:schemeClr>
                </a:solidFill>
                <a:latin typeface="Arial"/>
                <a:ea typeface="ＭＳ Ｐゴシック" charset="0"/>
                <a:cs typeface="Arial"/>
              </a:rPr>
              <a:t>(</a:t>
            </a:r>
            <a:r>
              <a:rPr lang="en-US" dirty="0" err="1">
                <a:solidFill>
                  <a:schemeClr val="tx1">
                    <a:lumMod val="75000"/>
                    <a:lumOff val="25000"/>
                  </a:schemeClr>
                </a:solidFill>
                <a:latin typeface="Arial"/>
                <a:ea typeface="ＭＳ Ｐゴシック" charset="0"/>
                <a:cs typeface="Arial"/>
              </a:rPr>
              <a:t>iPSC</a:t>
            </a:r>
            <a:r>
              <a:rPr lang="en-US" dirty="0">
                <a:solidFill>
                  <a:schemeClr val="tx1">
                    <a:lumMod val="75000"/>
                    <a:lumOff val="25000"/>
                  </a:schemeClr>
                </a:solidFill>
                <a:latin typeface="Arial"/>
                <a:ea typeface="ＭＳ Ｐゴシック" charset="0"/>
                <a:cs typeface="Arial"/>
              </a:rPr>
              <a:t>)</a:t>
            </a:r>
          </a:p>
          <a:p>
            <a:pPr marL="457200" lvl="1" indent="0" eaLnBrk="1" hangingPunct="1">
              <a:buFont typeface="Courier New" charset="0"/>
              <a:buNone/>
              <a:defRPr/>
            </a:pPr>
            <a:endParaRPr lang="en-US" b="1" dirty="0">
              <a:latin typeface="Arial"/>
              <a:ea typeface="ＭＳ Ｐゴシック" charset="0"/>
              <a:cs typeface="Arial"/>
            </a:endParaRPr>
          </a:p>
          <a:p>
            <a:pPr eaLnBrk="1" hangingPunct="1">
              <a:defRPr/>
            </a:pPr>
            <a:endParaRPr lang="en-US" b="1" dirty="0">
              <a:latin typeface="Arial"/>
              <a:ea typeface="ＭＳ Ｐゴシック" charset="0"/>
              <a:cs typeface="Arial"/>
            </a:endParaRPr>
          </a:p>
          <a:p>
            <a:pPr marL="457200" lvl="1" indent="0" eaLnBrk="1" hangingPunct="1">
              <a:defRPr/>
            </a:pPr>
            <a:endParaRPr lang="en-US" dirty="0">
              <a:latin typeface="Arial"/>
              <a:ea typeface="ＭＳ Ｐゴシック" charset="0"/>
              <a:cs typeface="Arial"/>
            </a:endParaRPr>
          </a:p>
          <a:p>
            <a:pPr eaLnBrk="1" hangingPunct="1">
              <a:defRPr/>
            </a:pPr>
            <a:endParaRPr lang="en-US" dirty="0">
              <a:latin typeface="Arial"/>
              <a:ea typeface="ＭＳ Ｐゴシック" charset="0"/>
              <a:cs typeface="Arial"/>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51300" y="1797050"/>
            <a:ext cx="9398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4" descr="Logo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6375" y="6354763"/>
            <a:ext cx="225425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fade">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fade">
                                      <p:cBhvr>
                                        <p:cTn id="17" dur="5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fade">
                                      <p:cBhvr>
                                        <p:cTn id="22" dur="500"/>
                                        <p:tgtEl>
                                          <p:spTgt spid="184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fade">
                                      <p:cBhvr>
                                        <p:cTn id="27" dur="500"/>
                                        <p:tgtEl>
                                          <p:spTgt spid="1843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6" descr="Screen shot 2013-04-15 at 11.09.04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8788" y="2246313"/>
            <a:ext cx="8572500" cy="48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Screen Shot 2016-02-28 at 12.30.3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2425700"/>
          </a:xfrm>
          <a:prstGeom prst="rect">
            <a:avLst/>
          </a:prstGeom>
        </p:spPr>
      </p:pic>
    </p:spTree>
    <p:extLst>
      <p:ext uri="{BB962C8B-B14F-4D97-AF65-F5344CB8AC3E}">
        <p14:creationId xmlns:p14="http://schemas.microsoft.com/office/powerpoint/2010/main" val="363046083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a:xfrm>
            <a:off x="0" y="241300"/>
            <a:ext cx="9144000" cy="1143000"/>
          </a:xfrm>
        </p:spPr>
        <p:txBody>
          <a:bodyPr/>
          <a:lstStyle/>
          <a:p>
            <a:r>
              <a:rPr lang="en-US" sz="3600" dirty="0">
                <a:solidFill>
                  <a:srgbClr val="12919C"/>
                </a:solidFill>
                <a:latin typeface="Arial"/>
                <a:ea typeface="ＭＳ Ｐゴシック" charset="0"/>
                <a:cs typeface="Arial"/>
              </a:rPr>
              <a:t>How are </a:t>
            </a:r>
            <a:r>
              <a:rPr lang="en-US" sz="3600" dirty="0" smtClean="0">
                <a:solidFill>
                  <a:srgbClr val="12919C"/>
                </a:solidFill>
                <a:latin typeface="Arial"/>
                <a:ea typeface="ＭＳ Ｐゴシック" charset="0"/>
                <a:cs typeface="Arial"/>
              </a:rPr>
              <a:t>Egg </a:t>
            </a:r>
            <a:r>
              <a:rPr lang="en-US" sz="3600" dirty="0">
                <a:solidFill>
                  <a:srgbClr val="12919C"/>
                </a:solidFill>
                <a:latin typeface="Arial"/>
                <a:ea typeface="ＭＳ Ｐゴシック" charset="0"/>
                <a:cs typeface="Arial"/>
              </a:rPr>
              <a:t>P</a:t>
            </a:r>
            <a:r>
              <a:rPr lang="en-US" sz="3600" dirty="0" smtClean="0">
                <a:solidFill>
                  <a:srgbClr val="12919C"/>
                </a:solidFill>
                <a:latin typeface="Arial"/>
                <a:ea typeface="ＭＳ Ｐゴシック" charset="0"/>
                <a:cs typeface="Arial"/>
              </a:rPr>
              <a:t>roviders Recruited?</a:t>
            </a:r>
            <a:br>
              <a:rPr lang="en-US" sz="3600" dirty="0" smtClean="0">
                <a:solidFill>
                  <a:srgbClr val="12919C"/>
                </a:solidFill>
                <a:latin typeface="Arial"/>
                <a:ea typeface="ＭＳ Ｐゴシック" charset="0"/>
                <a:cs typeface="Arial"/>
              </a:rPr>
            </a:br>
            <a:r>
              <a:rPr lang="en-US" sz="3600" i="1" dirty="0">
                <a:solidFill>
                  <a:srgbClr val="12919C"/>
                </a:solidFill>
                <a:latin typeface="Arial"/>
                <a:ea typeface="ＭＳ Ｐゴシック" charset="0"/>
                <a:cs typeface="Arial"/>
              </a:rPr>
              <a:t> </a:t>
            </a:r>
            <a:r>
              <a:rPr lang="en-US" sz="3200" i="1" dirty="0" smtClean="0">
                <a:solidFill>
                  <a:schemeClr val="tx1">
                    <a:lumMod val="75000"/>
                    <a:lumOff val="25000"/>
                  </a:schemeClr>
                </a:solidFill>
                <a:latin typeface="Arial"/>
                <a:ea typeface="ＭＳ Ｐゴシック" charset="0"/>
                <a:cs typeface="Arial"/>
              </a:rPr>
              <a:t>Fertility Centers &amp; Couples</a:t>
            </a:r>
            <a:r>
              <a:rPr lang="en-US" sz="3200" dirty="0" smtClean="0">
                <a:solidFill>
                  <a:schemeClr val="tx1">
                    <a:lumMod val="75000"/>
                    <a:lumOff val="25000"/>
                  </a:schemeClr>
                </a:solidFill>
                <a:latin typeface="Arial"/>
                <a:ea typeface="ＭＳ Ｐゴシック" charset="0"/>
                <a:cs typeface="Arial"/>
              </a:rPr>
              <a:t> </a:t>
            </a:r>
            <a:endParaRPr lang="en-US" sz="3200" dirty="0">
              <a:solidFill>
                <a:schemeClr val="tx1">
                  <a:lumMod val="75000"/>
                  <a:lumOff val="25000"/>
                </a:schemeClr>
              </a:solidFill>
              <a:latin typeface="Arial"/>
              <a:ea typeface="ＭＳ Ｐゴシック" charset="0"/>
              <a:cs typeface="Arial"/>
            </a:endParaRPr>
          </a:p>
        </p:txBody>
      </p:sp>
      <p:sp>
        <p:nvSpPr>
          <p:cNvPr id="24579" name="Rectangle 3"/>
          <p:cNvSpPr>
            <a:spLocks noGrp="1" noChangeArrowheads="1"/>
          </p:cNvSpPr>
          <p:nvPr>
            <p:ph type="body" idx="1"/>
          </p:nvPr>
        </p:nvSpPr>
        <p:spPr>
          <a:xfrm>
            <a:off x="228600" y="1841500"/>
            <a:ext cx="8915400" cy="5715000"/>
          </a:xfrm>
        </p:spPr>
        <p:txBody>
          <a:bodyPr/>
          <a:lstStyle/>
          <a:p>
            <a:r>
              <a:rPr lang="en-US" sz="2800" dirty="0">
                <a:latin typeface="Arial"/>
                <a:ea typeface="ＭＳ Ｐゴシック" charset="0"/>
                <a:cs typeface="Arial"/>
              </a:rPr>
              <a:t>College Newspapers Target Women in Need </a:t>
            </a:r>
          </a:p>
          <a:p>
            <a:pPr lvl="1"/>
            <a:r>
              <a:rPr lang="en-US" sz="1600" dirty="0">
                <a:latin typeface="Arial"/>
                <a:ea typeface="ＭＳ Ｐゴシック" charset="0"/>
                <a:cs typeface="Arial"/>
              </a:rPr>
              <a:t>Hastings Center Report. Aaron Levine. March 2010</a:t>
            </a:r>
          </a:p>
          <a:p>
            <a:pPr lvl="2"/>
            <a:r>
              <a:rPr lang="en-US" sz="1400" dirty="0">
                <a:latin typeface="Arial"/>
                <a:ea typeface="ＭＳ Ｐゴシック" charset="0"/>
                <a:cs typeface="Arial"/>
              </a:rPr>
              <a:t>105 Ads in 63 University Papers</a:t>
            </a:r>
          </a:p>
          <a:p>
            <a:pPr lvl="2"/>
            <a:r>
              <a:rPr lang="en-US" sz="1400" dirty="0">
                <a:latin typeface="Arial"/>
                <a:ea typeface="ＭＳ Ｐゴシック" charset="0"/>
                <a:cs typeface="Arial"/>
              </a:rPr>
              <a:t>23% of ads exceed the 10K recommended upper limit by the ASRM</a:t>
            </a:r>
          </a:p>
          <a:p>
            <a:pPr lvl="2"/>
            <a:r>
              <a:rPr lang="en-US" sz="1400" dirty="0">
                <a:latin typeface="Arial"/>
                <a:ea typeface="ＭＳ Ｐゴシック" charset="0"/>
                <a:cs typeface="Arial"/>
              </a:rPr>
              <a:t>100pt increase in SAT score = $2350 </a:t>
            </a:r>
          </a:p>
          <a:p>
            <a:pPr lvl="3"/>
            <a:r>
              <a:rPr lang="en-US" sz="1400" dirty="0">
                <a:latin typeface="Arial"/>
                <a:ea typeface="ＭＳ Ｐゴシック" charset="0"/>
                <a:cs typeface="Arial"/>
              </a:rPr>
              <a:t>differs by requestor: agency for couple $5870&gt;couple$3130 &gt; agency1930</a:t>
            </a:r>
          </a:p>
          <a:p>
            <a:r>
              <a:rPr lang="en-US" sz="2800" dirty="0">
                <a:latin typeface="Arial"/>
                <a:ea typeface="ＭＳ Ｐゴシック" charset="0"/>
                <a:cs typeface="Arial"/>
              </a:rPr>
              <a:t>Infertility Centers </a:t>
            </a:r>
            <a:endParaRPr lang="en-US" sz="2800" dirty="0" smtClean="0">
              <a:latin typeface="Arial"/>
              <a:ea typeface="ＭＳ Ｐゴシック" charset="0"/>
              <a:cs typeface="Arial"/>
            </a:endParaRPr>
          </a:p>
          <a:p>
            <a:pPr lvl="1"/>
            <a:r>
              <a:rPr lang="en-US" sz="1600" dirty="0" smtClean="0">
                <a:latin typeface="Arial"/>
                <a:ea typeface="ＭＳ Ｐゴシック" charset="0"/>
                <a:cs typeface="Arial"/>
              </a:rPr>
              <a:t>Cater </a:t>
            </a:r>
            <a:r>
              <a:rPr lang="en-US" sz="1600" dirty="0">
                <a:latin typeface="Arial"/>
                <a:ea typeface="ＭＳ Ｐゴシック" charset="0"/>
                <a:cs typeface="Arial"/>
              </a:rPr>
              <a:t>to 6.1M infertile women </a:t>
            </a:r>
          </a:p>
          <a:p>
            <a:pPr lvl="1"/>
            <a:r>
              <a:rPr lang="en-US" sz="1600" dirty="0">
                <a:latin typeface="Arial"/>
                <a:ea typeface="ＭＳ Ｐゴシック" charset="0"/>
                <a:cs typeface="Arial"/>
              </a:rPr>
              <a:t>1.3% of all children in US born via IVF in 2007</a:t>
            </a:r>
          </a:p>
          <a:p>
            <a:pPr lvl="1"/>
            <a:r>
              <a:rPr lang="en-US" sz="1600" dirty="0">
                <a:latin typeface="Arial"/>
                <a:ea typeface="ＭＳ Ｐゴシック" charset="0"/>
                <a:cs typeface="Arial"/>
              </a:rPr>
              <a:t>1983 Australia first egg donor recorded</a:t>
            </a:r>
          </a:p>
          <a:p>
            <a:pPr lvl="1"/>
            <a:r>
              <a:rPr lang="en-US" sz="1600" dirty="0">
                <a:latin typeface="Arial"/>
                <a:ea typeface="ＭＳ Ｐゴシック" charset="0"/>
                <a:cs typeface="Arial"/>
              </a:rPr>
              <a:t>1987  Egg Donation Services in US</a:t>
            </a:r>
          </a:p>
          <a:p>
            <a:pPr lvl="2"/>
            <a:r>
              <a:rPr lang="en-US" sz="1600" dirty="0">
                <a:latin typeface="Arial"/>
                <a:ea typeface="ＭＳ Ｐゴシック" charset="0"/>
                <a:cs typeface="Arial"/>
              </a:rPr>
              <a:t> </a:t>
            </a:r>
            <a:r>
              <a:rPr lang="en-US" sz="1400" dirty="0">
                <a:latin typeface="Arial"/>
                <a:ea typeface="ＭＳ Ｐゴシック" charset="0"/>
                <a:cs typeface="Arial"/>
              </a:rPr>
              <a:t>First One: Cleveland Clinic started Egg Donation Program ($900-1200)</a:t>
            </a:r>
          </a:p>
          <a:p>
            <a:pPr lvl="2"/>
            <a:r>
              <a:rPr lang="en-US" sz="1400" dirty="0">
                <a:latin typeface="Arial"/>
                <a:ea typeface="ＭＳ Ｐゴシック" charset="0"/>
                <a:cs typeface="Arial"/>
              </a:rPr>
              <a:t> Only 17 Centers in the US</a:t>
            </a:r>
            <a:r>
              <a:rPr lang="en-US" sz="1400" dirty="0">
                <a:latin typeface="Arial"/>
                <a:ea typeface="ＭＳ Ｐゴシック" charset="0"/>
                <a:cs typeface="Arial"/>
                <a:sym typeface="Wingdings" charset="0"/>
              </a:rPr>
              <a:t></a:t>
            </a:r>
            <a:r>
              <a:rPr lang="en-US" sz="1400" dirty="0">
                <a:latin typeface="Arial"/>
                <a:ea typeface="ＭＳ Ｐゴシック" charset="0"/>
                <a:cs typeface="Arial"/>
              </a:rPr>
              <a:t>45 by 1990 and Donation Brokerage grew </a:t>
            </a:r>
            <a:r>
              <a:rPr lang="en-US" sz="1400" dirty="0" smtClean="0">
                <a:latin typeface="Arial"/>
                <a:ea typeface="ＭＳ Ｐゴシック" charset="0"/>
                <a:cs typeface="Arial"/>
              </a:rPr>
              <a:t>too</a:t>
            </a:r>
            <a:endParaRPr lang="en-US" sz="1400" dirty="0">
              <a:latin typeface="Arial"/>
              <a:ea typeface="ＭＳ Ｐゴシック" charset="0"/>
              <a:cs typeface="Arial"/>
            </a:endParaRPr>
          </a:p>
          <a:p>
            <a:r>
              <a:rPr lang="en-US" sz="2800" dirty="0" smtClean="0">
                <a:latin typeface="Arial"/>
                <a:ea typeface="ＭＳ Ｐゴシック" charset="0"/>
                <a:cs typeface="Arial"/>
              </a:rPr>
              <a:t>Fertility Centers Donate to Stem Cell Researchers</a:t>
            </a:r>
            <a:endParaRPr lang="en-US" sz="2800" dirty="0">
              <a:latin typeface="Arial"/>
              <a:ea typeface="ＭＳ Ｐゴシック" charset="0"/>
              <a:cs typeface="Arial"/>
            </a:endParaRPr>
          </a:p>
          <a:p>
            <a:pPr lvl="1"/>
            <a:r>
              <a:rPr lang="en-US" sz="1600" dirty="0">
                <a:solidFill>
                  <a:srgbClr val="262626"/>
                </a:solidFill>
                <a:latin typeface="Arial"/>
                <a:ea typeface="ＭＳ Ｐゴシック" charset="0"/>
                <a:cs typeface="Arial"/>
              </a:rPr>
              <a:t>Harvard, </a:t>
            </a:r>
            <a:r>
              <a:rPr lang="en-US" sz="1600" dirty="0" smtClean="0">
                <a:solidFill>
                  <a:srgbClr val="262626"/>
                </a:solidFill>
                <a:latin typeface="Arial"/>
                <a:ea typeface="ＭＳ Ｐゴシック" charset="0"/>
                <a:cs typeface="Arial"/>
              </a:rPr>
              <a:t>NYSTEM</a:t>
            </a:r>
            <a:r>
              <a:rPr lang="en-US" sz="1600" dirty="0">
                <a:solidFill>
                  <a:srgbClr val="262626"/>
                </a:solidFill>
                <a:latin typeface="Arial"/>
                <a:ea typeface="ＭＳ Ｐゴシック" charset="0"/>
                <a:cs typeface="Arial"/>
              </a:rPr>
              <a:t>, NYSCF</a:t>
            </a:r>
          </a:p>
          <a:p>
            <a:endParaRPr lang="en-US" sz="2800" b="1" dirty="0">
              <a:latin typeface="Arial"/>
              <a:ea typeface="ＭＳ Ｐゴシック" charset="0"/>
              <a:cs typeface="Arial"/>
            </a:endParaRPr>
          </a:p>
        </p:txBody>
      </p:sp>
    </p:spTree>
    <p:extLst>
      <p:ext uri="{BB962C8B-B14F-4D97-AF65-F5344CB8AC3E}">
        <p14:creationId xmlns:p14="http://schemas.microsoft.com/office/powerpoint/2010/main" val="42634167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fade">
                                      <p:cBhvr>
                                        <p:cTn id="7" dur="500"/>
                                        <p:tgtEl>
                                          <p:spTgt spid="2457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4579">
                                            <p:txEl>
                                              <p:pRg st="1" end="1"/>
                                            </p:txEl>
                                          </p:spTgt>
                                        </p:tgtEl>
                                        <p:attrNameLst>
                                          <p:attrName>style.visibility</p:attrName>
                                        </p:attrNameLst>
                                      </p:cBhvr>
                                      <p:to>
                                        <p:strVal val="visible"/>
                                      </p:to>
                                    </p:set>
                                    <p:animEffect transition="in" filter="fade">
                                      <p:cBhvr>
                                        <p:cTn id="10" dur="500"/>
                                        <p:tgtEl>
                                          <p:spTgt spid="2457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4579">
                                            <p:txEl>
                                              <p:pRg st="2" end="2"/>
                                            </p:txEl>
                                          </p:spTgt>
                                        </p:tgtEl>
                                        <p:attrNameLst>
                                          <p:attrName>style.visibility</p:attrName>
                                        </p:attrNameLst>
                                      </p:cBhvr>
                                      <p:to>
                                        <p:strVal val="visible"/>
                                      </p:to>
                                    </p:set>
                                    <p:animEffect transition="in" filter="fade">
                                      <p:cBhvr>
                                        <p:cTn id="13" dur="500"/>
                                        <p:tgtEl>
                                          <p:spTgt spid="2457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4579">
                                            <p:txEl>
                                              <p:pRg st="3" end="3"/>
                                            </p:txEl>
                                          </p:spTgt>
                                        </p:tgtEl>
                                        <p:attrNameLst>
                                          <p:attrName>style.visibility</p:attrName>
                                        </p:attrNameLst>
                                      </p:cBhvr>
                                      <p:to>
                                        <p:strVal val="visible"/>
                                      </p:to>
                                    </p:set>
                                    <p:animEffect transition="in" filter="fade">
                                      <p:cBhvr>
                                        <p:cTn id="16" dur="500"/>
                                        <p:tgtEl>
                                          <p:spTgt spid="2457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4579">
                                            <p:txEl>
                                              <p:pRg st="4" end="4"/>
                                            </p:txEl>
                                          </p:spTgt>
                                        </p:tgtEl>
                                        <p:attrNameLst>
                                          <p:attrName>style.visibility</p:attrName>
                                        </p:attrNameLst>
                                      </p:cBhvr>
                                      <p:to>
                                        <p:strVal val="visible"/>
                                      </p:to>
                                    </p:set>
                                    <p:animEffect transition="in" filter="fade">
                                      <p:cBhvr>
                                        <p:cTn id="19" dur="500"/>
                                        <p:tgtEl>
                                          <p:spTgt spid="24579">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4579">
                                            <p:txEl>
                                              <p:pRg st="5" end="5"/>
                                            </p:txEl>
                                          </p:spTgt>
                                        </p:tgtEl>
                                        <p:attrNameLst>
                                          <p:attrName>style.visibility</p:attrName>
                                        </p:attrNameLst>
                                      </p:cBhvr>
                                      <p:to>
                                        <p:strVal val="visible"/>
                                      </p:to>
                                    </p:set>
                                    <p:animEffect transition="in" filter="fade">
                                      <p:cBhvr>
                                        <p:cTn id="22" dur="500"/>
                                        <p:tgtEl>
                                          <p:spTgt spid="24579">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4579">
                                            <p:txEl>
                                              <p:pRg st="6" end="6"/>
                                            </p:txEl>
                                          </p:spTgt>
                                        </p:tgtEl>
                                        <p:attrNameLst>
                                          <p:attrName>style.visibility</p:attrName>
                                        </p:attrNameLst>
                                      </p:cBhvr>
                                      <p:to>
                                        <p:strVal val="visible"/>
                                      </p:to>
                                    </p:set>
                                    <p:animEffect transition="in" filter="fade">
                                      <p:cBhvr>
                                        <p:cTn id="27" dur="500"/>
                                        <p:tgtEl>
                                          <p:spTgt spid="24579">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579">
                                            <p:txEl>
                                              <p:pRg st="7" end="7"/>
                                            </p:txEl>
                                          </p:spTgt>
                                        </p:tgtEl>
                                        <p:attrNameLst>
                                          <p:attrName>style.visibility</p:attrName>
                                        </p:attrNameLst>
                                      </p:cBhvr>
                                      <p:to>
                                        <p:strVal val="visible"/>
                                      </p:to>
                                    </p:set>
                                    <p:animEffect transition="in" filter="fade">
                                      <p:cBhvr>
                                        <p:cTn id="32" dur="500"/>
                                        <p:tgtEl>
                                          <p:spTgt spid="24579">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24579">
                                            <p:txEl>
                                              <p:pRg st="8" end="8"/>
                                            </p:txEl>
                                          </p:spTgt>
                                        </p:tgtEl>
                                        <p:attrNameLst>
                                          <p:attrName>style.visibility</p:attrName>
                                        </p:attrNameLst>
                                      </p:cBhvr>
                                      <p:to>
                                        <p:strVal val="visible"/>
                                      </p:to>
                                    </p:set>
                                    <p:animEffect transition="in" filter="fade">
                                      <p:cBhvr>
                                        <p:cTn id="35" dur="500"/>
                                        <p:tgtEl>
                                          <p:spTgt spid="24579">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4579">
                                            <p:txEl>
                                              <p:pRg st="9" end="9"/>
                                            </p:txEl>
                                          </p:spTgt>
                                        </p:tgtEl>
                                        <p:attrNameLst>
                                          <p:attrName>style.visibility</p:attrName>
                                        </p:attrNameLst>
                                      </p:cBhvr>
                                      <p:to>
                                        <p:strVal val="visible"/>
                                      </p:to>
                                    </p:set>
                                    <p:animEffect transition="in" filter="fade">
                                      <p:cBhvr>
                                        <p:cTn id="38" dur="500"/>
                                        <p:tgtEl>
                                          <p:spTgt spid="24579">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24579">
                                            <p:txEl>
                                              <p:pRg st="10" end="10"/>
                                            </p:txEl>
                                          </p:spTgt>
                                        </p:tgtEl>
                                        <p:attrNameLst>
                                          <p:attrName>style.visibility</p:attrName>
                                        </p:attrNameLst>
                                      </p:cBhvr>
                                      <p:to>
                                        <p:strVal val="visible"/>
                                      </p:to>
                                    </p:set>
                                    <p:animEffect transition="in" filter="fade">
                                      <p:cBhvr>
                                        <p:cTn id="41" dur="500"/>
                                        <p:tgtEl>
                                          <p:spTgt spid="24579">
                                            <p:txEl>
                                              <p:pRg st="10" end="10"/>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24579">
                                            <p:txEl>
                                              <p:pRg st="11" end="11"/>
                                            </p:txEl>
                                          </p:spTgt>
                                        </p:tgtEl>
                                        <p:attrNameLst>
                                          <p:attrName>style.visibility</p:attrName>
                                        </p:attrNameLst>
                                      </p:cBhvr>
                                      <p:to>
                                        <p:strVal val="visible"/>
                                      </p:to>
                                    </p:set>
                                    <p:animEffect transition="in" filter="fade">
                                      <p:cBhvr>
                                        <p:cTn id="44" dur="500"/>
                                        <p:tgtEl>
                                          <p:spTgt spid="24579">
                                            <p:txEl>
                                              <p:pRg st="11" end="11"/>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24579">
                                            <p:txEl>
                                              <p:pRg st="12" end="12"/>
                                            </p:txEl>
                                          </p:spTgt>
                                        </p:tgtEl>
                                        <p:attrNameLst>
                                          <p:attrName>style.visibility</p:attrName>
                                        </p:attrNameLst>
                                      </p:cBhvr>
                                      <p:to>
                                        <p:strVal val="visible"/>
                                      </p:to>
                                    </p:set>
                                    <p:animEffect transition="in" filter="fade">
                                      <p:cBhvr>
                                        <p:cTn id="47" dur="500"/>
                                        <p:tgtEl>
                                          <p:spTgt spid="24579">
                                            <p:txEl>
                                              <p:pRg st="12" end="12"/>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24579">
                                            <p:txEl>
                                              <p:pRg st="13" end="13"/>
                                            </p:txEl>
                                          </p:spTgt>
                                        </p:tgtEl>
                                        <p:attrNameLst>
                                          <p:attrName>style.visibility</p:attrName>
                                        </p:attrNameLst>
                                      </p:cBhvr>
                                      <p:to>
                                        <p:strVal val="visible"/>
                                      </p:to>
                                    </p:set>
                                    <p:animEffect transition="in" filter="fade">
                                      <p:cBhvr>
                                        <p:cTn id="52" dur="500"/>
                                        <p:tgtEl>
                                          <p:spTgt spid="24579">
                                            <p:txEl>
                                              <p:pRg st="13" end="13"/>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24579">
                                            <p:txEl>
                                              <p:pRg st="14" end="14"/>
                                            </p:txEl>
                                          </p:spTgt>
                                        </p:tgtEl>
                                        <p:attrNameLst>
                                          <p:attrName>style.visibility</p:attrName>
                                        </p:attrNameLst>
                                      </p:cBhvr>
                                      <p:to>
                                        <p:strVal val="visible"/>
                                      </p:to>
                                    </p:set>
                                    <p:animEffect transition="in" filter="fade">
                                      <p:cBhvr>
                                        <p:cTn id="55" dur="500"/>
                                        <p:tgtEl>
                                          <p:spTgt spid="24579">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endParaRPr lang="en-US">
              <a:latin typeface="Times" charset="0"/>
              <a:ea typeface="ＭＳ Ｐゴシック" charset="0"/>
              <a:cs typeface="ＭＳ Ｐゴシック" charset="0"/>
            </a:endParaRPr>
          </a:p>
        </p:txBody>
      </p:sp>
      <p:sp>
        <p:nvSpPr>
          <p:cNvPr id="30722" name="Content Placeholder 2"/>
          <p:cNvSpPr>
            <a:spLocks noGrp="1"/>
          </p:cNvSpPr>
          <p:nvPr>
            <p:ph idx="1"/>
          </p:nvPr>
        </p:nvSpPr>
        <p:spPr/>
        <p:txBody>
          <a:bodyPr/>
          <a:lstStyle/>
          <a:p>
            <a:r>
              <a:rPr lang="en-US">
                <a:latin typeface="Times" charset="0"/>
                <a:ea typeface="ＭＳ Ｐゴシック" charset="0"/>
                <a:cs typeface="ＭＳ Ｐゴシック" charset="0"/>
              </a:rPr>
              <a:t>Levine</a:t>
            </a:r>
          </a:p>
        </p:txBody>
      </p:sp>
      <p:pic>
        <p:nvPicPr>
          <p:cNvPr id="3072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72612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Rectangle 3"/>
          <p:cNvSpPr txBox="1">
            <a:spLocks noChangeArrowheads="1"/>
          </p:cNvSpPr>
          <p:nvPr/>
        </p:nvSpPr>
        <p:spPr bwMode="auto">
          <a:xfrm>
            <a:off x="7010400" y="5943600"/>
            <a:ext cx="2819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20000"/>
              </a:spcBef>
            </a:pPr>
            <a:r>
              <a:rPr lang="en-US" sz="1400" b="1">
                <a:latin typeface="Trebuchet MS" charset="0"/>
              </a:rPr>
              <a:t>Aaron Levine. </a:t>
            </a:r>
          </a:p>
          <a:p>
            <a:pPr eaLnBrk="1" hangingPunct="1">
              <a:spcBef>
                <a:spcPct val="20000"/>
              </a:spcBef>
            </a:pPr>
            <a:r>
              <a:rPr lang="en-US" sz="1400" b="1">
                <a:latin typeface="Trebuchet MS" charset="0"/>
              </a:rPr>
              <a:t>Mar 2010</a:t>
            </a:r>
          </a:p>
          <a:p>
            <a:pPr eaLnBrk="1" hangingPunct="1">
              <a:spcBef>
                <a:spcPct val="20000"/>
              </a:spcBef>
            </a:pPr>
            <a:r>
              <a:rPr lang="en-US" sz="1400" b="1">
                <a:latin typeface="Trebuchet MS" charset="0"/>
              </a:rPr>
              <a:t>Hasting Centers Report</a:t>
            </a:r>
          </a:p>
        </p:txBody>
      </p:sp>
    </p:spTree>
    <p:extLst>
      <p:ext uri="{BB962C8B-B14F-4D97-AF65-F5344CB8AC3E}">
        <p14:creationId xmlns:p14="http://schemas.microsoft.com/office/powerpoint/2010/main" val="146854103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endParaRPr lang="en-US">
              <a:latin typeface="Times" charset="0"/>
              <a:ea typeface="ＭＳ Ｐゴシック" charset="0"/>
              <a:cs typeface="ＭＳ Ｐゴシック" charset="0"/>
            </a:endParaRPr>
          </a:p>
        </p:txBody>
      </p:sp>
      <p:sp>
        <p:nvSpPr>
          <p:cNvPr id="31746" name="Content Placeholder 2"/>
          <p:cNvSpPr>
            <a:spLocks noGrp="1"/>
          </p:cNvSpPr>
          <p:nvPr>
            <p:ph idx="1"/>
          </p:nvPr>
        </p:nvSpPr>
        <p:spPr/>
        <p:txBody>
          <a:bodyPr/>
          <a:lstStyle/>
          <a:p>
            <a:r>
              <a:rPr lang="en-US">
                <a:latin typeface="Times" charset="0"/>
                <a:ea typeface="ＭＳ Ｐゴシック" charset="0"/>
                <a:cs typeface="ＭＳ Ｐゴシック" charset="0"/>
              </a:rPr>
              <a:t>Levine</a:t>
            </a:r>
          </a:p>
        </p:txBody>
      </p:sp>
      <p:sp>
        <p:nvSpPr>
          <p:cNvPr id="31747" name="Rectangle 3"/>
          <p:cNvSpPr txBox="1">
            <a:spLocks noChangeArrowheads="1"/>
          </p:cNvSpPr>
          <p:nvPr/>
        </p:nvSpPr>
        <p:spPr bwMode="auto">
          <a:xfrm>
            <a:off x="7010400" y="5943600"/>
            <a:ext cx="2819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20000"/>
              </a:spcBef>
            </a:pPr>
            <a:r>
              <a:rPr lang="en-US" sz="1400" b="1">
                <a:latin typeface="Trebuchet MS" charset="0"/>
              </a:rPr>
              <a:t>Aaron Levine. </a:t>
            </a:r>
          </a:p>
          <a:p>
            <a:pPr eaLnBrk="1" hangingPunct="1">
              <a:spcBef>
                <a:spcPct val="20000"/>
              </a:spcBef>
            </a:pPr>
            <a:r>
              <a:rPr lang="en-US" sz="1400" b="1">
                <a:latin typeface="Trebuchet MS" charset="0"/>
              </a:rPr>
              <a:t>Mar 2010</a:t>
            </a:r>
          </a:p>
          <a:p>
            <a:pPr eaLnBrk="1" hangingPunct="1">
              <a:spcBef>
                <a:spcPct val="20000"/>
              </a:spcBef>
            </a:pPr>
            <a:r>
              <a:rPr lang="en-US" sz="1400" b="1">
                <a:latin typeface="Trebuchet MS" charset="0"/>
              </a:rPr>
              <a:t>Hasting Centers Report</a:t>
            </a:r>
          </a:p>
        </p:txBody>
      </p:sp>
      <p:pic>
        <p:nvPicPr>
          <p:cNvPr id="31748"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228600"/>
            <a:ext cx="7151688"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214664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ctrTitle"/>
          </p:nvPr>
        </p:nvSpPr>
        <p:spPr>
          <a:xfrm>
            <a:off x="114300" y="1498601"/>
            <a:ext cx="9029700" cy="2101850"/>
          </a:xfrm>
        </p:spPr>
        <p:txBody>
          <a:bodyPr/>
          <a:lstStyle/>
          <a:p>
            <a:r>
              <a:rPr lang="en-US" dirty="0">
                <a:solidFill>
                  <a:srgbClr val="12919C"/>
                </a:solidFill>
                <a:latin typeface="Arial"/>
                <a:ea typeface="ＭＳ Ｐゴシック" charset="0"/>
                <a:cs typeface="Arial"/>
              </a:rPr>
              <a:t>Using </a:t>
            </a:r>
            <a:r>
              <a:rPr lang="en-US" dirty="0" smtClean="0">
                <a:solidFill>
                  <a:srgbClr val="12919C"/>
                </a:solidFill>
                <a:latin typeface="Arial"/>
                <a:ea typeface="ＭＳ Ｐゴシック" charset="0"/>
                <a:cs typeface="Arial"/>
              </a:rPr>
              <a:t>“Surplus” Embryos</a:t>
            </a:r>
            <a:br>
              <a:rPr lang="en-US" dirty="0" smtClean="0">
                <a:solidFill>
                  <a:srgbClr val="12919C"/>
                </a:solidFill>
                <a:latin typeface="Arial"/>
                <a:ea typeface="ＭＳ Ｐゴシック" charset="0"/>
                <a:cs typeface="Arial"/>
              </a:rPr>
            </a:br>
            <a:r>
              <a:rPr lang="en-US" dirty="0" smtClean="0">
                <a:solidFill>
                  <a:srgbClr val="12919C"/>
                </a:solidFill>
                <a:latin typeface="Arial"/>
                <a:ea typeface="ＭＳ Ｐゴシック" charset="0"/>
                <a:cs typeface="Arial"/>
              </a:rPr>
              <a:t> </a:t>
            </a:r>
            <a:r>
              <a:rPr lang="en-US" sz="3600" i="1" dirty="0" err="1" smtClean="0">
                <a:solidFill>
                  <a:schemeClr val="tx1">
                    <a:lumMod val="75000"/>
                    <a:lumOff val="25000"/>
                  </a:schemeClr>
                </a:solidFill>
                <a:latin typeface="Arial"/>
                <a:ea typeface="ＭＳ Ｐゴシック" charset="0"/>
                <a:cs typeface="Arial"/>
              </a:rPr>
              <a:t>Extranumerary</a:t>
            </a:r>
            <a:r>
              <a:rPr lang="en-US" sz="3600" i="1" dirty="0" smtClean="0">
                <a:solidFill>
                  <a:schemeClr val="tx1">
                    <a:lumMod val="75000"/>
                    <a:lumOff val="25000"/>
                  </a:schemeClr>
                </a:solidFill>
                <a:latin typeface="Arial"/>
                <a:ea typeface="ＭＳ Ｐゴシック" charset="0"/>
                <a:cs typeface="Arial"/>
              </a:rPr>
              <a:t> IVF &amp; PGD Embryos</a:t>
            </a:r>
            <a:endParaRPr lang="en-US" sz="3600" i="1" dirty="0">
              <a:solidFill>
                <a:schemeClr val="tx1">
                  <a:lumMod val="75000"/>
                  <a:lumOff val="25000"/>
                </a:schemeClr>
              </a:solidFill>
              <a:latin typeface="Arial"/>
              <a:ea typeface="ＭＳ Ｐゴシック" charset="0"/>
              <a:cs typeface="Arial"/>
            </a:endParaRPr>
          </a:p>
        </p:txBody>
      </p:sp>
    </p:spTree>
    <p:extLst>
      <p:ext uri="{BB962C8B-B14F-4D97-AF65-F5344CB8AC3E}">
        <p14:creationId xmlns:p14="http://schemas.microsoft.com/office/powerpoint/2010/main" val="251381887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6390304" y="2916970"/>
            <a:ext cx="638524" cy="504567"/>
          </a:xfrm>
          <a:prstGeom prst="rect">
            <a:avLst/>
          </a:prstGeom>
        </p:spPr>
      </p:pic>
      <p:pic>
        <p:nvPicPr>
          <p:cNvPr id="8" name="Picture 7" descr="DoubleFetu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0344" y="970266"/>
            <a:ext cx="952434" cy="1022986"/>
          </a:xfrm>
          <a:prstGeom prst="rect">
            <a:avLst/>
          </a:prstGeom>
        </p:spPr>
      </p:pic>
      <p:pic>
        <p:nvPicPr>
          <p:cNvPr id="9" name="Picture 8"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0184" y="1529510"/>
            <a:ext cx="217548" cy="227217"/>
          </a:xfrm>
          <a:prstGeom prst="rect">
            <a:avLst/>
          </a:prstGeom>
        </p:spPr>
      </p:pic>
      <p:pic>
        <p:nvPicPr>
          <p:cNvPr id="10" name="Picture 9"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0421" y="3062634"/>
            <a:ext cx="217548" cy="227217"/>
          </a:xfrm>
          <a:prstGeom prst="rect">
            <a:avLst/>
          </a:prstGeom>
        </p:spPr>
      </p:pic>
      <p:pic>
        <p:nvPicPr>
          <p:cNvPr id="11" name="Picture 10"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0184" y="4965799"/>
            <a:ext cx="217548" cy="227217"/>
          </a:xfrm>
          <a:prstGeom prst="rect">
            <a:avLst/>
          </a:prstGeom>
        </p:spPr>
      </p:pic>
      <p:sp>
        <p:nvSpPr>
          <p:cNvPr id="12" name="TextBox 11"/>
          <p:cNvSpPr txBox="1"/>
          <p:nvPr/>
        </p:nvSpPr>
        <p:spPr>
          <a:xfrm>
            <a:off x="4100549" y="1756727"/>
            <a:ext cx="1052805" cy="523220"/>
          </a:xfrm>
          <a:prstGeom prst="rect">
            <a:avLst/>
          </a:prstGeom>
          <a:noFill/>
        </p:spPr>
        <p:txBody>
          <a:bodyPr wrap="none" rtlCol="0">
            <a:spAutoFit/>
          </a:bodyPr>
          <a:lstStyle/>
          <a:p>
            <a:r>
              <a:rPr lang="en-US" sz="1400" dirty="0" smtClean="0">
                <a:solidFill>
                  <a:schemeClr val="tx1">
                    <a:lumMod val="50000"/>
                    <a:lumOff val="50000"/>
                  </a:schemeClr>
                </a:solidFill>
              </a:rPr>
              <a:t>transferred</a:t>
            </a:r>
          </a:p>
          <a:p>
            <a:r>
              <a:rPr lang="en-US" sz="1400" dirty="0" smtClean="0">
                <a:solidFill>
                  <a:schemeClr val="tx1">
                    <a:lumMod val="50000"/>
                    <a:lumOff val="50000"/>
                  </a:schemeClr>
                </a:solidFill>
              </a:rPr>
              <a:t>to uterus</a:t>
            </a:r>
            <a:endParaRPr lang="en-US" sz="1400" dirty="0">
              <a:solidFill>
                <a:schemeClr val="tx1">
                  <a:lumMod val="50000"/>
                  <a:lumOff val="50000"/>
                </a:schemeClr>
              </a:solidFill>
            </a:endParaRPr>
          </a:p>
        </p:txBody>
      </p:sp>
      <p:sp>
        <p:nvSpPr>
          <p:cNvPr id="13" name="TextBox 12"/>
          <p:cNvSpPr txBox="1"/>
          <p:nvPr/>
        </p:nvSpPr>
        <p:spPr>
          <a:xfrm>
            <a:off x="4120468" y="3294058"/>
            <a:ext cx="823387" cy="523220"/>
          </a:xfrm>
          <a:prstGeom prst="rect">
            <a:avLst/>
          </a:prstGeom>
        </p:spPr>
        <p:txBody>
          <a:bodyPr wrap="none" rtlCol="0">
            <a:spAutoFit/>
          </a:bodyPr>
          <a:lstStyle/>
          <a:p>
            <a:r>
              <a:rPr lang="en-US" sz="1400" dirty="0" smtClean="0">
                <a:solidFill>
                  <a:srgbClr val="7F7F7F"/>
                </a:solidFill>
              </a:rPr>
              <a:t>ICM </a:t>
            </a:r>
          </a:p>
          <a:p>
            <a:r>
              <a:rPr lang="en-US" sz="1400" dirty="0" smtClean="0">
                <a:solidFill>
                  <a:srgbClr val="7F7F7F"/>
                </a:solidFill>
              </a:rPr>
              <a:t>cultured</a:t>
            </a:r>
            <a:endParaRPr lang="en-US" sz="1400" dirty="0">
              <a:solidFill>
                <a:srgbClr val="7F7F7F"/>
              </a:solidFill>
            </a:endParaRPr>
          </a:p>
        </p:txBody>
      </p:sp>
      <p:sp>
        <p:nvSpPr>
          <p:cNvPr id="14" name="TextBox 13"/>
          <p:cNvSpPr txBox="1"/>
          <p:nvPr/>
        </p:nvSpPr>
        <p:spPr>
          <a:xfrm>
            <a:off x="4111041" y="5215579"/>
            <a:ext cx="823387" cy="523220"/>
          </a:xfrm>
          <a:prstGeom prst="rect">
            <a:avLst/>
          </a:prstGeom>
        </p:spPr>
        <p:txBody>
          <a:bodyPr wrap="none" rtlCol="0">
            <a:spAutoFit/>
          </a:bodyPr>
          <a:lstStyle/>
          <a:p>
            <a:r>
              <a:rPr lang="en-US" sz="1400" dirty="0" smtClean="0">
                <a:solidFill>
                  <a:srgbClr val="7F7F7F"/>
                </a:solidFill>
              </a:rPr>
              <a:t>ICM </a:t>
            </a:r>
          </a:p>
          <a:p>
            <a:r>
              <a:rPr lang="en-US" sz="1400" dirty="0" smtClean="0">
                <a:solidFill>
                  <a:srgbClr val="7F7F7F"/>
                </a:solidFill>
              </a:rPr>
              <a:t>cultured</a:t>
            </a:r>
            <a:endParaRPr lang="en-US" sz="1400" dirty="0">
              <a:solidFill>
                <a:srgbClr val="7F7F7F"/>
              </a:solidFill>
            </a:endParaRPr>
          </a:p>
        </p:txBody>
      </p:sp>
      <p:sp>
        <p:nvSpPr>
          <p:cNvPr id="15" name="TextBox 14"/>
          <p:cNvSpPr txBox="1"/>
          <p:nvPr/>
        </p:nvSpPr>
        <p:spPr>
          <a:xfrm>
            <a:off x="6198763" y="1982074"/>
            <a:ext cx="1660129" cy="523220"/>
          </a:xfrm>
          <a:prstGeom prst="rect">
            <a:avLst/>
          </a:prstGeom>
          <a:noFill/>
        </p:spPr>
        <p:txBody>
          <a:bodyPr wrap="square" rtlCol="0">
            <a:spAutoFit/>
          </a:bodyPr>
          <a:lstStyle/>
          <a:p>
            <a:pPr algn="ctr"/>
            <a:r>
              <a:rPr lang="en-US" sz="1400" dirty="0">
                <a:solidFill>
                  <a:schemeClr val="tx1">
                    <a:lumMod val="50000"/>
                    <a:lumOff val="50000"/>
                  </a:schemeClr>
                </a:solidFill>
              </a:rPr>
              <a:t>baby (ASC)</a:t>
            </a:r>
          </a:p>
          <a:p>
            <a:pPr algn="ctr"/>
            <a:r>
              <a:rPr lang="en-US" sz="1400" dirty="0">
                <a:solidFill>
                  <a:schemeClr val="tx1">
                    <a:lumMod val="50000"/>
                    <a:lumOff val="50000"/>
                  </a:schemeClr>
                </a:solidFill>
              </a:rPr>
              <a:t>for pregnancy</a:t>
            </a:r>
          </a:p>
        </p:txBody>
      </p:sp>
      <p:sp>
        <p:nvSpPr>
          <p:cNvPr id="16" name="TextBox 15"/>
          <p:cNvSpPr txBox="1"/>
          <p:nvPr/>
        </p:nvSpPr>
        <p:spPr>
          <a:xfrm>
            <a:off x="6289651" y="3490431"/>
            <a:ext cx="1660129" cy="523220"/>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for cell therapies</a:t>
            </a:r>
          </a:p>
        </p:txBody>
      </p:sp>
      <p:pic>
        <p:nvPicPr>
          <p:cNvPr id="17" name="Picture 16"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05208" y="2916970"/>
            <a:ext cx="638524" cy="504567"/>
          </a:xfrm>
          <a:prstGeom prst="rect">
            <a:avLst/>
          </a:prstGeom>
        </p:spPr>
      </p:pic>
      <p:pic>
        <p:nvPicPr>
          <p:cNvPr id="18" name="Picture 17"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6390304" y="4608139"/>
            <a:ext cx="638524" cy="504567"/>
          </a:xfrm>
          <a:prstGeom prst="rect">
            <a:avLst/>
          </a:prstGeom>
        </p:spPr>
      </p:pic>
      <p:pic>
        <p:nvPicPr>
          <p:cNvPr id="19" name="Picture 18"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05208" y="4608139"/>
            <a:ext cx="638524" cy="504567"/>
          </a:xfrm>
          <a:prstGeom prst="rect">
            <a:avLst/>
          </a:prstGeom>
        </p:spPr>
      </p:pic>
      <p:pic>
        <p:nvPicPr>
          <p:cNvPr id="2" name="Picture 1" descr="6BB.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91578" y="2821171"/>
            <a:ext cx="408432" cy="829056"/>
          </a:xfrm>
          <a:prstGeom prst="rect">
            <a:avLst/>
          </a:prstGeom>
        </p:spPr>
      </p:pic>
      <p:pic>
        <p:nvPicPr>
          <p:cNvPr id="3" name="Picture 2" descr="8A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07387" y="1227601"/>
            <a:ext cx="411480" cy="832104"/>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9278" y="4601032"/>
            <a:ext cx="406935" cy="829056"/>
          </a:xfrm>
          <a:prstGeom prst="rect">
            <a:avLst/>
          </a:prstGeom>
        </p:spPr>
      </p:pic>
      <p:pic>
        <p:nvPicPr>
          <p:cNvPr id="22" name="Picture 21" descr="Blastocysts_B.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13078" y="2678490"/>
            <a:ext cx="537524" cy="1177276"/>
          </a:xfrm>
          <a:prstGeom prst="rect">
            <a:avLst/>
          </a:prstGeom>
        </p:spPr>
      </p:pic>
      <p:pic>
        <p:nvPicPr>
          <p:cNvPr id="23" name="Picture 22" descr="BlastocystsC.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75846" y="4347563"/>
            <a:ext cx="738404" cy="1335994"/>
          </a:xfrm>
          <a:prstGeom prst="rect">
            <a:avLst/>
          </a:prstGeom>
        </p:spPr>
      </p:pic>
      <p:pic>
        <p:nvPicPr>
          <p:cNvPr id="24" name="Picture 23" descr="Blastocysts.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16126" y="1125268"/>
            <a:ext cx="472440" cy="1085088"/>
          </a:xfrm>
          <a:prstGeom prst="rect">
            <a:avLst/>
          </a:prstGeom>
        </p:spPr>
      </p:pic>
      <p:sp>
        <p:nvSpPr>
          <p:cNvPr id="25" name="TextBox 24"/>
          <p:cNvSpPr txBox="1"/>
          <p:nvPr/>
        </p:nvSpPr>
        <p:spPr>
          <a:xfrm>
            <a:off x="6211768" y="5267995"/>
            <a:ext cx="1660129" cy="738664"/>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for </a:t>
            </a:r>
            <a:r>
              <a:rPr lang="en-US" sz="1400" dirty="0" smtClean="0">
                <a:solidFill>
                  <a:schemeClr val="tx1">
                    <a:lumMod val="50000"/>
                    <a:lumOff val="50000"/>
                  </a:schemeClr>
                </a:solidFill>
              </a:rPr>
              <a:t>drug and toxin screening</a:t>
            </a:r>
            <a:endParaRPr lang="en-US" sz="1400" dirty="0">
              <a:solidFill>
                <a:schemeClr val="tx1">
                  <a:lumMod val="50000"/>
                  <a:lumOff val="50000"/>
                </a:schemeClr>
              </a:solidFill>
            </a:endParaRPr>
          </a:p>
        </p:txBody>
      </p:sp>
      <p:pic>
        <p:nvPicPr>
          <p:cNvPr id="28" name="Picture 27" descr="Credits2.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4299" y="6404895"/>
            <a:ext cx="8922849" cy="367953"/>
          </a:xfrm>
          <a:prstGeom prst="rect">
            <a:avLst/>
          </a:prstGeom>
        </p:spPr>
      </p:pic>
      <p:sp>
        <p:nvSpPr>
          <p:cNvPr id="27" name="TextBox 26"/>
          <p:cNvSpPr txBox="1"/>
          <p:nvPr/>
        </p:nvSpPr>
        <p:spPr>
          <a:xfrm>
            <a:off x="4108946" y="983610"/>
            <a:ext cx="1072705" cy="523220"/>
          </a:xfrm>
          <a:prstGeom prst="rect">
            <a:avLst/>
          </a:prstGeom>
          <a:noFill/>
        </p:spPr>
        <p:txBody>
          <a:bodyPr wrap="none" rtlCol="0">
            <a:spAutoFit/>
          </a:bodyPr>
          <a:lstStyle/>
          <a:p>
            <a:r>
              <a:rPr lang="en-US" sz="1400" dirty="0" smtClean="0">
                <a:solidFill>
                  <a:schemeClr val="tx1">
                    <a:lumMod val="50000"/>
                    <a:lumOff val="50000"/>
                  </a:schemeClr>
                </a:solidFill>
              </a:rPr>
              <a:t>1- 2</a:t>
            </a:r>
          </a:p>
          <a:p>
            <a:r>
              <a:rPr lang="en-US" sz="1400" dirty="0" smtClean="0">
                <a:solidFill>
                  <a:schemeClr val="tx1">
                    <a:lumMod val="50000"/>
                    <a:lumOff val="50000"/>
                  </a:schemeClr>
                </a:solidFill>
              </a:rPr>
              <a:t>blastocysts</a:t>
            </a:r>
            <a:endParaRPr lang="en-US" sz="1400" dirty="0">
              <a:solidFill>
                <a:schemeClr val="tx1">
                  <a:lumMod val="50000"/>
                  <a:lumOff val="50000"/>
                </a:schemeClr>
              </a:solidFill>
            </a:endParaRPr>
          </a:p>
        </p:txBody>
      </p:sp>
      <p:sp>
        <p:nvSpPr>
          <p:cNvPr id="29" name="TextBox 28"/>
          <p:cNvSpPr txBox="1"/>
          <p:nvPr/>
        </p:nvSpPr>
        <p:spPr>
          <a:xfrm>
            <a:off x="4108709" y="2558225"/>
            <a:ext cx="1072705" cy="523220"/>
          </a:xfrm>
          <a:prstGeom prst="rect">
            <a:avLst/>
          </a:prstGeom>
        </p:spPr>
        <p:txBody>
          <a:bodyPr wrap="none" rtlCol="0">
            <a:spAutoFit/>
          </a:bodyPr>
          <a:lstStyle/>
          <a:p>
            <a:r>
              <a:rPr lang="en-US" sz="1400" dirty="0" smtClean="0">
                <a:solidFill>
                  <a:srgbClr val="7F7F7F"/>
                </a:solidFill>
              </a:rPr>
              <a:t>extra </a:t>
            </a:r>
          </a:p>
          <a:p>
            <a:r>
              <a:rPr lang="en-US" sz="1400" dirty="0" smtClean="0">
                <a:solidFill>
                  <a:srgbClr val="7F7F7F"/>
                </a:solidFill>
              </a:rPr>
              <a:t>blastocysts</a:t>
            </a:r>
            <a:endParaRPr lang="en-US" sz="1400" dirty="0">
              <a:solidFill>
                <a:srgbClr val="7F7F7F"/>
              </a:solidFill>
            </a:endParaRPr>
          </a:p>
        </p:txBody>
      </p:sp>
      <p:sp>
        <p:nvSpPr>
          <p:cNvPr id="30" name="TextBox 29"/>
          <p:cNvSpPr txBox="1"/>
          <p:nvPr/>
        </p:nvSpPr>
        <p:spPr>
          <a:xfrm>
            <a:off x="4096950" y="4209743"/>
            <a:ext cx="1072705" cy="738664"/>
          </a:xfrm>
          <a:prstGeom prst="rect">
            <a:avLst/>
          </a:prstGeom>
        </p:spPr>
        <p:txBody>
          <a:bodyPr wrap="none" rtlCol="0">
            <a:spAutoFit/>
          </a:bodyPr>
          <a:lstStyle/>
          <a:p>
            <a:r>
              <a:rPr lang="en-US" sz="1400" dirty="0" smtClean="0">
                <a:solidFill>
                  <a:srgbClr val="7F7F7F"/>
                </a:solidFill>
              </a:rPr>
              <a:t>“dead” </a:t>
            </a:r>
          </a:p>
          <a:p>
            <a:r>
              <a:rPr lang="en-US" sz="1400" dirty="0" smtClean="0">
                <a:solidFill>
                  <a:srgbClr val="7F7F7F"/>
                </a:solidFill>
              </a:rPr>
              <a:t>blastocysts </a:t>
            </a:r>
          </a:p>
          <a:p>
            <a:r>
              <a:rPr lang="en-US" sz="1400" dirty="0" smtClean="0">
                <a:solidFill>
                  <a:srgbClr val="7F7F7F"/>
                </a:solidFill>
              </a:rPr>
              <a:t>simulated</a:t>
            </a:r>
            <a:endParaRPr lang="en-US" sz="1400" dirty="0">
              <a:solidFill>
                <a:srgbClr val="7F7F7F"/>
              </a:solidFill>
            </a:endParaRPr>
          </a:p>
        </p:txBody>
      </p:sp>
      <p:sp>
        <p:nvSpPr>
          <p:cNvPr id="31" name="TextBox 30"/>
          <p:cNvSpPr txBox="1"/>
          <p:nvPr/>
        </p:nvSpPr>
        <p:spPr>
          <a:xfrm>
            <a:off x="420345" y="149613"/>
            <a:ext cx="5969960" cy="461665"/>
          </a:xfrm>
          <a:prstGeom prst="rect">
            <a:avLst/>
          </a:prstGeom>
          <a:noFill/>
        </p:spPr>
        <p:txBody>
          <a:bodyPr wrap="square" rtlCol="0">
            <a:spAutoFit/>
          </a:bodyPr>
          <a:lstStyle/>
          <a:p>
            <a:r>
              <a:rPr lang="en-US" sz="2400" dirty="0" smtClean="0">
                <a:solidFill>
                  <a:srgbClr val="12919C"/>
                </a:solidFill>
              </a:rPr>
              <a:t>Embryo. IVF. </a:t>
            </a:r>
            <a:r>
              <a:rPr lang="en-US" sz="2400" dirty="0" err="1" smtClean="0">
                <a:solidFill>
                  <a:srgbClr val="12919C"/>
                </a:solidFill>
              </a:rPr>
              <a:t>Extranumerary</a:t>
            </a:r>
            <a:r>
              <a:rPr lang="en-US" sz="2400" dirty="0" smtClean="0">
                <a:solidFill>
                  <a:srgbClr val="12919C"/>
                </a:solidFill>
              </a:rPr>
              <a:t> Embryos</a:t>
            </a:r>
            <a:endParaRPr lang="en-US" sz="2400" dirty="0">
              <a:solidFill>
                <a:srgbClr val="12919C"/>
              </a:solidFill>
            </a:endParaRPr>
          </a:p>
        </p:txBody>
      </p:sp>
      <p:pic>
        <p:nvPicPr>
          <p:cNvPr id="32" name="Picture 31" descr="Video_icon1.png">
            <a:hlinkClick r:id="rId13"/>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15592" y="5620239"/>
            <a:ext cx="430382" cy="322001"/>
          </a:xfrm>
          <a:prstGeom prst="rect">
            <a:avLst/>
          </a:prstGeom>
        </p:spPr>
      </p:pic>
    </p:spTree>
    <p:extLst>
      <p:ext uri="{BB962C8B-B14F-4D97-AF65-F5344CB8AC3E}">
        <p14:creationId xmlns:p14="http://schemas.microsoft.com/office/powerpoint/2010/main" val="14649994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500"/>
                                        <p:tgtEl>
                                          <p:spTgt spid="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par>
                                <p:cTn id="66" presetID="10" presetClass="entr" presetSubtype="0" fill="hold"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par>
                                <p:cTn id="69" presetID="10" presetClass="entr" presetSubtype="0"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par>
                                <p:cTn id="72" presetID="10" presetClass="entr" presetSubtype="0" fill="hold"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25" grpId="0"/>
      <p:bldP spid="27"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8781" y="53955"/>
            <a:ext cx="7884996" cy="830997"/>
          </a:xfrm>
          <a:prstGeom prst="rect">
            <a:avLst/>
          </a:prstGeom>
          <a:noFill/>
        </p:spPr>
        <p:txBody>
          <a:bodyPr wrap="square" rtlCol="0">
            <a:spAutoFit/>
          </a:bodyPr>
          <a:lstStyle/>
          <a:p>
            <a:r>
              <a:rPr lang="en-US" sz="2400" dirty="0" smtClean="0">
                <a:solidFill>
                  <a:schemeClr val="accent5">
                    <a:lumMod val="75000"/>
                  </a:schemeClr>
                </a:solidFill>
              </a:rPr>
              <a:t> </a:t>
            </a:r>
            <a:r>
              <a:rPr lang="en-US" sz="2400" dirty="0" smtClean="0">
                <a:solidFill>
                  <a:srgbClr val="12919C"/>
                </a:solidFill>
                <a:ea typeface="ＭＳ Ｐゴシック" charset="0"/>
                <a:cs typeface="Helvetica" charset="0"/>
              </a:rPr>
              <a:t>Embryo. PGD. </a:t>
            </a:r>
            <a:endParaRPr lang="en-US" sz="2400" dirty="0" smtClean="0">
              <a:solidFill>
                <a:schemeClr val="accent5">
                  <a:lumMod val="75000"/>
                </a:schemeClr>
              </a:solidFill>
            </a:endParaRPr>
          </a:p>
          <a:p>
            <a:r>
              <a:rPr lang="en-US" sz="2400" dirty="0">
                <a:solidFill>
                  <a:schemeClr val="accent5">
                    <a:lumMod val="75000"/>
                  </a:schemeClr>
                </a:solidFill>
              </a:rPr>
              <a:t>	</a:t>
            </a:r>
            <a:r>
              <a:rPr lang="en-US" sz="2400" dirty="0" smtClean="0">
                <a:solidFill>
                  <a:schemeClr val="accent5">
                    <a:lumMod val="75000"/>
                  </a:schemeClr>
                </a:solidFill>
              </a:rPr>
              <a:t>		</a:t>
            </a:r>
            <a:r>
              <a:rPr lang="en-US" sz="2400" i="1" dirty="0" smtClean="0">
                <a:solidFill>
                  <a:srgbClr val="12919C"/>
                </a:solidFill>
                <a:ea typeface="ＭＳ Ｐゴシック" charset="0"/>
                <a:cs typeface="Helvetica" charset="0"/>
              </a:rPr>
              <a:t> </a:t>
            </a:r>
            <a:r>
              <a:rPr lang="en-US" sz="2400" i="1" dirty="0" err="1" smtClean="0">
                <a:solidFill>
                  <a:srgbClr val="12919C"/>
                </a:solidFill>
                <a:ea typeface="ＭＳ Ｐゴシック" charset="0"/>
                <a:cs typeface="Helvetica" charset="0"/>
              </a:rPr>
              <a:t>Preimplantation</a:t>
            </a:r>
            <a:r>
              <a:rPr lang="en-US" sz="2400" i="1" dirty="0" smtClean="0">
                <a:solidFill>
                  <a:srgbClr val="12919C"/>
                </a:solidFill>
                <a:ea typeface="ＭＳ Ｐゴシック" charset="0"/>
                <a:cs typeface="Helvetica" charset="0"/>
              </a:rPr>
              <a:t> Genetic Diagnosis</a:t>
            </a:r>
            <a:endParaRPr lang="en-US" sz="2400" i="1" dirty="0">
              <a:solidFill>
                <a:schemeClr val="accent5">
                  <a:lumMod val="75000"/>
                </a:schemeClr>
              </a:solidFill>
            </a:endParaRPr>
          </a:p>
        </p:txBody>
      </p:sp>
      <p:sp>
        <p:nvSpPr>
          <p:cNvPr id="5" name="TextBox 4"/>
          <p:cNvSpPr txBox="1"/>
          <p:nvPr/>
        </p:nvSpPr>
        <p:spPr>
          <a:xfrm>
            <a:off x="398781" y="1008820"/>
            <a:ext cx="8280400" cy="5386090"/>
          </a:xfrm>
          <a:prstGeom prst="rect">
            <a:avLst/>
          </a:prstGeom>
          <a:noFill/>
        </p:spPr>
        <p:txBody>
          <a:bodyPr wrap="square" rtlCol="0">
            <a:spAutoFit/>
          </a:bodyPr>
          <a:lstStyle/>
          <a:p>
            <a:r>
              <a:rPr lang="en-US" sz="1700" i="1" dirty="0">
                <a:solidFill>
                  <a:schemeClr val="tx1">
                    <a:lumMod val="50000"/>
                    <a:lumOff val="50000"/>
                  </a:schemeClr>
                </a:solidFill>
              </a:rPr>
              <a:t>PGD allows potential </a:t>
            </a:r>
            <a:r>
              <a:rPr lang="en-US" sz="1700" i="1" dirty="0" smtClean="0">
                <a:solidFill>
                  <a:schemeClr val="tx1">
                    <a:lumMod val="50000"/>
                    <a:lumOff val="50000"/>
                  </a:schemeClr>
                </a:solidFill>
              </a:rPr>
              <a:t>parents to screen embryos created through IVF </a:t>
            </a:r>
            <a:r>
              <a:rPr lang="en-US" sz="1700" i="1" dirty="0">
                <a:solidFill>
                  <a:schemeClr val="tx1">
                    <a:lumMod val="50000"/>
                    <a:lumOff val="50000"/>
                  </a:schemeClr>
                </a:solidFill>
              </a:rPr>
              <a:t>for genetic variants that increase risk of disease and/or influence physical and cognitive development. PGD can also be used to create “savior siblings” whose bone marrow or cord blood stem cells match that of a sibling living with disease. PGD is seen by some as promoting reproductive choice, but others see it as a technique that is discriminatory to people living with disease/</a:t>
            </a:r>
            <a:r>
              <a:rPr lang="en-US" sz="1700" i="1" dirty="0" smtClean="0">
                <a:solidFill>
                  <a:schemeClr val="tx1">
                    <a:lumMod val="50000"/>
                    <a:lumOff val="50000"/>
                  </a:schemeClr>
                </a:solidFill>
              </a:rPr>
              <a:t>disability and one that is in conflict with the moral status of the embryo. The Reproductive Genetics Institute in Chicago, Illinois is one of the oldest and most reputable PGD clinics in the world and currently screens for over 275  single gene variants, with BRCA1/2, the dominant gene variant for elevated risk of breast and ovarian cancer, one of the most commonly tested. For those conditions that are inherited in a dominant manner, more embryos are required as 50% will carry the genetic risk variant, and often multiple IVF cycles are required.  This is also the case for those hoping to create a savior sibling as can be seen in the case of the Trevino family who screened ~ 30 embryos created through five IVF cycles to secure an immunological match for their son who lives with a rare genetic condition called NEMO. </a:t>
            </a:r>
            <a:endParaRPr lang="en-US" sz="1700" i="1" dirty="0">
              <a:solidFill>
                <a:schemeClr val="tx1">
                  <a:lumMod val="50000"/>
                  <a:lumOff val="50000"/>
                </a:schemeClr>
              </a:solidFill>
            </a:endParaRPr>
          </a:p>
          <a:p>
            <a:endParaRPr lang="en-US" i="1" dirty="0">
              <a:solidFill>
                <a:schemeClr val="tx1">
                  <a:lumMod val="50000"/>
                  <a:lumOff val="50000"/>
                </a:schemeClr>
              </a:solidFill>
            </a:endParaRPr>
          </a:p>
          <a:p>
            <a:endParaRPr lang="en-US" i="1" dirty="0">
              <a:solidFill>
                <a:schemeClr val="tx1">
                  <a:lumMod val="50000"/>
                  <a:lumOff val="50000"/>
                </a:schemeClr>
              </a:solidFill>
            </a:endParaRPr>
          </a:p>
          <a:p>
            <a:endParaRPr lang="en-US" dirty="0">
              <a:solidFill>
                <a:schemeClr val="tx1">
                  <a:lumMod val="50000"/>
                  <a:lumOff val="50000"/>
                </a:schemeClr>
              </a:solidFill>
            </a:endParaRPr>
          </a:p>
          <a:p>
            <a:endParaRPr lang="en-US" dirty="0"/>
          </a:p>
        </p:txBody>
      </p:sp>
      <p:pic>
        <p:nvPicPr>
          <p:cNvPr id="6" name="Picture 5"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396" y="4934495"/>
            <a:ext cx="320855" cy="240056"/>
          </a:xfrm>
          <a:prstGeom prst="rect">
            <a:avLst/>
          </a:prstGeom>
        </p:spPr>
      </p:pic>
      <p:sp>
        <p:nvSpPr>
          <p:cNvPr id="2" name="TextBox 1"/>
          <p:cNvSpPr txBox="1"/>
          <p:nvPr/>
        </p:nvSpPr>
        <p:spPr>
          <a:xfrm>
            <a:off x="398781" y="5384801"/>
            <a:ext cx="8280400" cy="615553"/>
          </a:xfrm>
          <a:prstGeom prst="rect">
            <a:avLst/>
          </a:prstGeom>
          <a:noFill/>
        </p:spPr>
        <p:txBody>
          <a:bodyPr wrap="square" rtlCol="0">
            <a:spAutoFit/>
          </a:bodyPr>
          <a:lstStyle/>
          <a:p>
            <a:r>
              <a:rPr lang="en-US" sz="1700" i="1" dirty="0" smtClean="0">
                <a:solidFill>
                  <a:schemeClr val="tx1">
                    <a:lumMod val="50000"/>
                    <a:lumOff val="50000"/>
                  </a:schemeClr>
                </a:solidFill>
              </a:rPr>
              <a:t>Jodi </a:t>
            </a:r>
            <a:r>
              <a:rPr lang="en-US" sz="1700" i="1" dirty="0" err="1" smtClean="0">
                <a:solidFill>
                  <a:schemeClr val="tx1">
                    <a:lumMod val="50000"/>
                    <a:lumOff val="50000"/>
                  </a:schemeClr>
                </a:solidFill>
              </a:rPr>
              <a:t>Picoult’s</a:t>
            </a:r>
            <a:r>
              <a:rPr lang="en-US" sz="1700" i="1" dirty="0" smtClean="0">
                <a:solidFill>
                  <a:schemeClr val="tx1">
                    <a:lumMod val="50000"/>
                    <a:lumOff val="50000"/>
                  </a:schemeClr>
                </a:solidFill>
              </a:rPr>
              <a:t> book My Sister’s Keeper, presents a fictionalized story of the creation of a </a:t>
            </a:r>
            <a:r>
              <a:rPr lang="en-US" sz="1700" i="1" dirty="0" err="1" smtClean="0">
                <a:solidFill>
                  <a:schemeClr val="tx1">
                    <a:lumMod val="50000"/>
                    <a:lumOff val="50000"/>
                  </a:schemeClr>
                </a:solidFill>
              </a:rPr>
              <a:t>saviour</a:t>
            </a:r>
            <a:r>
              <a:rPr lang="en-US" sz="1700" i="1" dirty="0" smtClean="0">
                <a:solidFill>
                  <a:schemeClr val="tx1">
                    <a:lumMod val="50000"/>
                    <a:lumOff val="50000"/>
                  </a:schemeClr>
                </a:solidFill>
              </a:rPr>
              <a:t> sibling who sues her parents and the story was later made into a movie. </a:t>
            </a:r>
            <a:endParaRPr lang="en-US" sz="1700" dirty="0"/>
          </a:p>
        </p:txBody>
      </p:sp>
      <p:pic>
        <p:nvPicPr>
          <p:cNvPr id="7" name="Picture 6"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5197" y="5675791"/>
            <a:ext cx="320855" cy="240056"/>
          </a:xfrm>
          <a:prstGeom prst="rect">
            <a:avLst/>
          </a:prstGeom>
        </p:spPr>
      </p:pic>
      <p:pic>
        <p:nvPicPr>
          <p:cNvPr id="8" name="Picture 7"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30123981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EmptyDis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7988" y="2512614"/>
            <a:ext cx="1225550" cy="1228725"/>
          </a:xfrm>
          <a:prstGeom prst="rect">
            <a:avLst/>
          </a:prstGeom>
        </p:spPr>
      </p:pic>
      <p:pic>
        <p:nvPicPr>
          <p:cNvPr id="18" name="Picture 17" descr="CellB.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7715" y="3099754"/>
            <a:ext cx="409525" cy="412750"/>
          </a:xfrm>
          <a:prstGeom prst="rect">
            <a:avLst/>
          </a:prstGeom>
        </p:spPr>
      </p:pic>
      <p:pic>
        <p:nvPicPr>
          <p:cNvPr id="19" name="Picture 18"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7809" y="3093404"/>
            <a:ext cx="409525" cy="412750"/>
          </a:xfrm>
          <a:prstGeom prst="rect">
            <a:avLst/>
          </a:prstGeom>
        </p:spPr>
      </p:pic>
      <p:pic>
        <p:nvPicPr>
          <p:cNvPr id="20" name="Picture 19" descr="CellR.png"/>
          <p:cNvPicPr>
            <a:picLocks noChangeAspect="1"/>
          </p:cNvPicPr>
          <p:nvPr/>
        </p:nvPicPr>
        <p:blipFill>
          <a:blip r:embed="rId5">
            <a:alphaModFix amt="66000"/>
            <a:extLst>
              <a:ext uri="{28A0092B-C50C-407E-A947-70E740481C1C}">
                <a14:useLocalDpi xmlns:a14="http://schemas.microsoft.com/office/drawing/2010/main" val="0"/>
              </a:ext>
            </a:extLst>
          </a:blip>
          <a:stretch>
            <a:fillRect/>
          </a:stretch>
        </p:blipFill>
        <p:spPr>
          <a:xfrm>
            <a:off x="2374329" y="2929254"/>
            <a:ext cx="409525" cy="412750"/>
          </a:xfrm>
          <a:prstGeom prst="rect">
            <a:avLst/>
          </a:prstGeom>
          <a:effectLst/>
        </p:spPr>
      </p:pic>
      <p:pic>
        <p:nvPicPr>
          <p:cNvPr id="21" name="Picture 20" descr="CellB.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3246" y="2794022"/>
            <a:ext cx="409525" cy="412750"/>
          </a:xfrm>
          <a:prstGeom prst="rect">
            <a:avLst/>
          </a:prstGeom>
        </p:spPr>
      </p:pic>
      <p:pic>
        <p:nvPicPr>
          <p:cNvPr id="22" name="Picture 21"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3340" y="2786365"/>
            <a:ext cx="409525" cy="412750"/>
          </a:xfrm>
          <a:prstGeom prst="rect">
            <a:avLst/>
          </a:prstGeom>
        </p:spPr>
      </p:pic>
      <p:pic>
        <p:nvPicPr>
          <p:cNvPr id="23" name="Picture 22"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1561" y="2587647"/>
            <a:ext cx="409525" cy="412750"/>
          </a:xfrm>
          <a:prstGeom prst="rect">
            <a:avLst/>
          </a:prstGeom>
        </p:spPr>
      </p:pic>
      <p:pic>
        <p:nvPicPr>
          <p:cNvPr id="24" name="Picture 23"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5817" y="2893379"/>
            <a:ext cx="409525" cy="412750"/>
          </a:xfrm>
          <a:prstGeom prst="rect">
            <a:avLst/>
          </a:prstGeom>
        </p:spPr>
      </p:pic>
      <p:pic>
        <p:nvPicPr>
          <p:cNvPr id="25" name="Picture 24"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5149" y="3244872"/>
            <a:ext cx="409525" cy="412750"/>
          </a:xfrm>
          <a:prstGeom prst="rect">
            <a:avLst/>
          </a:prstGeom>
        </p:spPr>
      </p:pic>
      <p:pic>
        <p:nvPicPr>
          <p:cNvPr id="26" name="Picture 25" descr="Blastocys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1638" y="2523491"/>
            <a:ext cx="1206500" cy="1203325"/>
          </a:xfrm>
          <a:prstGeom prst="rect">
            <a:avLst/>
          </a:prstGeom>
        </p:spPr>
      </p:pic>
      <p:pic>
        <p:nvPicPr>
          <p:cNvPr id="27" name="Picture 26" descr="IC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6790" y="2653045"/>
            <a:ext cx="695325" cy="307975"/>
          </a:xfrm>
          <a:prstGeom prst="rect">
            <a:avLst/>
          </a:prstGeom>
        </p:spPr>
      </p:pic>
      <p:pic>
        <p:nvPicPr>
          <p:cNvPr id="28" name="Picture 27" descr="PluripotentText.png"/>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2059983" y="1610850"/>
            <a:ext cx="1076325" cy="487680"/>
          </a:xfrm>
          <a:prstGeom prst="rect">
            <a:avLst/>
          </a:prstGeom>
        </p:spPr>
      </p:pic>
      <p:pic>
        <p:nvPicPr>
          <p:cNvPr id="29" name="Picture 28" descr="TotipotentText.png"/>
          <p:cNvPicPr>
            <a:picLocks noChangeAspect="1"/>
          </p:cNvPicPr>
          <p:nvPr/>
        </p:nvPicPr>
        <p:blipFill>
          <a:blip r:embed="rId10">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tretch>
            <a:fillRect/>
          </a:stretch>
        </p:blipFill>
        <p:spPr>
          <a:xfrm>
            <a:off x="2163042" y="1747742"/>
            <a:ext cx="864870" cy="342900"/>
          </a:xfrm>
          <a:prstGeom prst="rect">
            <a:avLst/>
          </a:prstGeom>
        </p:spPr>
      </p:pic>
      <p:pic>
        <p:nvPicPr>
          <p:cNvPr id="30" name="Picture 29" descr="Pipette.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01284" y="1494168"/>
            <a:ext cx="731464" cy="1034836"/>
          </a:xfrm>
          <a:prstGeom prst="rect">
            <a:avLst/>
          </a:prstGeom>
        </p:spPr>
      </p:pic>
      <p:pic>
        <p:nvPicPr>
          <p:cNvPr id="31" name="Picture 30" descr="CellB.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9778" y="2763352"/>
            <a:ext cx="164608" cy="165902"/>
          </a:xfrm>
          <a:prstGeom prst="rect">
            <a:avLst/>
          </a:prstGeom>
        </p:spPr>
      </p:pic>
      <p:pic>
        <p:nvPicPr>
          <p:cNvPr id="32" name="Picture 31" descr="FISH.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400795" y="1145591"/>
            <a:ext cx="1229716" cy="1490318"/>
          </a:xfrm>
          <a:prstGeom prst="rect">
            <a:avLst/>
          </a:prstGeom>
        </p:spPr>
      </p:pic>
      <p:pic>
        <p:nvPicPr>
          <p:cNvPr id="33" name="Picture 32" descr="PCR.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400795" y="2928296"/>
            <a:ext cx="1229716" cy="1490318"/>
          </a:xfrm>
          <a:prstGeom prst="rect">
            <a:avLst/>
          </a:prstGeom>
        </p:spPr>
      </p:pic>
      <p:pic>
        <p:nvPicPr>
          <p:cNvPr id="34" name="Picture 33" descr="aCGH.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00795" y="4574123"/>
            <a:ext cx="1229716" cy="1465886"/>
          </a:xfrm>
          <a:prstGeom prst="rect">
            <a:avLst/>
          </a:prstGeom>
        </p:spPr>
      </p:pic>
      <p:sp>
        <p:nvSpPr>
          <p:cNvPr id="35" name="TextBox 34"/>
          <p:cNvSpPr txBox="1"/>
          <p:nvPr/>
        </p:nvSpPr>
        <p:spPr>
          <a:xfrm>
            <a:off x="320850" y="177676"/>
            <a:ext cx="7884996" cy="830997"/>
          </a:xfrm>
          <a:prstGeom prst="rect">
            <a:avLst/>
          </a:prstGeom>
          <a:noFill/>
        </p:spPr>
        <p:txBody>
          <a:bodyPr wrap="square" rtlCol="0">
            <a:spAutoFit/>
          </a:bodyPr>
          <a:lstStyle/>
          <a:p>
            <a:r>
              <a:rPr lang="en-US" sz="2400" dirty="0" smtClean="0">
                <a:solidFill>
                  <a:srgbClr val="12919C"/>
                </a:solidFill>
              </a:rPr>
              <a:t>PGD (</a:t>
            </a:r>
            <a:r>
              <a:rPr lang="en-US" sz="2400" dirty="0" err="1" smtClean="0">
                <a:solidFill>
                  <a:srgbClr val="12919C"/>
                </a:solidFill>
              </a:rPr>
              <a:t>Preimplantation</a:t>
            </a:r>
            <a:r>
              <a:rPr lang="en-US" sz="2400" dirty="0" smtClean="0">
                <a:solidFill>
                  <a:srgbClr val="12919C"/>
                </a:solidFill>
              </a:rPr>
              <a:t> Genetic Diagnosis)</a:t>
            </a:r>
          </a:p>
          <a:p>
            <a:r>
              <a:rPr lang="en-US" sz="2400" dirty="0">
                <a:solidFill>
                  <a:srgbClr val="12919C"/>
                </a:solidFill>
              </a:rPr>
              <a:t>	</a:t>
            </a:r>
            <a:r>
              <a:rPr lang="en-US" sz="2400" dirty="0" smtClean="0">
                <a:solidFill>
                  <a:srgbClr val="12919C"/>
                </a:solidFill>
              </a:rPr>
              <a:t>		</a:t>
            </a:r>
            <a:r>
              <a:rPr lang="en-US" sz="2400" i="1" dirty="0" smtClean="0">
                <a:solidFill>
                  <a:srgbClr val="12919C"/>
                </a:solidFill>
              </a:rPr>
              <a:t> 								 In Vitro</a:t>
            </a:r>
            <a:endParaRPr lang="en-US" sz="2400" i="1" dirty="0">
              <a:solidFill>
                <a:srgbClr val="12919C"/>
              </a:solidFill>
            </a:endParaRPr>
          </a:p>
        </p:txBody>
      </p:sp>
      <p:pic>
        <p:nvPicPr>
          <p:cNvPr id="36" name="Picture 35" descr="Credits2.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3677" y="6387962"/>
            <a:ext cx="8922849" cy="367953"/>
          </a:xfrm>
          <a:prstGeom prst="rect">
            <a:avLst/>
          </a:prstGeom>
        </p:spPr>
      </p:pic>
      <p:sp>
        <p:nvSpPr>
          <p:cNvPr id="37" name="TextBox 36"/>
          <p:cNvSpPr txBox="1"/>
          <p:nvPr/>
        </p:nvSpPr>
        <p:spPr>
          <a:xfrm>
            <a:off x="1018960" y="4615523"/>
            <a:ext cx="3866310" cy="1477328"/>
          </a:xfrm>
          <a:prstGeom prst="rect">
            <a:avLst/>
          </a:prstGeom>
          <a:noFill/>
        </p:spPr>
        <p:txBody>
          <a:bodyPr wrap="square" rtlCol="0">
            <a:spAutoFit/>
          </a:bodyPr>
          <a:lstStyle/>
          <a:p>
            <a:r>
              <a:rPr lang="en-US" sz="1000" i="1" dirty="0">
                <a:solidFill>
                  <a:schemeClr val="tx1">
                    <a:lumMod val="50000"/>
                    <a:lumOff val="50000"/>
                  </a:schemeClr>
                </a:solidFill>
              </a:rPr>
              <a:t>Embryos can be screened prior to uterine transfer for gene variants that confer risk of disease and/or disability. 1-3 cells are removed from graded </a:t>
            </a:r>
            <a:r>
              <a:rPr lang="en-US" sz="1000" i="1" dirty="0" err="1">
                <a:solidFill>
                  <a:schemeClr val="tx1">
                    <a:lumMod val="50000"/>
                    <a:lumOff val="50000"/>
                  </a:schemeClr>
                </a:solidFill>
              </a:rPr>
              <a:t>blastomeres</a:t>
            </a:r>
            <a:r>
              <a:rPr lang="en-US" sz="1000" i="1" dirty="0">
                <a:solidFill>
                  <a:schemeClr val="tx1">
                    <a:lumMod val="50000"/>
                    <a:lumOff val="50000"/>
                  </a:schemeClr>
                </a:solidFill>
              </a:rPr>
              <a:t>, or blastocysts, and genetically tested to identify large DNA changes at the chromosomal level via </a:t>
            </a:r>
            <a:r>
              <a:rPr lang="en-US" sz="1000" i="1" dirty="0" smtClean="0">
                <a:solidFill>
                  <a:schemeClr val="tx1">
                    <a:lumMod val="50000"/>
                    <a:lumOff val="50000"/>
                  </a:schemeClr>
                </a:solidFill>
              </a:rPr>
              <a:t>Fluorescence </a:t>
            </a:r>
            <a:r>
              <a:rPr lang="en-US" sz="1000" i="1" dirty="0">
                <a:solidFill>
                  <a:schemeClr val="tx1">
                    <a:lumMod val="50000"/>
                    <a:lumOff val="50000"/>
                  </a:schemeClr>
                </a:solidFill>
              </a:rPr>
              <a:t>In Situ Hybridization (FISH), small DNA changes at the DNA sequence level via Polymerase Chain Reaction (PCR), or both types of DNA changes using Array Chromosomal Genomic Hybridization (</a:t>
            </a:r>
            <a:r>
              <a:rPr lang="en-US" sz="1000" i="1" dirty="0" err="1">
                <a:solidFill>
                  <a:schemeClr val="tx1">
                    <a:lumMod val="50000"/>
                    <a:lumOff val="50000"/>
                  </a:schemeClr>
                </a:solidFill>
              </a:rPr>
              <a:t>aCGH</a:t>
            </a:r>
            <a:r>
              <a:rPr lang="en-US" sz="1000" i="1" dirty="0">
                <a:solidFill>
                  <a:schemeClr val="tx1">
                    <a:lumMod val="50000"/>
                    <a:lumOff val="50000"/>
                  </a:schemeClr>
                </a:solidFill>
              </a:rPr>
              <a:t>). PGD can be used to detect genetic risk for &gt; 100 diseases/disabilities</a:t>
            </a:r>
            <a:endParaRPr lang="en-US" sz="1000" dirty="0"/>
          </a:p>
        </p:txBody>
      </p:sp>
      <p:sp>
        <p:nvSpPr>
          <p:cNvPr id="38" name="TextBox 37"/>
          <p:cNvSpPr txBox="1"/>
          <p:nvPr/>
        </p:nvSpPr>
        <p:spPr>
          <a:xfrm>
            <a:off x="1619737" y="4066768"/>
            <a:ext cx="2096143" cy="430887"/>
          </a:xfrm>
          <a:prstGeom prst="rect">
            <a:avLst/>
          </a:prstGeom>
          <a:noFill/>
        </p:spPr>
        <p:txBody>
          <a:bodyPr wrap="square" rtlCol="0">
            <a:spAutoFit/>
          </a:bodyPr>
          <a:lstStyle/>
          <a:p>
            <a:pPr algn="ctr"/>
            <a:r>
              <a:rPr lang="en-US" sz="1100" dirty="0" smtClean="0">
                <a:solidFill>
                  <a:srgbClr val="7F7F7F"/>
                </a:solidFill>
              </a:rPr>
              <a:t>GENETIC TESTING OF EMBRYOS</a:t>
            </a:r>
            <a:endParaRPr lang="en-US" sz="1100" dirty="0">
              <a:solidFill>
                <a:srgbClr val="7F7F7F"/>
              </a:solidFill>
            </a:endParaRPr>
          </a:p>
        </p:txBody>
      </p:sp>
    </p:spTree>
    <p:extLst>
      <p:ext uri="{BB962C8B-B14F-4D97-AF65-F5344CB8AC3E}">
        <p14:creationId xmlns:p14="http://schemas.microsoft.com/office/powerpoint/2010/main" val="8089774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par>
                                <p:cTn id="11" presetID="10" presetClass="entr" presetSubtype="0" fill="hold" nodeType="withEffect">
                                  <p:stCondLst>
                                    <p:cond delay="20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3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fltVal val="0"/>
                                          </p:val>
                                        </p:tav>
                                        <p:tav tm="100000">
                                          <p:val>
                                            <p:strVal val="#ppt_w"/>
                                          </p:val>
                                        </p:tav>
                                      </p:tavLst>
                                    </p:anim>
                                    <p:anim calcmode="lin" valueType="num">
                                      <p:cBhvr>
                                        <p:cTn id="17" dur="1000" fill="hold"/>
                                        <p:tgtEl>
                                          <p:spTgt spid="20"/>
                                        </p:tgtEl>
                                        <p:attrNameLst>
                                          <p:attrName>ppt_h</p:attrName>
                                        </p:attrNameLst>
                                      </p:cBhvr>
                                      <p:tavLst>
                                        <p:tav tm="0">
                                          <p:val>
                                            <p:fltVal val="0"/>
                                          </p:val>
                                        </p:tav>
                                        <p:tav tm="100000">
                                          <p:val>
                                            <p:strVal val="#ppt_h"/>
                                          </p:val>
                                        </p:tav>
                                      </p:tavLst>
                                    </p:anim>
                                    <p:anim calcmode="lin" valueType="num">
                                      <p:cBhvr>
                                        <p:cTn id="18" dur="1000" fill="hold"/>
                                        <p:tgtEl>
                                          <p:spTgt spid="20"/>
                                        </p:tgtEl>
                                        <p:attrNameLst>
                                          <p:attrName>style.rotation</p:attrName>
                                        </p:attrNameLst>
                                      </p:cBhvr>
                                      <p:tavLst>
                                        <p:tav tm="0">
                                          <p:val>
                                            <p:fltVal val="90"/>
                                          </p:val>
                                        </p:tav>
                                        <p:tav tm="100000">
                                          <p:val>
                                            <p:fltVal val="0"/>
                                          </p:val>
                                        </p:tav>
                                      </p:tavLst>
                                    </p:anim>
                                    <p:animEffect transition="in" filter="fade">
                                      <p:cBhvr>
                                        <p:cTn id="19" dur="10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31" presetClass="entr" presetSubtype="0" fill="hold" nodeType="withEffect">
                                  <p:stCondLst>
                                    <p:cond delay="1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1000" fill="hold"/>
                                        <p:tgtEl>
                                          <p:spTgt spid="24"/>
                                        </p:tgtEl>
                                        <p:attrNameLst>
                                          <p:attrName>ppt_w</p:attrName>
                                        </p:attrNameLst>
                                      </p:cBhvr>
                                      <p:tavLst>
                                        <p:tav tm="0">
                                          <p:val>
                                            <p:fltVal val="0"/>
                                          </p:val>
                                        </p:tav>
                                        <p:tav tm="100000">
                                          <p:val>
                                            <p:strVal val="#ppt_w"/>
                                          </p:val>
                                        </p:tav>
                                      </p:tavLst>
                                    </p:anim>
                                    <p:anim calcmode="lin" valueType="num">
                                      <p:cBhvr>
                                        <p:cTn id="26" dur="1000" fill="hold"/>
                                        <p:tgtEl>
                                          <p:spTgt spid="24"/>
                                        </p:tgtEl>
                                        <p:attrNameLst>
                                          <p:attrName>ppt_h</p:attrName>
                                        </p:attrNameLst>
                                      </p:cBhvr>
                                      <p:tavLst>
                                        <p:tav tm="0">
                                          <p:val>
                                            <p:fltVal val="0"/>
                                          </p:val>
                                        </p:tav>
                                        <p:tav tm="100000">
                                          <p:val>
                                            <p:strVal val="#ppt_h"/>
                                          </p:val>
                                        </p:tav>
                                      </p:tavLst>
                                    </p:anim>
                                    <p:anim calcmode="lin" valueType="num">
                                      <p:cBhvr>
                                        <p:cTn id="27" dur="1000" fill="hold"/>
                                        <p:tgtEl>
                                          <p:spTgt spid="24"/>
                                        </p:tgtEl>
                                        <p:attrNameLst>
                                          <p:attrName>style.rotation</p:attrName>
                                        </p:attrNameLst>
                                      </p:cBhvr>
                                      <p:tavLst>
                                        <p:tav tm="0">
                                          <p:val>
                                            <p:fltVal val="90"/>
                                          </p:val>
                                        </p:tav>
                                        <p:tav tm="100000">
                                          <p:val>
                                            <p:fltVal val="0"/>
                                          </p:val>
                                        </p:tav>
                                      </p:tavLst>
                                    </p:anim>
                                    <p:animEffect transition="in" filter="fade">
                                      <p:cBhvr>
                                        <p:cTn id="28" dur="1000"/>
                                        <p:tgtEl>
                                          <p:spTgt spid="24"/>
                                        </p:tgtEl>
                                      </p:cBhvr>
                                    </p:animEffect>
                                  </p:childTnLst>
                                </p:cTn>
                              </p:par>
                              <p:par>
                                <p:cTn id="29" presetID="31" presetClass="entr" presetSubtype="0"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style.rotation</p:attrName>
                                        </p:attrNameLst>
                                      </p:cBhvr>
                                      <p:tavLst>
                                        <p:tav tm="0">
                                          <p:val>
                                            <p:fltVal val="90"/>
                                          </p:val>
                                        </p:tav>
                                        <p:tav tm="100000">
                                          <p:val>
                                            <p:fltVal val="0"/>
                                          </p:val>
                                        </p:tav>
                                      </p:tavLst>
                                    </p:anim>
                                    <p:animEffect transition="in" filter="fade">
                                      <p:cBhvr>
                                        <p:cTn id="34" dur="1000"/>
                                        <p:tgtEl>
                                          <p:spTgt spid="18"/>
                                        </p:tgtEl>
                                      </p:cBhvr>
                                    </p:animEffect>
                                  </p:childTnLst>
                                </p:cTn>
                              </p:par>
                              <p:par>
                                <p:cTn id="35" presetID="31" presetClass="entr" presetSubtype="0" fill="hold" nodeType="withEffect">
                                  <p:stCondLst>
                                    <p:cond delay="3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fltVal val="0"/>
                                          </p:val>
                                        </p:tav>
                                        <p:tav tm="100000">
                                          <p:val>
                                            <p:strVal val="#ppt_w"/>
                                          </p:val>
                                        </p:tav>
                                      </p:tavLst>
                                    </p:anim>
                                    <p:anim calcmode="lin" valueType="num">
                                      <p:cBhvr>
                                        <p:cTn id="38" dur="1000" fill="hold"/>
                                        <p:tgtEl>
                                          <p:spTgt spid="21"/>
                                        </p:tgtEl>
                                        <p:attrNameLst>
                                          <p:attrName>ppt_h</p:attrName>
                                        </p:attrNameLst>
                                      </p:cBhvr>
                                      <p:tavLst>
                                        <p:tav tm="0">
                                          <p:val>
                                            <p:fltVal val="0"/>
                                          </p:val>
                                        </p:tav>
                                        <p:tav tm="100000">
                                          <p:val>
                                            <p:strVal val="#ppt_h"/>
                                          </p:val>
                                        </p:tav>
                                      </p:tavLst>
                                    </p:anim>
                                    <p:anim calcmode="lin" valueType="num">
                                      <p:cBhvr>
                                        <p:cTn id="39" dur="1000" fill="hold"/>
                                        <p:tgtEl>
                                          <p:spTgt spid="21"/>
                                        </p:tgtEl>
                                        <p:attrNameLst>
                                          <p:attrName>style.rotation</p:attrName>
                                        </p:attrNameLst>
                                      </p:cBhvr>
                                      <p:tavLst>
                                        <p:tav tm="0">
                                          <p:val>
                                            <p:fltVal val="90"/>
                                          </p:val>
                                        </p:tav>
                                        <p:tav tm="100000">
                                          <p:val>
                                            <p:fltVal val="0"/>
                                          </p:val>
                                        </p:tav>
                                      </p:tavLst>
                                    </p:anim>
                                    <p:animEffect transition="in" filter="fade">
                                      <p:cBhvr>
                                        <p:cTn id="40" dur="1000"/>
                                        <p:tgtEl>
                                          <p:spTgt spid="21"/>
                                        </p:tgtEl>
                                      </p:cBhvr>
                                    </p:animEffect>
                                  </p:childTnLst>
                                </p:cTn>
                              </p:par>
                              <p:par>
                                <p:cTn id="41" presetID="31" presetClass="entr" presetSubtype="0" fill="hold" nodeType="withEffect">
                                  <p:stCondLst>
                                    <p:cond delay="5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1000" fill="hold"/>
                                        <p:tgtEl>
                                          <p:spTgt spid="23"/>
                                        </p:tgtEl>
                                        <p:attrNameLst>
                                          <p:attrName>ppt_w</p:attrName>
                                        </p:attrNameLst>
                                      </p:cBhvr>
                                      <p:tavLst>
                                        <p:tav tm="0">
                                          <p:val>
                                            <p:fltVal val="0"/>
                                          </p:val>
                                        </p:tav>
                                        <p:tav tm="100000">
                                          <p:val>
                                            <p:strVal val="#ppt_w"/>
                                          </p:val>
                                        </p:tav>
                                      </p:tavLst>
                                    </p:anim>
                                    <p:anim calcmode="lin" valueType="num">
                                      <p:cBhvr>
                                        <p:cTn id="44" dur="1000" fill="hold"/>
                                        <p:tgtEl>
                                          <p:spTgt spid="23"/>
                                        </p:tgtEl>
                                        <p:attrNameLst>
                                          <p:attrName>ppt_h</p:attrName>
                                        </p:attrNameLst>
                                      </p:cBhvr>
                                      <p:tavLst>
                                        <p:tav tm="0">
                                          <p:val>
                                            <p:fltVal val="0"/>
                                          </p:val>
                                        </p:tav>
                                        <p:tav tm="100000">
                                          <p:val>
                                            <p:strVal val="#ppt_h"/>
                                          </p:val>
                                        </p:tav>
                                      </p:tavLst>
                                    </p:anim>
                                    <p:anim calcmode="lin" valueType="num">
                                      <p:cBhvr>
                                        <p:cTn id="45" dur="1000" fill="hold"/>
                                        <p:tgtEl>
                                          <p:spTgt spid="23"/>
                                        </p:tgtEl>
                                        <p:attrNameLst>
                                          <p:attrName>style.rotation</p:attrName>
                                        </p:attrNameLst>
                                      </p:cBhvr>
                                      <p:tavLst>
                                        <p:tav tm="0">
                                          <p:val>
                                            <p:fltVal val="90"/>
                                          </p:val>
                                        </p:tav>
                                        <p:tav tm="100000">
                                          <p:val>
                                            <p:fltVal val="0"/>
                                          </p:val>
                                        </p:tav>
                                      </p:tavLst>
                                    </p:anim>
                                    <p:animEffect transition="in" filter="fade">
                                      <p:cBhvr>
                                        <p:cTn id="46" dur="1000"/>
                                        <p:tgtEl>
                                          <p:spTgt spid="23"/>
                                        </p:tgtEl>
                                      </p:cBhvr>
                                    </p:animEffect>
                                  </p:childTnLst>
                                </p:cTn>
                              </p:par>
                              <p:par>
                                <p:cTn id="47" presetID="31" presetClass="entr" presetSubtype="0" fill="hold" nodeType="withEffect">
                                  <p:stCondLst>
                                    <p:cond delay="6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nodeType="withEffect">
                                  <p:stCondLst>
                                    <p:cond delay="70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par>
                                <p:cTn id="59" presetID="31" presetClass="entr" presetSubtype="0" fill="hold" nodeType="withEffect">
                                  <p:stCondLst>
                                    <p:cond delay="800"/>
                                  </p:stCondLst>
                                  <p:childTnLst>
                                    <p:set>
                                      <p:cBhvr>
                                        <p:cTn id="60" dur="1" fill="hold">
                                          <p:stCondLst>
                                            <p:cond delay="0"/>
                                          </p:stCondLst>
                                        </p:cTn>
                                        <p:tgtEl>
                                          <p:spTgt spid="25"/>
                                        </p:tgtEl>
                                        <p:attrNameLst>
                                          <p:attrName>style.visibility</p:attrName>
                                        </p:attrNameLst>
                                      </p:cBhvr>
                                      <p:to>
                                        <p:strVal val="visible"/>
                                      </p:to>
                                    </p:set>
                                    <p:anim calcmode="lin" valueType="num">
                                      <p:cBhvr>
                                        <p:cTn id="61" dur="1000" fill="hold"/>
                                        <p:tgtEl>
                                          <p:spTgt spid="25"/>
                                        </p:tgtEl>
                                        <p:attrNameLst>
                                          <p:attrName>ppt_w</p:attrName>
                                        </p:attrNameLst>
                                      </p:cBhvr>
                                      <p:tavLst>
                                        <p:tav tm="0">
                                          <p:val>
                                            <p:fltVal val="0"/>
                                          </p:val>
                                        </p:tav>
                                        <p:tav tm="100000">
                                          <p:val>
                                            <p:strVal val="#ppt_w"/>
                                          </p:val>
                                        </p:tav>
                                      </p:tavLst>
                                    </p:anim>
                                    <p:anim calcmode="lin" valueType="num">
                                      <p:cBhvr>
                                        <p:cTn id="62" dur="1000" fill="hold"/>
                                        <p:tgtEl>
                                          <p:spTgt spid="25"/>
                                        </p:tgtEl>
                                        <p:attrNameLst>
                                          <p:attrName>ppt_h</p:attrName>
                                        </p:attrNameLst>
                                      </p:cBhvr>
                                      <p:tavLst>
                                        <p:tav tm="0">
                                          <p:val>
                                            <p:fltVal val="0"/>
                                          </p:val>
                                        </p:tav>
                                        <p:tav tm="100000">
                                          <p:val>
                                            <p:strVal val="#ppt_h"/>
                                          </p:val>
                                        </p:tav>
                                      </p:tavLst>
                                    </p:anim>
                                    <p:anim calcmode="lin" valueType="num">
                                      <p:cBhvr>
                                        <p:cTn id="63" dur="1000" fill="hold"/>
                                        <p:tgtEl>
                                          <p:spTgt spid="25"/>
                                        </p:tgtEl>
                                        <p:attrNameLst>
                                          <p:attrName>style.rotation</p:attrName>
                                        </p:attrNameLst>
                                      </p:cBhvr>
                                      <p:tavLst>
                                        <p:tav tm="0">
                                          <p:val>
                                            <p:fltVal val="90"/>
                                          </p:val>
                                        </p:tav>
                                        <p:tav tm="100000">
                                          <p:val>
                                            <p:fltVal val="0"/>
                                          </p:val>
                                        </p:tav>
                                      </p:tavLst>
                                    </p:anim>
                                    <p:animEffect transition="in" filter="fade">
                                      <p:cBhvr>
                                        <p:cTn id="64" dur="1000"/>
                                        <p:tgtEl>
                                          <p:spTgt spid="25"/>
                                        </p:tgtEl>
                                      </p:cBhvr>
                                    </p:animEffect>
                                  </p:childTnLst>
                                </p:cTn>
                              </p:par>
                            </p:childTnLst>
                          </p:cTn>
                        </p:par>
                      </p:childTnLst>
                    </p:cTn>
                  </p:par>
                  <p:par>
                    <p:cTn id="65" fill="hold">
                      <p:stCondLst>
                        <p:cond delay="indefinite"/>
                      </p:stCondLst>
                      <p:childTnLst>
                        <p:par>
                          <p:cTn id="66" fill="hold">
                            <p:stCondLst>
                              <p:cond delay="0"/>
                            </p:stCondLst>
                            <p:childTnLst>
                              <p:par>
                                <p:cTn id="67" presetID="0" presetClass="path" presetSubtype="0" accel="50000" decel="50000" fill="hold" nodeType="clickEffect">
                                  <p:stCondLst>
                                    <p:cond delay="0"/>
                                  </p:stCondLst>
                                  <p:childTnLst>
                                    <p:animMotion origin="layout" path="M -0.0007 0.00069 L 0.03975 -0.09192 " pathEditMode="relative" ptsTypes="AA">
                                      <p:cBhvr>
                                        <p:cTn id="68" dur="2000" fill="hold"/>
                                        <p:tgtEl>
                                          <p:spTgt spid="22"/>
                                        </p:tgtEl>
                                        <p:attrNameLst>
                                          <p:attrName>ppt_x</p:attrName>
                                          <p:attrName>ppt_y</p:attrName>
                                        </p:attrNameLst>
                                      </p:cBhvr>
                                    </p:animMotion>
                                  </p:childTnLst>
                                </p:cTn>
                              </p:par>
                              <p:par>
                                <p:cTn id="69" presetID="6" presetClass="emph" presetSubtype="0" fill="hold" nodeType="withEffect">
                                  <p:stCondLst>
                                    <p:cond delay="0"/>
                                  </p:stCondLst>
                                  <p:childTnLst>
                                    <p:animScale>
                                      <p:cBhvr>
                                        <p:cTn id="70" dur="1000" fill="hold"/>
                                        <p:tgtEl>
                                          <p:spTgt spid="22"/>
                                        </p:tgtEl>
                                      </p:cBhvr>
                                      <p:by x="50000" y="50000"/>
                                    </p:animScale>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xit" presetSubtype="0" fill="hold" nodeType="withEffect">
                                  <p:stCondLst>
                                    <p:cond delay="0"/>
                                  </p:stCondLst>
                                  <p:childTnLst>
                                    <p:animEffect transition="out" filter="fade">
                                      <p:cBhvr>
                                        <p:cTn id="77" dur="500"/>
                                        <p:tgtEl>
                                          <p:spTgt spid="29"/>
                                        </p:tgtEl>
                                      </p:cBhvr>
                                    </p:animEffect>
                                    <p:set>
                                      <p:cBhvr>
                                        <p:cTn id="78" dur="1" fill="hold">
                                          <p:stCondLst>
                                            <p:cond delay="499"/>
                                          </p:stCondLst>
                                        </p:cTn>
                                        <p:tgtEl>
                                          <p:spTgt spid="29"/>
                                        </p:tgtEl>
                                        <p:attrNameLst>
                                          <p:attrName>style.visibility</p:attrName>
                                        </p:attrNameLst>
                                      </p:cBhvr>
                                      <p:to>
                                        <p:strVal val="hidden"/>
                                      </p:to>
                                    </p:set>
                                  </p:childTnLst>
                                </p:cTn>
                              </p:par>
                              <p:par>
                                <p:cTn id="79" presetID="10" presetClass="entr" presetSubtype="0"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0" presetClass="exit" presetSubtype="0" fill="hold" nodeType="withEffect">
                                  <p:stCondLst>
                                    <p:cond delay="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10" presetClass="entr" presetSubtype="0"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31" presetClass="entr" presetSubtype="0" fill="hold" nodeType="click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1000" fill="hold"/>
                                        <p:tgtEl>
                                          <p:spTgt spid="31"/>
                                        </p:tgtEl>
                                        <p:attrNameLst>
                                          <p:attrName>ppt_w</p:attrName>
                                        </p:attrNameLst>
                                      </p:cBhvr>
                                      <p:tavLst>
                                        <p:tav tm="0">
                                          <p:val>
                                            <p:fltVal val="0"/>
                                          </p:val>
                                        </p:tav>
                                        <p:tav tm="100000">
                                          <p:val>
                                            <p:strVal val="#ppt_w"/>
                                          </p:val>
                                        </p:tav>
                                      </p:tavLst>
                                    </p:anim>
                                    <p:anim calcmode="lin" valueType="num">
                                      <p:cBhvr>
                                        <p:cTn id="93" dur="1000" fill="hold"/>
                                        <p:tgtEl>
                                          <p:spTgt spid="31"/>
                                        </p:tgtEl>
                                        <p:attrNameLst>
                                          <p:attrName>ppt_h</p:attrName>
                                        </p:attrNameLst>
                                      </p:cBhvr>
                                      <p:tavLst>
                                        <p:tav tm="0">
                                          <p:val>
                                            <p:fltVal val="0"/>
                                          </p:val>
                                        </p:tav>
                                        <p:tav tm="100000">
                                          <p:val>
                                            <p:strVal val="#ppt_h"/>
                                          </p:val>
                                        </p:tav>
                                      </p:tavLst>
                                    </p:anim>
                                    <p:anim calcmode="lin" valueType="num">
                                      <p:cBhvr>
                                        <p:cTn id="94" dur="1000" fill="hold"/>
                                        <p:tgtEl>
                                          <p:spTgt spid="31"/>
                                        </p:tgtEl>
                                        <p:attrNameLst>
                                          <p:attrName>style.rotation</p:attrName>
                                        </p:attrNameLst>
                                      </p:cBhvr>
                                      <p:tavLst>
                                        <p:tav tm="0">
                                          <p:val>
                                            <p:fltVal val="90"/>
                                          </p:val>
                                        </p:tav>
                                        <p:tav tm="100000">
                                          <p:val>
                                            <p:fltVal val="0"/>
                                          </p:val>
                                        </p:tav>
                                      </p:tavLst>
                                    </p:anim>
                                    <p:animEffect transition="in" filter="fade">
                                      <p:cBhvr>
                                        <p:cTn id="95" dur="1000"/>
                                        <p:tgtEl>
                                          <p:spTgt spid="31"/>
                                        </p:tgtEl>
                                      </p:cBhvr>
                                    </p:animEffect>
                                  </p:childTnLst>
                                </p:cTn>
                              </p:par>
                              <p:par>
                                <p:cTn id="96" presetID="0" presetClass="path" presetSubtype="0" accel="50000" decel="50000" fill="hold" nodeType="withEffect">
                                  <p:stCondLst>
                                    <p:cond delay="0"/>
                                  </p:stCondLst>
                                  <p:childTnLst>
                                    <p:animMotion origin="layout" path="M 0.00052 -0.00069 L 0.0276 -0.0706 " pathEditMode="relative" ptsTypes="AA">
                                      <p:cBhvr>
                                        <p:cTn id="97" dur="2000" fill="hold"/>
                                        <p:tgtEl>
                                          <p:spTgt spid="31"/>
                                        </p:tgtEl>
                                        <p:attrNameLst>
                                          <p:attrName>ppt_x</p:attrName>
                                          <p:attrName>ppt_y</p:attrName>
                                        </p:attrNameLst>
                                      </p:cBhvr>
                                    </p:animMotion>
                                  </p:childTnLst>
                                </p:cTn>
                              </p:par>
                              <p:par>
                                <p:cTn id="98" presetID="6" presetClass="emph" presetSubtype="0" fill="hold" nodeType="withEffect">
                                  <p:stCondLst>
                                    <p:cond delay="0"/>
                                  </p:stCondLst>
                                  <p:childTnLst>
                                    <p:animScale>
                                      <p:cBhvr>
                                        <p:cTn id="99" dur="2000" fill="hold"/>
                                        <p:tgtEl>
                                          <p:spTgt spid="31"/>
                                        </p:tgtEl>
                                      </p:cBhvr>
                                      <p:by x="150000" y="150000"/>
                                    </p:animScale>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500"/>
                                        <p:tgtEl>
                                          <p:spTgt spid="32"/>
                                        </p:tgtEl>
                                      </p:cBhvr>
                                    </p:animEffect>
                                  </p:childTnLst>
                                </p:cTn>
                              </p:par>
                              <p:par>
                                <p:cTn id="105" presetID="10" presetClass="entr" presetSubtype="0" fill="hold" nodeType="with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fade">
                                      <p:cBhvr>
                                        <p:cTn id="107" dur="500"/>
                                        <p:tgtEl>
                                          <p:spTgt spid="33"/>
                                        </p:tgtEl>
                                      </p:cBhvr>
                                    </p:animEffect>
                                  </p:childTnLst>
                                </p:cTn>
                              </p:par>
                              <p:par>
                                <p:cTn id="108" presetID="10" presetClass="entr" presetSubtype="0" fill="hold" nodeType="with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fade">
                                      <p:cBhvr>
                                        <p:cTn id="110" dur="500"/>
                                        <p:tgtEl>
                                          <p:spTgt spid="34"/>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6471612" y="3144135"/>
            <a:ext cx="638524" cy="504567"/>
          </a:xfrm>
          <a:prstGeom prst="rect">
            <a:avLst/>
          </a:prstGeom>
        </p:spPr>
      </p:pic>
      <p:pic>
        <p:nvPicPr>
          <p:cNvPr id="5" name="Picture 4" descr="DoubleBlastocyst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383" y="1407077"/>
            <a:ext cx="1723704" cy="793612"/>
          </a:xfrm>
          <a:prstGeom prst="rect">
            <a:avLst/>
          </a:prstGeom>
        </p:spPr>
      </p:pic>
      <p:pic>
        <p:nvPicPr>
          <p:cNvPr id="9" name="Picture 8" descr="DoubleFetu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1652" y="1288151"/>
            <a:ext cx="952434" cy="1022986"/>
          </a:xfrm>
          <a:prstGeom prst="rect">
            <a:avLst/>
          </a:prstGeom>
        </p:spPr>
      </p:pic>
      <p:pic>
        <p:nvPicPr>
          <p:cNvPr id="13" name="Picture 12" descr="DoubleBlastocyst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383" y="3036696"/>
            <a:ext cx="1723704" cy="793612"/>
          </a:xfrm>
          <a:prstGeom prst="rect">
            <a:avLst/>
          </a:prstGeom>
        </p:spPr>
      </p:pic>
      <p:pic>
        <p:nvPicPr>
          <p:cNvPr id="14" name="Picture 13" descr="DoubleBlastocyst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383" y="4735079"/>
            <a:ext cx="1723704" cy="793612"/>
          </a:xfrm>
          <a:prstGeom prst="rect">
            <a:avLst/>
          </a:prstGeom>
        </p:spPr>
      </p:pic>
      <p:pic>
        <p:nvPicPr>
          <p:cNvPr id="18" name="Picture 17" descr="Arro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052" y="1635711"/>
            <a:ext cx="217548" cy="227217"/>
          </a:xfrm>
          <a:prstGeom prst="rect">
            <a:avLst/>
          </a:prstGeom>
        </p:spPr>
      </p:pic>
      <p:pic>
        <p:nvPicPr>
          <p:cNvPr id="19" name="Picture 18" descr="Arro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289" y="3245811"/>
            <a:ext cx="217548" cy="227217"/>
          </a:xfrm>
          <a:prstGeom prst="rect">
            <a:avLst/>
          </a:prstGeom>
        </p:spPr>
      </p:pic>
      <p:pic>
        <p:nvPicPr>
          <p:cNvPr id="20" name="Picture 19" descr="Arro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052" y="4956536"/>
            <a:ext cx="217548" cy="227217"/>
          </a:xfrm>
          <a:prstGeom prst="rect">
            <a:avLst/>
          </a:prstGeom>
        </p:spPr>
      </p:pic>
      <p:sp>
        <p:nvSpPr>
          <p:cNvPr id="21" name="TextBox 20"/>
          <p:cNvSpPr txBox="1"/>
          <p:nvPr/>
        </p:nvSpPr>
        <p:spPr>
          <a:xfrm>
            <a:off x="4210884" y="1889477"/>
            <a:ext cx="800219" cy="523220"/>
          </a:xfrm>
          <a:prstGeom prst="rect">
            <a:avLst/>
          </a:prstGeom>
          <a:noFill/>
        </p:spPr>
        <p:txBody>
          <a:bodyPr wrap="none" rtlCol="0">
            <a:spAutoFit/>
          </a:bodyPr>
          <a:lstStyle/>
          <a:p>
            <a:r>
              <a:rPr lang="en-US" sz="1400" dirty="0">
                <a:solidFill>
                  <a:schemeClr val="tx1">
                    <a:lumMod val="50000"/>
                    <a:lumOff val="50000"/>
                  </a:schemeClr>
                </a:solidFill>
              </a:rPr>
              <a:t>u</a:t>
            </a:r>
            <a:r>
              <a:rPr lang="en-US" sz="1400" dirty="0" smtClean="0">
                <a:solidFill>
                  <a:schemeClr val="tx1">
                    <a:lumMod val="50000"/>
                    <a:lumOff val="50000"/>
                  </a:schemeClr>
                </a:solidFill>
              </a:rPr>
              <a:t>terine</a:t>
            </a:r>
          </a:p>
          <a:p>
            <a:r>
              <a:rPr lang="en-US" sz="1400" dirty="0" smtClean="0">
                <a:solidFill>
                  <a:schemeClr val="tx1">
                    <a:lumMod val="50000"/>
                    <a:lumOff val="50000"/>
                  </a:schemeClr>
                </a:solidFill>
              </a:rPr>
              <a:t>transfer</a:t>
            </a:r>
            <a:endParaRPr lang="en-US" sz="1400" dirty="0">
              <a:solidFill>
                <a:schemeClr val="tx1">
                  <a:lumMod val="50000"/>
                  <a:lumOff val="50000"/>
                </a:schemeClr>
              </a:solidFill>
            </a:endParaRPr>
          </a:p>
        </p:txBody>
      </p:sp>
      <p:sp>
        <p:nvSpPr>
          <p:cNvPr id="22" name="TextBox 21"/>
          <p:cNvSpPr txBox="1"/>
          <p:nvPr/>
        </p:nvSpPr>
        <p:spPr>
          <a:xfrm>
            <a:off x="4222848" y="3487139"/>
            <a:ext cx="823387" cy="523220"/>
          </a:xfrm>
          <a:prstGeom prst="rect">
            <a:avLst/>
          </a:prstGeom>
        </p:spPr>
        <p:txBody>
          <a:bodyPr wrap="none" rtlCol="0">
            <a:spAutoFit/>
          </a:bodyPr>
          <a:lstStyle/>
          <a:p>
            <a:r>
              <a:rPr lang="en-US" sz="1400" dirty="0" smtClean="0">
                <a:solidFill>
                  <a:srgbClr val="7F7F7F"/>
                </a:solidFill>
              </a:rPr>
              <a:t>ICM</a:t>
            </a:r>
          </a:p>
          <a:p>
            <a:r>
              <a:rPr lang="en-US" sz="1400" dirty="0" smtClean="0">
                <a:solidFill>
                  <a:srgbClr val="7F7F7F"/>
                </a:solidFill>
              </a:rPr>
              <a:t>cultured</a:t>
            </a:r>
            <a:endParaRPr lang="en-US" sz="1400" dirty="0">
              <a:solidFill>
                <a:srgbClr val="7F7F7F"/>
              </a:solidFill>
            </a:endParaRPr>
          </a:p>
        </p:txBody>
      </p:sp>
      <p:sp>
        <p:nvSpPr>
          <p:cNvPr id="25" name="TextBox 24"/>
          <p:cNvSpPr txBox="1"/>
          <p:nvPr/>
        </p:nvSpPr>
        <p:spPr>
          <a:xfrm>
            <a:off x="4211508" y="5179493"/>
            <a:ext cx="823387" cy="523220"/>
          </a:xfrm>
          <a:prstGeom prst="rect">
            <a:avLst/>
          </a:prstGeom>
        </p:spPr>
        <p:txBody>
          <a:bodyPr wrap="none" rtlCol="0">
            <a:spAutoFit/>
          </a:bodyPr>
          <a:lstStyle/>
          <a:p>
            <a:r>
              <a:rPr lang="en-US" sz="1400" dirty="0" smtClean="0">
                <a:solidFill>
                  <a:srgbClr val="7F7F7F"/>
                </a:solidFill>
              </a:rPr>
              <a:t>ICM</a:t>
            </a:r>
          </a:p>
          <a:p>
            <a:r>
              <a:rPr lang="en-US" sz="1400" dirty="0" smtClean="0">
                <a:solidFill>
                  <a:srgbClr val="7F7F7F"/>
                </a:solidFill>
              </a:rPr>
              <a:t>cultured</a:t>
            </a:r>
            <a:endParaRPr lang="en-US" sz="1400" dirty="0">
              <a:solidFill>
                <a:srgbClr val="7F7F7F"/>
              </a:solidFill>
            </a:endParaRPr>
          </a:p>
        </p:txBody>
      </p:sp>
      <p:sp>
        <p:nvSpPr>
          <p:cNvPr id="26" name="TextBox 25"/>
          <p:cNvSpPr txBox="1"/>
          <p:nvPr/>
        </p:nvSpPr>
        <p:spPr>
          <a:xfrm>
            <a:off x="808494" y="2181255"/>
            <a:ext cx="2330482" cy="523220"/>
          </a:xfrm>
          <a:prstGeom prst="rect">
            <a:avLst/>
          </a:prstGeom>
        </p:spPr>
        <p:txBody>
          <a:bodyPr wrap="square" rtlCol="0">
            <a:spAutoFit/>
          </a:bodyPr>
          <a:lstStyle/>
          <a:p>
            <a:pPr algn="ctr"/>
            <a:r>
              <a:rPr lang="en-US" sz="1400" dirty="0" smtClean="0">
                <a:solidFill>
                  <a:schemeClr val="tx1">
                    <a:lumMod val="50000"/>
                    <a:lumOff val="50000"/>
                  </a:schemeClr>
                </a:solidFill>
              </a:rPr>
              <a:t>Blastocysts without </a:t>
            </a:r>
          </a:p>
          <a:p>
            <a:pPr algn="ctr"/>
            <a:r>
              <a:rPr lang="en-US" sz="1400" dirty="0" smtClean="0">
                <a:solidFill>
                  <a:schemeClr val="tx1">
                    <a:lumMod val="50000"/>
                    <a:lumOff val="50000"/>
                  </a:schemeClr>
                </a:solidFill>
              </a:rPr>
              <a:t>disease risk variant</a:t>
            </a:r>
            <a:endParaRPr lang="en-US" sz="1400" dirty="0">
              <a:solidFill>
                <a:schemeClr val="tx1">
                  <a:lumMod val="50000"/>
                  <a:lumOff val="50000"/>
                </a:schemeClr>
              </a:solidFill>
            </a:endParaRPr>
          </a:p>
        </p:txBody>
      </p:sp>
      <p:sp>
        <p:nvSpPr>
          <p:cNvPr id="27" name="TextBox 26"/>
          <p:cNvSpPr txBox="1"/>
          <p:nvPr/>
        </p:nvSpPr>
        <p:spPr>
          <a:xfrm>
            <a:off x="808494" y="3808316"/>
            <a:ext cx="2330482" cy="523220"/>
          </a:xfrm>
          <a:prstGeom prst="rect">
            <a:avLst/>
          </a:prstGeom>
          <a:noFill/>
        </p:spPr>
        <p:txBody>
          <a:bodyPr wrap="square" rtlCol="0">
            <a:spAutoFit/>
          </a:bodyPr>
          <a:lstStyle/>
          <a:p>
            <a:pPr algn="ctr"/>
            <a:r>
              <a:rPr lang="en-US" sz="1400" dirty="0" smtClean="0">
                <a:solidFill>
                  <a:schemeClr val="tx1">
                    <a:lumMod val="50000"/>
                    <a:lumOff val="50000"/>
                  </a:schemeClr>
                </a:solidFill>
              </a:rPr>
              <a:t>Blastocysts without </a:t>
            </a:r>
          </a:p>
          <a:p>
            <a:pPr algn="ctr"/>
            <a:r>
              <a:rPr lang="en-US" sz="1400" dirty="0" smtClean="0">
                <a:solidFill>
                  <a:schemeClr val="tx1">
                    <a:lumMod val="50000"/>
                    <a:lumOff val="50000"/>
                  </a:schemeClr>
                </a:solidFill>
              </a:rPr>
              <a:t>disease risk variant</a:t>
            </a:r>
            <a:endParaRPr lang="en-US" sz="1400" dirty="0">
              <a:solidFill>
                <a:schemeClr val="tx1">
                  <a:lumMod val="50000"/>
                  <a:lumOff val="50000"/>
                </a:schemeClr>
              </a:solidFill>
            </a:endParaRPr>
          </a:p>
        </p:txBody>
      </p:sp>
      <p:sp>
        <p:nvSpPr>
          <p:cNvPr id="28" name="TextBox 27"/>
          <p:cNvSpPr txBox="1"/>
          <p:nvPr/>
        </p:nvSpPr>
        <p:spPr>
          <a:xfrm>
            <a:off x="808494" y="5528691"/>
            <a:ext cx="2330482" cy="523220"/>
          </a:xfrm>
          <a:prstGeom prst="rect">
            <a:avLst/>
          </a:prstGeom>
          <a:noFill/>
        </p:spPr>
        <p:txBody>
          <a:bodyPr wrap="square" rtlCol="0">
            <a:spAutoFit/>
          </a:bodyPr>
          <a:lstStyle/>
          <a:p>
            <a:pPr algn="ctr"/>
            <a:r>
              <a:rPr lang="en-US" sz="1400" dirty="0" smtClean="0">
                <a:solidFill>
                  <a:schemeClr val="tx1">
                    <a:lumMod val="50000"/>
                    <a:lumOff val="50000"/>
                  </a:schemeClr>
                </a:solidFill>
              </a:rPr>
              <a:t>Blastocysts with </a:t>
            </a:r>
          </a:p>
          <a:p>
            <a:pPr algn="ctr"/>
            <a:r>
              <a:rPr lang="en-US" sz="1400" dirty="0" smtClean="0">
                <a:solidFill>
                  <a:schemeClr val="tx1">
                    <a:lumMod val="50000"/>
                    <a:lumOff val="50000"/>
                  </a:schemeClr>
                </a:solidFill>
              </a:rPr>
              <a:t>disease risk variant</a:t>
            </a:r>
            <a:endParaRPr lang="en-US" sz="1400" dirty="0">
              <a:solidFill>
                <a:schemeClr val="tx1">
                  <a:lumMod val="50000"/>
                  <a:lumOff val="50000"/>
                </a:schemeClr>
              </a:solidFill>
            </a:endParaRPr>
          </a:p>
        </p:txBody>
      </p:sp>
      <p:sp>
        <p:nvSpPr>
          <p:cNvPr id="29" name="TextBox 28"/>
          <p:cNvSpPr txBox="1"/>
          <p:nvPr/>
        </p:nvSpPr>
        <p:spPr>
          <a:xfrm>
            <a:off x="6280071" y="2299959"/>
            <a:ext cx="1660129" cy="523220"/>
          </a:xfrm>
          <a:prstGeom prst="rect">
            <a:avLst/>
          </a:prstGeom>
          <a:noFill/>
        </p:spPr>
        <p:txBody>
          <a:bodyPr wrap="square" rtlCol="0">
            <a:spAutoFit/>
          </a:bodyPr>
          <a:lstStyle/>
          <a:p>
            <a:pPr algn="ctr"/>
            <a:r>
              <a:rPr lang="en-US" sz="1400" dirty="0">
                <a:solidFill>
                  <a:schemeClr val="tx1">
                    <a:lumMod val="50000"/>
                    <a:lumOff val="50000"/>
                  </a:schemeClr>
                </a:solidFill>
              </a:rPr>
              <a:t>baby (ASC)</a:t>
            </a:r>
          </a:p>
          <a:p>
            <a:pPr algn="ctr"/>
            <a:r>
              <a:rPr lang="en-US" sz="1400" dirty="0">
                <a:solidFill>
                  <a:schemeClr val="tx1">
                    <a:lumMod val="50000"/>
                    <a:lumOff val="50000"/>
                  </a:schemeClr>
                </a:solidFill>
              </a:rPr>
              <a:t>for pregnancy</a:t>
            </a:r>
          </a:p>
        </p:txBody>
      </p:sp>
      <p:sp>
        <p:nvSpPr>
          <p:cNvPr id="30" name="TextBox 29"/>
          <p:cNvSpPr txBox="1"/>
          <p:nvPr/>
        </p:nvSpPr>
        <p:spPr>
          <a:xfrm>
            <a:off x="6370959" y="5358591"/>
            <a:ext cx="1660129" cy="738664"/>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line</a:t>
            </a:r>
          </a:p>
          <a:p>
            <a:pPr algn="ctr"/>
            <a:r>
              <a:rPr lang="en-US" sz="1400" dirty="0">
                <a:solidFill>
                  <a:schemeClr val="tx1">
                    <a:lumMod val="50000"/>
                    <a:lumOff val="50000"/>
                  </a:schemeClr>
                </a:solidFill>
              </a:rPr>
              <a:t>for modeling</a:t>
            </a:r>
          </a:p>
          <a:p>
            <a:pPr algn="ctr"/>
            <a:r>
              <a:rPr lang="en-US" sz="1400" dirty="0">
                <a:solidFill>
                  <a:schemeClr val="tx1">
                    <a:lumMod val="50000"/>
                    <a:lumOff val="50000"/>
                  </a:schemeClr>
                </a:solidFill>
              </a:rPr>
              <a:t>diseases</a:t>
            </a:r>
          </a:p>
        </p:txBody>
      </p:sp>
      <p:sp>
        <p:nvSpPr>
          <p:cNvPr id="31" name="TextBox 30"/>
          <p:cNvSpPr txBox="1"/>
          <p:nvPr/>
        </p:nvSpPr>
        <p:spPr>
          <a:xfrm>
            <a:off x="6370959" y="3785636"/>
            <a:ext cx="1660129" cy="523220"/>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for cell therapies</a:t>
            </a:r>
          </a:p>
        </p:txBody>
      </p:sp>
      <p:pic>
        <p:nvPicPr>
          <p:cNvPr id="32" name="Picture 31"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86516" y="3144135"/>
            <a:ext cx="638524" cy="504567"/>
          </a:xfrm>
          <a:prstGeom prst="rect">
            <a:avLst/>
          </a:prstGeom>
        </p:spPr>
      </p:pic>
      <p:pic>
        <p:nvPicPr>
          <p:cNvPr id="33" name="Picture 32"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6471612" y="4755924"/>
            <a:ext cx="638524" cy="504567"/>
          </a:xfrm>
          <a:prstGeom prst="rect">
            <a:avLst/>
          </a:prstGeom>
        </p:spPr>
      </p:pic>
      <p:pic>
        <p:nvPicPr>
          <p:cNvPr id="34" name="Picture 33"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86516" y="4755924"/>
            <a:ext cx="638524" cy="504567"/>
          </a:xfrm>
          <a:prstGeom prst="rect">
            <a:avLst/>
          </a:prstGeom>
        </p:spPr>
      </p:pic>
      <p:pic>
        <p:nvPicPr>
          <p:cNvPr id="23" name="Picture 22" descr="Credits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299" y="6403339"/>
            <a:ext cx="8922849" cy="367953"/>
          </a:xfrm>
          <a:prstGeom prst="rect">
            <a:avLst/>
          </a:prstGeom>
        </p:spPr>
      </p:pic>
      <p:sp>
        <p:nvSpPr>
          <p:cNvPr id="24" name="TextBox 23"/>
          <p:cNvSpPr txBox="1"/>
          <p:nvPr/>
        </p:nvSpPr>
        <p:spPr>
          <a:xfrm>
            <a:off x="424168" y="374641"/>
            <a:ext cx="7884996" cy="461665"/>
          </a:xfrm>
          <a:prstGeom prst="rect">
            <a:avLst/>
          </a:prstGeom>
          <a:noFill/>
        </p:spPr>
        <p:txBody>
          <a:bodyPr wrap="square" rtlCol="0">
            <a:spAutoFit/>
          </a:bodyPr>
          <a:lstStyle/>
          <a:p>
            <a:r>
              <a:rPr lang="en-US" sz="2400" dirty="0" smtClean="0">
                <a:solidFill>
                  <a:srgbClr val="12919C"/>
                </a:solidFill>
              </a:rPr>
              <a:t>PGD. Expanding Embryo Choice</a:t>
            </a:r>
          </a:p>
        </p:txBody>
      </p:sp>
      <p:pic>
        <p:nvPicPr>
          <p:cNvPr id="35" name="Picture 34" descr="Video_icon1.png">
            <a:hlinkClick r:id="rId8"/>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49612" y="5613414"/>
            <a:ext cx="504793" cy="377674"/>
          </a:xfrm>
          <a:prstGeom prst="rect">
            <a:avLst/>
          </a:prstGeom>
        </p:spPr>
      </p:pic>
    </p:spTree>
    <p:extLst>
      <p:ext uri="{BB962C8B-B14F-4D97-AF65-F5344CB8AC3E}">
        <p14:creationId xmlns:p14="http://schemas.microsoft.com/office/powerpoint/2010/main" val="31428312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par>
                                <p:cTn id="48" presetID="10" presetClass="entr" presetSubtype="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5" grpId="0"/>
      <p:bldP spid="26" grpId="0"/>
      <p:bldP spid="27" grpId="0"/>
      <p:bldP spid="28" grpId="0"/>
      <p:bldP spid="29" grpId="0"/>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ctrTitle"/>
          </p:nvPr>
        </p:nvSpPr>
        <p:spPr>
          <a:xfrm>
            <a:off x="114300" y="1498601"/>
            <a:ext cx="9029700" cy="2101850"/>
          </a:xfrm>
        </p:spPr>
        <p:txBody>
          <a:bodyPr/>
          <a:lstStyle/>
          <a:p>
            <a:r>
              <a:rPr lang="en-US" dirty="0">
                <a:solidFill>
                  <a:srgbClr val="12919C"/>
                </a:solidFill>
                <a:latin typeface="Arial"/>
                <a:ea typeface="ＭＳ Ｐゴシック" charset="0"/>
                <a:cs typeface="Arial"/>
              </a:rPr>
              <a:t>Using </a:t>
            </a:r>
            <a:r>
              <a:rPr lang="en-US" dirty="0" smtClean="0">
                <a:solidFill>
                  <a:srgbClr val="12919C"/>
                </a:solidFill>
                <a:latin typeface="Arial"/>
                <a:ea typeface="ＭＳ Ｐゴシック" charset="0"/>
                <a:cs typeface="Arial"/>
              </a:rPr>
              <a:t>“Dead Embryos” </a:t>
            </a:r>
            <a:r>
              <a:rPr lang="en-US" dirty="0">
                <a:solidFill>
                  <a:srgbClr val="12919C"/>
                </a:solidFill>
                <a:latin typeface="Arial"/>
                <a:ea typeface="ＭＳ Ｐゴシック" charset="0"/>
                <a:cs typeface="Arial"/>
              </a:rPr>
              <a:t/>
            </a:r>
            <a:br>
              <a:rPr lang="en-US" dirty="0">
                <a:solidFill>
                  <a:srgbClr val="12919C"/>
                </a:solidFill>
                <a:latin typeface="Arial"/>
                <a:ea typeface="ＭＳ Ｐゴシック" charset="0"/>
                <a:cs typeface="Arial"/>
              </a:rPr>
            </a:br>
            <a:r>
              <a:rPr lang="en-US" sz="3200" dirty="0">
                <a:solidFill>
                  <a:srgbClr val="404040"/>
                </a:solidFill>
                <a:latin typeface="Arial"/>
                <a:ea typeface="ＭＳ Ｐゴシック" charset="0"/>
                <a:cs typeface="Arial"/>
              </a:rPr>
              <a:t/>
            </a:r>
            <a:br>
              <a:rPr lang="en-US" sz="3200" dirty="0">
                <a:solidFill>
                  <a:srgbClr val="404040"/>
                </a:solidFill>
                <a:latin typeface="Arial"/>
                <a:ea typeface="ＭＳ Ｐゴシック" charset="0"/>
                <a:cs typeface="Arial"/>
              </a:rPr>
            </a:br>
            <a:endParaRPr lang="en-US" sz="3200" dirty="0">
              <a:solidFill>
                <a:srgbClr val="404040"/>
              </a:solidFill>
              <a:latin typeface="Arial"/>
              <a:ea typeface="ＭＳ Ｐゴシック" charset="0"/>
              <a:cs typeface="Arial"/>
            </a:endParaRPr>
          </a:p>
        </p:txBody>
      </p:sp>
    </p:spTree>
    <p:extLst>
      <p:ext uri="{BB962C8B-B14F-4D97-AF65-F5344CB8AC3E}">
        <p14:creationId xmlns:p14="http://schemas.microsoft.com/office/powerpoint/2010/main" val="203767269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a:xfrm>
            <a:off x="0" y="82550"/>
            <a:ext cx="9144000" cy="1143000"/>
          </a:xfrm>
        </p:spPr>
        <p:txBody>
          <a:bodyPr/>
          <a:lstStyle/>
          <a:p>
            <a:r>
              <a:rPr lang="en-US" sz="4000">
                <a:solidFill>
                  <a:srgbClr val="12919C"/>
                </a:solidFill>
                <a:latin typeface="Arial" charset="0"/>
                <a:ea typeface="ＭＳ Ｐゴシック" charset="0"/>
                <a:cs typeface="ＭＳ Ｐゴシック" charset="0"/>
              </a:rPr>
              <a:t>Bodies, Tissues, Eggs, &amp;</a:t>
            </a:r>
            <a:br>
              <a:rPr lang="en-US" sz="4000">
                <a:solidFill>
                  <a:srgbClr val="12919C"/>
                </a:solidFill>
                <a:latin typeface="Arial" charset="0"/>
                <a:ea typeface="ＭＳ Ｐゴシック" charset="0"/>
                <a:cs typeface="ＭＳ Ｐゴシック" charset="0"/>
              </a:rPr>
            </a:br>
            <a:r>
              <a:rPr lang="en-US" sz="4000">
                <a:solidFill>
                  <a:srgbClr val="12919C"/>
                </a:solidFill>
                <a:latin typeface="Arial" charset="0"/>
                <a:ea typeface="ＭＳ Ｐゴシック" charset="0"/>
                <a:cs typeface="ＭＳ Ｐゴシック" charset="0"/>
              </a:rPr>
              <a:t> Stem Cells </a:t>
            </a:r>
          </a:p>
        </p:txBody>
      </p:sp>
      <p:sp>
        <p:nvSpPr>
          <p:cNvPr id="16386" name="Rectangle 3"/>
          <p:cNvSpPr>
            <a:spLocks noGrp="1" noChangeArrowheads="1"/>
          </p:cNvSpPr>
          <p:nvPr>
            <p:ph type="body" idx="1"/>
          </p:nvPr>
        </p:nvSpPr>
        <p:spPr>
          <a:xfrm>
            <a:off x="-171450" y="1136650"/>
            <a:ext cx="9315450" cy="5715000"/>
          </a:xfrm>
        </p:spPr>
        <p:txBody>
          <a:bodyPr/>
          <a:lstStyle/>
          <a:p>
            <a:pPr>
              <a:buFontTx/>
              <a:buNone/>
              <a:defRPr/>
            </a:pPr>
            <a:r>
              <a:rPr lang="en-US" sz="2800" b="1" dirty="0" smtClean="0">
                <a:latin typeface="Trebuchet MS" charset="0"/>
              </a:rPr>
              <a:t>	</a:t>
            </a:r>
            <a:r>
              <a:rPr lang="en-US" altLang="ja-JP" sz="1800" i="1" dirty="0" err="1" smtClean="0">
                <a:solidFill>
                  <a:srgbClr val="12919C"/>
                </a:solidFill>
                <a:latin typeface="Arial"/>
                <a:cs typeface="Arial"/>
              </a:rPr>
              <a:t>Biospecimens</a:t>
            </a:r>
            <a:r>
              <a:rPr lang="en-US" altLang="ja-JP" sz="1800" i="1" dirty="0" smtClean="0">
                <a:solidFill>
                  <a:srgbClr val="12919C"/>
                </a:solidFill>
                <a:latin typeface="Arial"/>
                <a:cs typeface="Arial"/>
              </a:rPr>
              <a:t>, </a:t>
            </a:r>
            <a:r>
              <a:rPr lang="en-US" altLang="ja-JP" sz="1800" i="1" dirty="0" smtClean="0">
                <a:solidFill>
                  <a:schemeClr val="tx1">
                    <a:lumMod val="75000"/>
                    <a:lumOff val="25000"/>
                  </a:schemeClr>
                </a:solidFill>
                <a:latin typeface="Arial"/>
                <a:cs typeface="Arial"/>
              </a:rPr>
              <a:t>including eggs, sperm, and those removed from adult tissues and embryos, can serve as starting material for stem </a:t>
            </a:r>
            <a:r>
              <a:rPr lang="en-US" altLang="ja-JP" sz="1800" i="1" dirty="0">
                <a:solidFill>
                  <a:schemeClr val="tx1">
                    <a:lumMod val="75000"/>
                    <a:lumOff val="25000"/>
                  </a:schemeClr>
                </a:solidFill>
                <a:latin typeface="Arial"/>
                <a:cs typeface="Arial"/>
              </a:rPr>
              <a:t>cell </a:t>
            </a:r>
            <a:r>
              <a:rPr lang="en-US" altLang="ja-JP" sz="1800" i="1" dirty="0" smtClean="0">
                <a:solidFill>
                  <a:schemeClr val="tx1">
                    <a:lumMod val="75000"/>
                    <a:lumOff val="25000"/>
                  </a:schemeClr>
                </a:solidFill>
                <a:latin typeface="Arial"/>
                <a:cs typeface="Arial"/>
              </a:rPr>
              <a:t>research. In the case of egg provision, individuals must undergo ovarian </a:t>
            </a:r>
            <a:r>
              <a:rPr lang="en-US" altLang="ja-JP" sz="1800" i="1" dirty="0" err="1" smtClean="0">
                <a:solidFill>
                  <a:schemeClr val="tx1">
                    <a:lumMod val="75000"/>
                    <a:lumOff val="25000"/>
                  </a:schemeClr>
                </a:solidFill>
                <a:latin typeface="Arial"/>
                <a:cs typeface="Arial"/>
              </a:rPr>
              <a:t>hyperstimulation</a:t>
            </a:r>
            <a:r>
              <a:rPr lang="en-US" altLang="ja-JP" sz="1800" i="1" dirty="0" smtClean="0">
                <a:solidFill>
                  <a:schemeClr val="tx1">
                    <a:lumMod val="75000"/>
                    <a:lumOff val="25000"/>
                  </a:schemeClr>
                </a:solidFill>
                <a:latin typeface="Arial"/>
                <a:cs typeface="Arial"/>
              </a:rPr>
              <a:t>, which involves the exogenous administration of hormones and a surgical procedure to remove the eggs. As the demographic for third party egg providers shifts, knowledge regarding the short and long-term health risks associated with this protocol remain relatively unknown.  </a:t>
            </a:r>
          </a:p>
          <a:p>
            <a:pPr>
              <a:buFontTx/>
              <a:buNone/>
              <a:defRPr/>
            </a:pPr>
            <a:endParaRPr lang="en-US" altLang="ja-JP" sz="800" i="1" dirty="0">
              <a:solidFill>
                <a:schemeClr val="tx1">
                  <a:lumMod val="75000"/>
                  <a:lumOff val="25000"/>
                </a:schemeClr>
              </a:solidFill>
              <a:latin typeface="Arial"/>
              <a:cs typeface="Arial"/>
            </a:endParaRPr>
          </a:p>
          <a:p>
            <a:pPr>
              <a:buFontTx/>
              <a:buNone/>
              <a:defRPr/>
            </a:pPr>
            <a:r>
              <a:rPr lang="en-US" altLang="ja-JP" sz="1800" i="1" dirty="0" smtClean="0">
                <a:solidFill>
                  <a:schemeClr val="tx1">
                    <a:lumMod val="75000"/>
                    <a:lumOff val="25000"/>
                  </a:schemeClr>
                </a:solidFill>
                <a:latin typeface="Arial"/>
                <a:cs typeface="Arial"/>
              </a:rPr>
              <a:t>	</a:t>
            </a:r>
            <a:r>
              <a:rPr lang="en-US" altLang="ja-JP" sz="1800" i="1" dirty="0" smtClean="0">
                <a:solidFill>
                  <a:srgbClr val="12919C"/>
                </a:solidFill>
                <a:latin typeface="Arial"/>
                <a:cs typeface="Arial"/>
              </a:rPr>
              <a:t>Commodification</a:t>
            </a:r>
            <a:r>
              <a:rPr lang="en-US" altLang="ja-JP" sz="1800" i="1" dirty="0" smtClean="0">
                <a:solidFill>
                  <a:schemeClr val="tx1">
                    <a:lumMod val="75000"/>
                    <a:lumOff val="25000"/>
                  </a:schemeClr>
                </a:solidFill>
                <a:latin typeface="Arial"/>
                <a:cs typeface="Arial"/>
              </a:rPr>
              <a:t> of life has been a topic of discussion for both embryo research and the </a:t>
            </a:r>
            <a:r>
              <a:rPr lang="en-US" altLang="ja-JP" sz="1800" i="1" dirty="0" err="1" smtClean="0">
                <a:solidFill>
                  <a:schemeClr val="tx1">
                    <a:lumMod val="75000"/>
                    <a:lumOff val="25000"/>
                  </a:schemeClr>
                </a:solidFill>
                <a:latin typeface="Arial"/>
                <a:cs typeface="Arial"/>
              </a:rPr>
              <a:t>biolabor</a:t>
            </a:r>
            <a:r>
              <a:rPr lang="en-US" altLang="ja-JP" sz="1800" i="1" dirty="0" smtClean="0">
                <a:solidFill>
                  <a:schemeClr val="tx1">
                    <a:lumMod val="75000"/>
                    <a:lumOff val="25000"/>
                  </a:schemeClr>
                </a:solidFill>
                <a:latin typeface="Arial"/>
                <a:cs typeface="Arial"/>
              </a:rPr>
              <a:t> involved in egg  provision. Thus, some have turned to adult stem cell research as an answer, but, here too, the bodies that are tapped for menstrual blood, placenta, cord blood, and fat, are not uniformly distributed in society, suggesting that there is inequity in who carries the burden of risk and who may benefit from future stem cell developments and therapies. </a:t>
            </a:r>
          </a:p>
          <a:p>
            <a:pPr>
              <a:buFontTx/>
              <a:buNone/>
              <a:defRPr/>
            </a:pPr>
            <a:endParaRPr lang="en-US" altLang="ja-JP" sz="800" i="1" dirty="0">
              <a:solidFill>
                <a:schemeClr val="tx1">
                  <a:lumMod val="75000"/>
                  <a:lumOff val="25000"/>
                </a:schemeClr>
              </a:solidFill>
              <a:latin typeface="Arial"/>
              <a:cs typeface="Arial"/>
            </a:endParaRPr>
          </a:p>
          <a:p>
            <a:pPr>
              <a:buFontTx/>
              <a:buNone/>
              <a:defRPr/>
            </a:pPr>
            <a:r>
              <a:rPr lang="en-US" altLang="ja-JP" sz="1800" i="1" dirty="0" smtClean="0">
                <a:solidFill>
                  <a:schemeClr val="tx1">
                    <a:lumMod val="75000"/>
                    <a:lumOff val="25000"/>
                  </a:schemeClr>
                </a:solidFill>
                <a:latin typeface="Arial"/>
                <a:cs typeface="Arial"/>
              </a:rPr>
              <a:t>	</a:t>
            </a:r>
            <a:r>
              <a:rPr lang="en-US" altLang="ja-JP" sz="1800" i="1" dirty="0" smtClean="0">
                <a:solidFill>
                  <a:srgbClr val="12919C"/>
                </a:solidFill>
                <a:latin typeface="Arial"/>
                <a:cs typeface="Arial"/>
              </a:rPr>
              <a:t>Can feminist and social justice perspectives </a:t>
            </a:r>
            <a:r>
              <a:rPr lang="en-US" altLang="ja-JP" sz="1800" i="1" dirty="0" smtClean="0">
                <a:solidFill>
                  <a:schemeClr val="tx1">
                    <a:lumMod val="75000"/>
                    <a:lumOff val="25000"/>
                  </a:schemeClr>
                </a:solidFill>
                <a:latin typeface="Arial"/>
                <a:cs typeface="Arial"/>
              </a:rPr>
              <a:t>be used to develop policies and practices that protect an individual’s right </a:t>
            </a:r>
            <a:r>
              <a:rPr lang="en-US" altLang="ja-JP" sz="1800" i="1" dirty="0">
                <a:solidFill>
                  <a:schemeClr val="tx1">
                    <a:lumMod val="75000"/>
                    <a:lumOff val="25000"/>
                  </a:schemeClr>
                </a:solidFill>
                <a:latin typeface="Arial"/>
                <a:cs typeface="Arial"/>
              </a:rPr>
              <a:t>to make informed choices about how </a:t>
            </a:r>
            <a:r>
              <a:rPr lang="en-US" altLang="ja-JP" sz="1800" i="1" dirty="0" smtClean="0">
                <a:solidFill>
                  <a:schemeClr val="tx1">
                    <a:lumMod val="75000"/>
                    <a:lumOff val="25000"/>
                  </a:schemeClr>
                </a:solidFill>
                <a:latin typeface="Arial"/>
                <a:cs typeface="Arial"/>
              </a:rPr>
              <a:t>their </a:t>
            </a:r>
            <a:r>
              <a:rPr lang="en-US" altLang="ja-JP" sz="1800" i="1" dirty="0">
                <a:solidFill>
                  <a:schemeClr val="tx1">
                    <a:lumMod val="75000"/>
                    <a:lumOff val="25000"/>
                  </a:schemeClr>
                </a:solidFill>
                <a:latin typeface="Arial"/>
                <a:cs typeface="Arial"/>
              </a:rPr>
              <a:t>cells </a:t>
            </a:r>
            <a:r>
              <a:rPr lang="en-US" altLang="ja-JP" sz="1800" i="1" dirty="0" smtClean="0">
                <a:solidFill>
                  <a:schemeClr val="tx1">
                    <a:lumMod val="75000"/>
                    <a:lumOff val="25000"/>
                  </a:schemeClr>
                </a:solidFill>
                <a:latin typeface="Arial"/>
                <a:cs typeface="Arial"/>
              </a:rPr>
              <a:t>are used </a:t>
            </a:r>
            <a:r>
              <a:rPr lang="en-US" altLang="ja-JP" sz="1800" i="1" dirty="0">
                <a:solidFill>
                  <a:schemeClr val="tx1">
                    <a:lumMod val="75000"/>
                    <a:lumOff val="25000"/>
                  </a:schemeClr>
                </a:solidFill>
                <a:latin typeface="Arial"/>
                <a:cs typeface="Arial"/>
              </a:rPr>
              <a:t>in stem cell </a:t>
            </a:r>
            <a:r>
              <a:rPr lang="en-US" altLang="ja-JP" sz="1800" i="1" dirty="0" smtClean="0">
                <a:solidFill>
                  <a:schemeClr val="tx1">
                    <a:lumMod val="75000"/>
                    <a:lumOff val="25000"/>
                  </a:schemeClr>
                </a:solidFill>
                <a:latin typeface="Arial"/>
                <a:cs typeface="Arial"/>
              </a:rPr>
              <a:t>research? </a:t>
            </a:r>
            <a:r>
              <a:rPr lang="en-US" altLang="ja-JP" sz="1800" i="1" dirty="0">
                <a:solidFill>
                  <a:schemeClr val="tx1">
                    <a:lumMod val="75000"/>
                    <a:lumOff val="25000"/>
                  </a:schemeClr>
                </a:solidFill>
                <a:latin typeface="Arial"/>
                <a:cs typeface="Arial"/>
              </a:rPr>
              <a:t>W</a:t>
            </a:r>
            <a:r>
              <a:rPr lang="en-US" altLang="ja-JP" sz="1800" i="1" dirty="0" smtClean="0">
                <a:solidFill>
                  <a:schemeClr val="tx1">
                    <a:lumMod val="75000"/>
                    <a:lumOff val="25000"/>
                  </a:schemeClr>
                </a:solidFill>
                <a:latin typeface="Arial"/>
                <a:cs typeface="Arial"/>
              </a:rPr>
              <a:t>ho decides how </a:t>
            </a:r>
            <a:r>
              <a:rPr lang="en-US" altLang="ja-JP" sz="1800" i="1" dirty="0">
                <a:solidFill>
                  <a:schemeClr val="tx1">
                    <a:lumMod val="75000"/>
                    <a:lumOff val="25000"/>
                  </a:schemeClr>
                </a:solidFill>
                <a:latin typeface="Arial"/>
                <a:cs typeface="Arial"/>
              </a:rPr>
              <a:t>these cells </a:t>
            </a:r>
            <a:r>
              <a:rPr lang="en-US" altLang="ja-JP" sz="1800" i="1" dirty="0" smtClean="0">
                <a:solidFill>
                  <a:schemeClr val="tx1">
                    <a:lumMod val="75000"/>
                    <a:lumOff val="25000"/>
                  </a:schemeClr>
                </a:solidFill>
                <a:latin typeface="Arial"/>
                <a:cs typeface="Arial"/>
              </a:rPr>
              <a:t>are </a:t>
            </a:r>
            <a:r>
              <a:rPr lang="en-US" altLang="ja-JP" sz="1800" i="1" dirty="0">
                <a:solidFill>
                  <a:schemeClr val="tx1">
                    <a:lumMod val="75000"/>
                    <a:lumOff val="25000"/>
                  </a:schemeClr>
                </a:solidFill>
                <a:latin typeface="Arial"/>
                <a:cs typeface="Arial"/>
              </a:rPr>
              <a:t>obtained, regulated, </a:t>
            </a:r>
            <a:r>
              <a:rPr lang="en-US" altLang="ja-JP" sz="1800" i="1" dirty="0" smtClean="0">
                <a:solidFill>
                  <a:schemeClr val="tx1">
                    <a:lumMod val="75000"/>
                    <a:lumOff val="25000"/>
                  </a:schemeClr>
                </a:solidFill>
                <a:latin typeface="Arial"/>
                <a:cs typeface="Arial"/>
              </a:rPr>
              <a:t>and marketed</a:t>
            </a:r>
            <a:r>
              <a:rPr lang="en-US" altLang="ja-JP" sz="1800" i="1" dirty="0">
                <a:solidFill>
                  <a:schemeClr val="tx1">
                    <a:lumMod val="75000"/>
                    <a:lumOff val="25000"/>
                  </a:schemeClr>
                </a:solidFill>
                <a:latin typeface="Arial"/>
                <a:cs typeface="Arial"/>
              </a:rPr>
              <a:t>? Are there ethical concerns about equity, diversity, access, and exploitation? </a:t>
            </a:r>
            <a:r>
              <a:rPr lang="en-US" altLang="ja-JP" sz="1800" i="1" dirty="0" smtClean="0">
                <a:solidFill>
                  <a:schemeClr val="tx1">
                    <a:lumMod val="75000"/>
                    <a:lumOff val="25000"/>
                  </a:schemeClr>
                </a:solidFill>
                <a:latin typeface="Arial"/>
                <a:cs typeface="Arial"/>
              </a:rPr>
              <a:t>How does the </a:t>
            </a:r>
            <a:r>
              <a:rPr lang="en-US" altLang="ja-JP" sz="1800" i="1" dirty="0">
                <a:solidFill>
                  <a:schemeClr val="tx1">
                    <a:lumMod val="75000"/>
                    <a:lumOff val="25000"/>
                  </a:schemeClr>
                </a:solidFill>
                <a:latin typeface="Arial"/>
                <a:cs typeface="Arial"/>
              </a:rPr>
              <a:t>moral status of the embryo play a role in decision making?  </a:t>
            </a:r>
            <a:endParaRPr lang="en-US" altLang="ja-JP" sz="1800" b="1" i="1" dirty="0">
              <a:solidFill>
                <a:schemeClr val="tx1">
                  <a:lumMod val="75000"/>
                  <a:lumOff val="25000"/>
                </a:schemeClr>
              </a:solidFill>
              <a:latin typeface="Arial"/>
              <a:cs typeface="Arial"/>
            </a:endParaRPr>
          </a:p>
          <a:p>
            <a:pPr>
              <a:buFontTx/>
              <a:buNone/>
              <a:defRPr/>
            </a:pPr>
            <a:endParaRPr lang="en-US" sz="1800" b="1" i="1" dirty="0">
              <a:solidFill>
                <a:schemeClr val="tx1">
                  <a:lumMod val="75000"/>
                  <a:lumOff val="25000"/>
                </a:schemeClr>
              </a:solidFill>
              <a:latin typeface="Arial"/>
              <a:cs typeface="Arial"/>
            </a:endParaRPr>
          </a:p>
          <a:p>
            <a:pPr>
              <a:defRPr/>
            </a:pPr>
            <a:endParaRPr lang="en-US" sz="1800" i="1" dirty="0">
              <a:solidFill>
                <a:schemeClr val="tx1">
                  <a:lumMod val="75000"/>
                  <a:lumOff val="25000"/>
                </a:schemeClr>
              </a:solidFill>
              <a:latin typeface="Arial"/>
              <a:cs typeface="Arial"/>
            </a:endParaRPr>
          </a:p>
        </p:txBody>
      </p:sp>
      <p:pic>
        <p:nvPicPr>
          <p:cNvPr id="4" name="Picture 3"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79" y="6515816"/>
            <a:ext cx="2255242" cy="34218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1"/>
            <a:ext cx="8229600" cy="1143000"/>
          </a:xfrm>
        </p:spPr>
        <p:txBody>
          <a:bodyPr>
            <a:normAutofit fontScale="90000"/>
          </a:bodyPr>
          <a:lstStyle/>
          <a:p>
            <a:r>
              <a:rPr lang="en-US" dirty="0" smtClean="0">
                <a:solidFill>
                  <a:srgbClr val="660066"/>
                </a:solidFill>
              </a:rPr>
              <a:t>Dead Embryos and Other Approaches </a:t>
            </a:r>
            <a:r>
              <a:rPr lang="en-US" sz="3100" i="1" dirty="0" err="1" smtClean="0">
                <a:solidFill>
                  <a:schemeClr val="tx1">
                    <a:lumMod val="75000"/>
                    <a:lumOff val="25000"/>
                  </a:schemeClr>
                </a:solidFill>
              </a:rPr>
              <a:t>Gavrilov</a:t>
            </a:r>
            <a:r>
              <a:rPr lang="en-US" sz="3100" i="1" dirty="0" smtClean="0">
                <a:solidFill>
                  <a:schemeClr val="tx1">
                    <a:lumMod val="75000"/>
                    <a:lumOff val="25000"/>
                  </a:schemeClr>
                </a:solidFill>
              </a:rPr>
              <a:t> Article</a:t>
            </a:r>
            <a:endParaRPr lang="en-US" sz="3100" i="1" dirty="0">
              <a:solidFill>
                <a:srgbClr val="FF0000"/>
              </a:solidFill>
            </a:endParaRPr>
          </a:p>
        </p:txBody>
      </p:sp>
      <p:pic>
        <p:nvPicPr>
          <p:cNvPr id="4" name="Picture 3" descr="Screen Shot 2013-04-05 at 6.51.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857" y="1140719"/>
            <a:ext cx="7874072" cy="5739174"/>
          </a:xfrm>
          <a:prstGeom prst="rect">
            <a:avLst/>
          </a:prstGeom>
        </p:spPr>
      </p:pic>
      <p:sp>
        <p:nvSpPr>
          <p:cNvPr id="6" name="Rectangle 5"/>
          <p:cNvSpPr/>
          <p:nvPr/>
        </p:nvSpPr>
        <p:spPr>
          <a:xfrm>
            <a:off x="6299200" y="1524000"/>
            <a:ext cx="1409700" cy="4635500"/>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3810000" y="1236990"/>
            <a:ext cx="1879600" cy="523220"/>
          </a:xfrm>
          <a:prstGeom prst="rect">
            <a:avLst/>
          </a:prstGeom>
          <a:noFill/>
        </p:spPr>
        <p:txBody>
          <a:bodyPr wrap="square" rtlCol="0">
            <a:spAutoFit/>
          </a:bodyPr>
          <a:lstStyle/>
          <a:p>
            <a:r>
              <a:rPr lang="en-US" sz="1400" dirty="0" err="1" smtClean="0">
                <a:solidFill>
                  <a:srgbClr val="FF0000"/>
                </a:solidFill>
              </a:rPr>
              <a:t>Extranumerarary</a:t>
            </a:r>
            <a:endParaRPr lang="en-US" sz="1400" dirty="0" smtClean="0">
              <a:solidFill>
                <a:srgbClr val="FF0000"/>
              </a:solidFill>
            </a:endParaRPr>
          </a:p>
          <a:p>
            <a:r>
              <a:rPr lang="en-US" sz="1400" dirty="0" smtClean="0">
                <a:solidFill>
                  <a:srgbClr val="FF0000"/>
                </a:solidFill>
                <a:hlinkClick r:id="rId4"/>
              </a:rPr>
              <a:t>Degette Bill 6:30-15</a:t>
            </a:r>
            <a:endParaRPr lang="en-US" sz="1400" dirty="0">
              <a:solidFill>
                <a:srgbClr val="FF0000"/>
              </a:solidFill>
            </a:endParaRPr>
          </a:p>
        </p:txBody>
      </p:sp>
      <p:sp>
        <p:nvSpPr>
          <p:cNvPr id="9" name="TextBox 8"/>
          <p:cNvSpPr txBox="1"/>
          <p:nvPr/>
        </p:nvSpPr>
        <p:spPr>
          <a:xfrm>
            <a:off x="5461000" y="1190823"/>
            <a:ext cx="660400" cy="307777"/>
          </a:xfrm>
          <a:prstGeom prst="rect">
            <a:avLst/>
          </a:prstGeom>
          <a:noFill/>
        </p:spPr>
        <p:txBody>
          <a:bodyPr wrap="square" rtlCol="0">
            <a:spAutoFit/>
          </a:bodyPr>
          <a:lstStyle/>
          <a:p>
            <a:r>
              <a:rPr lang="en-US" sz="1400" dirty="0" smtClean="0">
                <a:solidFill>
                  <a:srgbClr val="FF0000"/>
                </a:solidFill>
              </a:rPr>
              <a:t>PGD</a:t>
            </a:r>
            <a:endParaRPr lang="en-US" sz="1400" dirty="0">
              <a:solidFill>
                <a:srgbClr val="FF0000"/>
              </a:solidFill>
            </a:endParaRPr>
          </a:p>
        </p:txBody>
      </p:sp>
      <p:sp>
        <p:nvSpPr>
          <p:cNvPr id="10" name="TextBox 9">
            <a:hlinkClick r:id="rId5"/>
          </p:cNvPr>
          <p:cNvSpPr txBox="1"/>
          <p:nvPr/>
        </p:nvSpPr>
        <p:spPr>
          <a:xfrm>
            <a:off x="3086100" y="1203523"/>
            <a:ext cx="723900" cy="307777"/>
          </a:xfrm>
          <a:prstGeom prst="rect">
            <a:avLst/>
          </a:prstGeom>
          <a:noFill/>
        </p:spPr>
        <p:txBody>
          <a:bodyPr wrap="square" rtlCol="0">
            <a:spAutoFit/>
          </a:bodyPr>
          <a:lstStyle/>
          <a:p>
            <a:r>
              <a:rPr lang="en-US" sz="1400" dirty="0" smtClean="0">
                <a:solidFill>
                  <a:srgbClr val="FF0000"/>
                </a:solidFill>
                <a:hlinkClick r:id="rId5"/>
              </a:rPr>
              <a:t>SCNT</a:t>
            </a:r>
            <a:endParaRPr lang="en-US" sz="1400" dirty="0">
              <a:solidFill>
                <a:srgbClr val="FF0000"/>
              </a:solidFill>
            </a:endParaRPr>
          </a:p>
        </p:txBody>
      </p:sp>
      <p:sp>
        <p:nvSpPr>
          <p:cNvPr id="11" name="TextBox 10"/>
          <p:cNvSpPr txBox="1"/>
          <p:nvPr/>
        </p:nvSpPr>
        <p:spPr>
          <a:xfrm>
            <a:off x="1917700" y="1216223"/>
            <a:ext cx="812800" cy="307777"/>
          </a:xfrm>
          <a:prstGeom prst="rect">
            <a:avLst/>
          </a:prstGeom>
          <a:noFill/>
        </p:spPr>
        <p:txBody>
          <a:bodyPr wrap="square" rtlCol="0">
            <a:spAutoFit/>
          </a:bodyPr>
          <a:lstStyle/>
          <a:p>
            <a:r>
              <a:rPr lang="en-US" sz="1400" dirty="0" err="1" smtClean="0">
                <a:solidFill>
                  <a:srgbClr val="FF0000"/>
                </a:solidFill>
              </a:rPr>
              <a:t>iPSCs</a:t>
            </a:r>
            <a:endParaRPr lang="en-US" sz="1400" dirty="0">
              <a:solidFill>
                <a:srgbClr val="FF0000"/>
              </a:solidFill>
            </a:endParaRPr>
          </a:p>
        </p:txBody>
      </p:sp>
      <p:sp>
        <p:nvSpPr>
          <p:cNvPr id="12" name="TextBox 11"/>
          <p:cNvSpPr txBox="1"/>
          <p:nvPr/>
        </p:nvSpPr>
        <p:spPr>
          <a:xfrm>
            <a:off x="6642100" y="1190823"/>
            <a:ext cx="774700" cy="307777"/>
          </a:xfrm>
          <a:prstGeom prst="rect">
            <a:avLst/>
          </a:prstGeom>
          <a:noFill/>
        </p:spPr>
        <p:txBody>
          <a:bodyPr wrap="square" rtlCol="0">
            <a:spAutoFit/>
          </a:bodyPr>
          <a:lstStyle/>
          <a:p>
            <a:r>
              <a:rPr lang="en-US" sz="1400" dirty="0" smtClean="0">
                <a:solidFill>
                  <a:srgbClr val="FF0000"/>
                </a:solidFill>
              </a:rPr>
              <a:t>“dead”</a:t>
            </a:r>
            <a:endParaRPr lang="en-US" sz="1400" dirty="0">
              <a:solidFill>
                <a:srgbClr val="FF0000"/>
              </a:solidFill>
            </a:endParaRPr>
          </a:p>
        </p:txBody>
      </p:sp>
      <p:sp>
        <p:nvSpPr>
          <p:cNvPr id="13" name="TextBox 12">
            <a:hlinkClick r:id="rId5"/>
          </p:cNvPr>
          <p:cNvSpPr txBox="1"/>
          <p:nvPr/>
        </p:nvSpPr>
        <p:spPr>
          <a:xfrm>
            <a:off x="3162300" y="1614388"/>
            <a:ext cx="558800" cy="307777"/>
          </a:xfrm>
          <a:prstGeom prst="rect">
            <a:avLst/>
          </a:prstGeom>
          <a:noFill/>
        </p:spPr>
        <p:txBody>
          <a:bodyPr wrap="square" rtlCol="0">
            <a:spAutoFit/>
          </a:bodyPr>
          <a:lstStyle/>
          <a:p>
            <a:r>
              <a:rPr lang="en-US" sz="1400" dirty="0" smtClean="0">
                <a:solidFill>
                  <a:srgbClr val="FF0000"/>
                </a:solidFill>
                <a:hlinkClick r:id="rId6"/>
              </a:rPr>
              <a:t>ANT</a:t>
            </a:r>
            <a:endParaRPr lang="en-US" sz="1400" dirty="0">
              <a:solidFill>
                <a:srgbClr val="FF0000"/>
              </a:solidFill>
            </a:endParaRPr>
          </a:p>
        </p:txBody>
      </p:sp>
    </p:spTree>
    <p:extLst>
      <p:ext uri="{BB962C8B-B14F-4D97-AF65-F5344CB8AC3E}">
        <p14:creationId xmlns:p14="http://schemas.microsoft.com/office/powerpoint/2010/main" val="99242966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solidFill>
                  <a:srgbClr val="660066"/>
                </a:solidFill>
              </a:rPr>
              <a:t>Gavrilov</a:t>
            </a:r>
            <a:r>
              <a:rPr lang="en-US" dirty="0" smtClean="0">
                <a:solidFill>
                  <a:srgbClr val="660066"/>
                </a:solidFill>
              </a:rPr>
              <a:t> Study &amp; </a:t>
            </a:r>
            <a:r>
              <a:rPr lang="en-US" dirty="0" err="1" smtClean="0">
                <a:solidFill>
                  <a:srgbClr val="660066"/>
                </a:solidFill>
              </a:rPr>
              <a:t>Degette</a:t>
            </a:r>
            <a:r>
              <a:rPr lang="en-US" dirty="0" smtClean="0">
                <a:solidFill>
                  <a:srgbClr val="660066"/>
                </a:solidFill>
              </a:rPr>
              <a:t> Bill</a:t>
            </a:r>
            <a:r>
              <a:rPr lang="en-US" dirty="0" smtClean="0"/>
              <a:t/>
            </a:r>
            <a:br>
              <a:rPr lang="en-US" dirty="0" smtClean="0"/>
            </a:br>
            <a:r>
              <a:rPr lang="en-US" sz="3200" i="1" dirty="0" smtClean="0">
                <a:solidFill>
                  <a:srgbClr val="595959"/>
                </a:solidFill>
              </a:rPr>
              <a:t>Are there live cells in </a:t>
            </a:r>
            <a:r>
              <a:rPr lang="en-US" sz="3200" i="1" dirty="0" err="1" smtClean="0">
                <a:solidFill>
                  <a:srgbClr val="595959"/>
                </a:solidFill>
              </a:rPr>
              <a:t>mitotically</a:t>
            </a:r>
            <a:r>
              <a:rPr lang="en-US" sz="3200" i="1" dirty="0" smtClean="0">
                <a:solidFill>
                  <a:srgbClr val="595959"/>
                </a:solidFill>
              </a:rPr>
              <a:t> arrested  embryos? </a:t>
            </a:r>
            <a:endParaRPr lang="en-US" sz="3200" i="1" dirty="0">
              <a:solidFill>
                <a:srgbClr val="595959"/>
              </a:solidFill>
            </a:endParaRPr>
          </a:p>
        </p:txBody>
      </p:sp>
      <p:sp>
        <p:nvSpPr>
          <p:cNvPr id="3" name="Content Placeholder 2"/>
          <p:cNvSpPr>
            <a:spLocks noGrp="1"/>
          </p:cNvSpPr>
          <p:nvPr>
            <p:ph idx="1"/>
          </p:nvPr>
        </p:nvSpPr>
        <p:spPr>
          <a:xfrm>
            <a:off x="152400" y="1600200"/>
            <a:ext cx="8686800" cy="4991100"/>
          </a:xfrm>
        </p:spPr>
        <p:txBody>
          <a:bodyPr>
            <a:normAutofit fontScale="92500" lnSpcReduction="10000"/>
          </a:bodyPr>
          <a:lstStyle/>
          <a:p>
            <a:r>
              <a:rPr lang="en-US" sz="2595" b="1" dirty="0" smtClean="0"/>
              <a:t>Study Design: </a:t>
            </a:r>
          </a:p>
          <a:p>
            <a:pPr lvl="1"/>
            <a:r>
              <a:rPr lang="en-US" sz="2195" b="1" dirty="0" smtClean="0"/>
              <a:t>IRB + Informed Consent: </a:t>
            </a:r>
            <a:r>
              <a:rPr lang="en-US" sz="2195" dirty="0" smtClean="0"/>
              <a:t>Women undergoing reproductive IVF</a:t>
            </a:r>
          </a:p>
          <a:p>
            <a:pPr lvl="1"/>
            <a:r>
              <a:rPr lang="en-US" sz="2195" b="1" dirty="0" smtClean="0"/>
              <a:t>Hormone Stimulation</a:t>
            </a:r>
          </a:p>
          <a:p>
            <a:pPr lvl="1"/>
            <a:r>
              <a:rPr lang="en-US" sz="2195" b="1" dirty="0" smtClean="0"/>
              <a:t>227 embryos analyzed </a:t>
            </a:r>
          </a:p>
          <a:p>
            <a:r>
              <a:rPr lang="en-US" sz="2595" b="1" dirty="0" smtClean="0"/>
              <a:t>Pilot Study to determine culture media (niche) </a:t>
            </a:r>
          </a:p>
          <a:p>
            <a:pPr lvl="1"/>
            <a:r>
              <a:rPr lang="en-US" sz="2195" dirty="0" smtClean="0"/>
              <a:t>79 embryos tested for possible mitotic resurrection </a:t>
            </a:r>
          </a:p>
          <a:p>
            <a:pPr lvl="2"/>
            <a:r>
              <a:rPr lang="en-US" sz="1482" dirty="0" smtClean="0"/>
              <a:t>32 in cleavage media		</a:t>
            </a:r>
            <a:r>
              <a:rPr lang="en-US" sz="1482" dirty="0" err="1" smtClean="0">
                <a:sym typeface="Wingdings"/>
              </a:rPr>
              <a:t></a:t>
            </a:r>
            <a:r>
              <a:rPr lang="en-US" sz="1482" dirty="0" smtClean="0">
                <a:sym typeface="Wingdings"/>
              </a:rPr>
              <a:t> none had living cells </a:t>
            </a:r>
            <a:endParaRPr lang="en-US" sz="1482" dirty="0" smtClean="0"/>
          </a:p>
          <a:p>
            <a:pPr lvl="2"/>
            <a:r>
              <a:rPr lang="en-US" sz="1482" dirty="0" smtClean="0"/>
              <a:t>47 in </a:t>
            </a:r>
            <a:r>
              <a:rPr lang="en-US" sz="1482" dirty="0" err="1" smtClean="0"/>
              <a:t>blastocyst</a:t>
            </a:r>
            <a:r>
              <a:rPr lang="en-US" sz="1482" dirty="0" smtClean="0"/>
              <a:t> media	</a:t>
            </a:r>
            <a:r>
              <a:rPr lang="en-US" sz="1482" dirty="0" err="1" smtClean="0">
                <a:sym typeface="Wingdings"/>
              </a:rPr>
              <a:t></a:t>
            </a:r>
            <a:r>
              <a:rPr lang="en-US" sz="1482" dirty="0" smtClean="0">
                <a:sym typeface="Wingdings"/>
              </a:rPr>
              <a:t> 21/42  had living cells </a:t>
            </a:r>
            <a:endParaRPr lang="en-US" sz="1482" dirty="0" smtClean="0"/>
          </a:p>
          <a:p>
            <a:r>
              <a:rPr lang="en-US" sz="2595" b="1" dirty="0" smtClean="0"/>
              <a:t>Detection: </a:t>
            </a:r>
            <a:r>
              <a:rPr lang="en-US" sz="2595" dirty="0" smtClean="0"/>
              <a:t>Fluorescent Dyes for nucleus, morphology/microscope</a:t>
            </a:r>
          </a:p>
          <a:p>
            <a:r>
              <a:rPr lang="en-US" sz="2595" b="1" dirty="0" smtClean="0"/>
              <a:t>Experimental study; </a:t>
            </a:r>
            <a:r>
              <a:rPr lang="en-US" sz="2595" dirty="0" smtClean="0"/>
              <a:t>148 embryos cultured to ED6 (day 6)</a:t>
            </a:r>
          </a:p>
          <a:p>
            <a:pPr lvl="1"/>
            <a:r>
              <a:rPr lang="en-US" sz="2595" dirty="0" smtClean="0"/>
              <a:t>28   “</a:t>
            </a:r>
            <a:r>
              <a:rPr lang="en-US" sz="2595" dirty="0" err="1" smtClean="0"/>
              <a:t>Dead”embryos</a:t>
            </a:r>
            <a:r>
              <a:rPr lang="en-US" sz="2595" dirty="0" smtClean="0"/>
              <a:t>	</a:t>
            </a:r>
            <a:r>
              <a:rPr lang="en-US" sz="2595" dirty="0" smtClean="0">
                <a:sym typeface="Wingdings"/>
              </a:rPr>
              <a:t> died</a:t>
            </a:r>
          </a:p>
          <a:p>
            <a:pPr lvl="1"/>
            <a:r>
              <a:rPr lang="en-US" sz="2595" dirty="0" smtClean="0">
                <a:sym typeface="Wingdings"/>
              </a:rPr>
              <a:t>22   </a:t>
            </a:r>
            <a:r>
              <a:rPr lang="en-US" sz="2595" dirty="0" smtClean="0"/>
              <a:t>“</a:t>
            </a:r>
            <a:r>
              <a:rPr lang="en-US" sz="2595" dirty="0" err="1"/>
              <a:t>Dead”embryos</a:t>
            </a:r>
            <a:r>
              <a:rPr lang="en-US" sz="2595" dirty="0" smtClean="0">
                <a:sym typeface="Wingdings"/>
              </a:rPr>
              <a:t>	 no living cells </a:t>
            </a:r>
          </a:p>
          <a:p>
            <a:pPr lvl="1"/>
            <a:r>
              <a:rPr lang="en-US" sz="2595" dirty="0" smtClean="0">
                <a:sym typeface="Wingdings"/>
              </a:rPr>
              <a:t>103 </a:t>
            </a:r>
            <a:r>
              <a:rPr lang="en-US" sz="2595" dirty="0"/>
              <a:t>“</a:t>
            </a:r>
            <a:r>
              <a:rPr lang="en-US" sz="2595" dirty="0" err="1"/>
              <a:t>Dead”embryos</a:t>
            </a:r>
            <a:r>
              <a:rPr lang="en-US" sz="2595" dirty="0" err="1" smtClean="0">
                <a:sym typeface="Wingdings"/>
              </a:rPr>
              <a:t>s</a:t>
            </a:r>
            <a:r>
              <a:rPr lang="en-US" sz="2595" dirty="0" smtClean="0">
                <a:sym typeface="Wingdings"/>
              </a:rPr>
              <a:t>	 1-32 living cells; only 3 had 32 cells</a:t>
            </a:r>
            <a:endParaRPr lang="en-US" sz="2595" dirty="0" smtClean="0"/>
          </a:p>
          <a:p>
            <a:endParaRPr lang="en-US" sz="2595" dirty="0" smtClean="0"/>
          </a:p>
          <a:p>
            <a:pPr>
              <a:buNone/>
            </a:pPr>
            <a:endParaRPr lang="en-US" dirty="0" smtClean="0"/>
          </a:p>
          <a:p>
            <a:pPr>
              <a:buNone/>
            </a:pPr>
            <a:endParaRPr lang="en-US" dirty="0"/>
          </a:p>
        </p:txBody>
      </p:sp>
    </p:spTree>
    <p:extLst>
      <p:ext uri="{BB962C8B-B14F-4D97-AF65-F5344CB8AC3E}">
        <p14:creationId xmlns:p14="http://schemas.microsoft.com/office/powerpoint/2010/main" val="19564857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500"/>
                                        <p:tgtEl>
                                          <p:spTgt spid="3">
                                            <p:txEl>
                                              <p:pRg st="9" end="9"/>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fade">
                                      <p:cBhvr>
                                        <p:cTn id="43" dur="500"/>
                                        <p:tgtEl>
                                          <p:spTgt spid="3">
                                            <p:txEl>
                                              <p:pRg st="10" end="1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fade">
                                      <p:cBhvr>
                                        <p:cTn id="46" dur="500"/>
                                        <p:tgtEl>
                                          <p:spTgt spid="3">
                                            <p:txEl>
                                              <p:pRg st="11" end="11"/>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Effect transition="in" filter="fade">
                                      <p:cBhvr>
                                        <p:cTn id="4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ctrTitle"/>
          </p:nvPr>
        </p:nvSpPr>
        <p:spPr>
          <a:xfrm>
            <a:off x="114300" y="1498601"/>
            <a:ext cx="9029700" cy="2101850"/>
          </a:xfrm>
        </p:spPr>
        <p:txBody>
          <a:bodyPr/>
          <a:lstStyle/>
          <a:p>
            <a:r>
              <a:rPr lang="en-US" dirty="0">
                <a:solidFill>
                  <a:srgbClr val="12919C"/>
                </a:solidFill>
                <a:latin typeface="Arial"/>
                <a:ea typeface="ＭＳ Ｐゴシック" charset="0"/>
                <a:cs typeface="Arial"/>
              </a:rPr>
              <a:t>Using </a:t>
            </a:r>
            <a:r>
              <a:rPr lang="en-US" dirty="0" smtClean="0">
                <a:solidFill>
                  <a:srgbClr val="12919C"/>
                </a:solidFill>
                <a:latin typeface="Arial"/>
                <a:ea typeface="ＭＳ Ｐゴシック" charset="0"/>
                <a:cs typeface="Arial"/>
              </a:rPr>
              <a:t>“Medical Waste” </a:t>
            </a:r>
            <a:r>
              <a:rPr lang="en-US" dirty="0">
                <a:solidFill>
                  <a:srgbClr val="12919C"/>
                </a:solidFill>
                <a:latin typeface="Arial"/>
                <a:ea typeface="ＭＳ Ｐゴシック" charset="0"/>
                <a:cs typeface="Arial"/>
              </a:rPr>
              <a:t/>
            </a:r>
            <a:br>
              <a:rPr lang="en-US" dirty="0">
                <a:solidFill>
                  <a:srgbClr val="12919C"/>
                </a:solidFill>
                <a:latin typeface="Arial"/>
                <a:ea typeface="ＭＳ Ｐゴシック" charset="0"/>
                <a:cs typeface="Arial"/>
              </a:rPr>
            </a:br>
            <a:r>
              <a:rPr lang="en-US" sz="3200" dirty="0" smtClean="0">
                <a:solidFill>
                  <a:srgbClr val="404040"/>
                </a:solidFill>
                <a:latin typeface="Arial"/>
                <a:ea typeface="ＭＳ Ｐゴシック" charset="0"/>
                <a:cs typeface="Arial"/>
              </a:rPr>
              <a:t>Menstrual Blood, Cord Blood , Placenta, </a:t>
            </a:r>
            <a:r>
              <a:rPr lang="en-US" sz="3200" dirty="0">
                <a:solidFill>
                  <a:srgbClr val="404040"/>
                </a:solidFill>
                <a:latin typeface="Arial"/>
                <a:ea typeface="ＭＳ Ｐゴシック" charset="0"/>
                <a:cs typeface="Arial"/>
              </a:rPr>
              <a:t>&amp; Fat </a:t>
            </a:r>
            <a:br>
              <a:rPr lang="en-US" sz="3200" dirty="0">
                <a:solidFill>
                  <a:srgbClr val="404040"/>
                </a:solidFill>
                <a:latin typeface="Arial"/>
                <a:ea typeface="ＭＳ Ｐゴシック" charset="0"/>
                <a:cs typeface="Arial"/>
              </a:rPr>
            </a:br>
            <a:endParaRPr lang="en-US" sz="3200" dirty="0">
              <a:solidFill>
                <a:srgbClr val="404040"/>
              </a:solidFill>
              <a:latin typeface="Arial"/>
              <a:ea typeface="ＭＳ Ｐゴシック" charset="0"/>
              <a:cs typeface="Arial"/>
            </a:endParaRPr>
          </a:p>
        </p:txBody>
      </p:sp>
    </p:spTree>
    <p:extLst>
      <p:ext uri="{BB962C8B-B14F-4D97-AF65-F5344CB8AC3E}">
        <p14:creationId xmlns:p14="http://schemas.microsoft.com/office/powerpoint/2010/main" val="361424546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cen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580" y="814003"/>
            <a:ext cx="850392" cy="859536"/>
          </a:xfrm>
          <a:prstGeom prst="rect">
            <a:avLst/>
          </a:prstGeom>
        </p:spPr>
      </p:pic>
      <p:pic>
        <p:nvPicPr>
          <p:cNvPr id="5" name="Picture 4" descr="placentabloo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803" y="814003"/>
            <a:ext cx="1426464" cy="1011936"/>
          </a:xfrm>
          <a:prstGeom prst="rect">
            <a:avLst/>
          </a:prstGeom>
        </p:spPr>
      </p:pic>
      <p:pic>
        <p:nvPicPr>
          <p:cNvPr id="6" name="Picture 5" descr="bonem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415" y="3704532"/>
            <a:ext cx="826008" cy="1380744"/>
          </a:xfrm>
          <a:prstGeom prst="rect">
            <a:avLst/>
          </a:prstGeom>
        </p:spPr>
      </p:pic>
      <p:pic>
        <p:nvPicPr>
          <p:cNvPr id="7" name="Picture 6" descr="bonebloo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3874" y="3704532"/>
            <a:ext cx="1307592" cy="1118616"/>
          </a:xfrm>
          <a:prstGeom prst="rect">
            <a:avLst/>
          </a:prstGeom>
        </p:spPr>
      </p:pic>
      <p:pic>
        <p:nvPicPr>
          <p:cNvPr id="8" name="Picture 7" descr="ovarie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886" y="2312623"/>
            <a:ext cx="1191768" cy="822960"/>
          </a:xfrm>
          <a:prstGeom prst="rect">
            <a:avLst/>
          </a:prstGeom>
        </p:spPr>
      </p:pic>
      <p:pic>
        <p:nvPicPr>
          <p:cNvPr id="9" name="Picture 8" descr="collection.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56043" y="2215863"/>
            <a:ext cx="323088" cy="981456"/>
          </a:xfrm>
          <a:prstGeom prst="rect">
            <a:avLst/>
          </a:prstGeom>
        </p:spPr>
      </p:pic>
      <p:pic>
        <p:nvPicPr>
          <p:cNvPr id="10" name="Picture 9"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85644" y="2558763"/>
            <a:ext cx="137160" cy="143256"/>
          </a:xfrm>
          <a:prstGeom prst="rect">
            <a:avLst/>
          </a:prstGeom>
        </p:spPr>
      </p:pic>
      <p:pic>
        <p:nvPicPr>
          <p:cNvPr id="11" name="Picture 10" descr="blood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4003" y="763383"/>
            <a:ext cx="301752" cy="1002792"/>
          </a:xfrm>
          <a:prstGeom prst="rect">
            <a:avLst/>
          </a:prstGeom>
        </p:spPr>
      </p:pic>
      <p:pic>
        <p:nvPicPr>
          <p:cNvPr id="12" name="Picture 11" descr="blood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4003" y="2132791"/>
            <a:ext cx="301752" cy="1002792"/>
          </a:xfrm>
          <a:prstGeom prst="rect">
            <a:avLst/>
          </a:prstGeom>
        </p:spPr>
      </p:pic>
      <p:pic>
        <p:nvPicPr>
          <p:cNvPr id="13" name="Picture 12" descr="blood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4003" y="3736666"/>
            <a:ext cx="301752" cy="1002792"/>
          </a:xfrm>
          <a:prstGeom prst="rect">
            <a:avLst/>
          </a:prstGeom>
        </p:spPr>
      </p:pic>
      <p:pic>
        <p:nvPicPr>
          <p:cNvPr id="14" name="Picture 13" descr="blood2.png"/>
          <p:cNvPicPr>
            <a:picLocks noChangeAspect="1"/>
          </p:cNvPicPr>
          <p:nvPr/>
        </p:nvPicPr>
        <p:blipFill rotWithShape="1">
          <a:blip r:embed="rId11">
            <a:extLst>
              <a:ext uri="{28A0092B-C50C-407E-A947-70E740481C1C}">
                <a14:useLocalDpi xmlns:a14="http://schemas.microsoft.com/office/drawing/2010/main" val="0"/>
              </a:ext>
            </a:extLst>
          </a:blip>
          <a:srcRect b="15441"/>
          <a:stretch/>
        </p:blipFill>
        <p:spPr>
          <a:xfrm>
            <a:off x="3502470" y="763383"/>
            <a:ext cx="301752" cy="1020633"/>
          </a:xfrm>
          <a:prstGeom prst="rect">
            <a:avLst/>
          </a:prstGeom>
        </p:spPr>
      </p:pic>
      <p:pic>
        <p:nvPicPr>
          <p:cNvPr id="16" name="Picture 15" descr="blood2.png"/>
          <p:cNvPicPr>
            <a:picLocks noChangeAspect="1"/>
          </p:cNvPicPr>
          <p:nvPr/>
        </p:nvPicPr>
        <p:blipFill rotWithShape="1">
          <a:blip r:embed="rId11">
            <a:extLst>
              <a:ext uri="{28A0092B-C50C-407E-A947-70E740481C1C}">
                <a14:useLocalDpi xmlns:a14="http://schemas.microsoft.com/office/drawing/2010/main" val="0"/>
              </a:ext>
            </a:extLst>
          </a:blip>
          <a:srcRect b="16919"/>
          <a:stretch/>
        </p:blipFill>
        <p:spPr>
          <a:xfrm>
            <a:off x="3502470" y="3745133"/>
            <a:ext cx="301752" cy="1002792"/>
          </a:xfrm>
          <a:prstGeom prst="rect">
            <a:avLst/>
          </a:prstGeom>
        </p:spPr>
      </p:pic>
      <p:pic>
        <p:nvPicPr>
          <p:cNvPr id="17" name="Picture 16" descr="blood25.png"/>
          <p:cNvPicPr>
            <a:picLocks noChangeAspect="1"/>
          </p:cNvPicPr>
          <p:nvPr/>
        </p:nvPicPr>
        <p:blipFill rotWithShape="1">
          <a:blip r:embed="rId12">
            <a:extLst>
              <a:ext uri="{28A0092B-C50C-407E-A947-70E740481C1C}">
                <a14:useLocalDpi xmlns:a14="http://schemas.microsoft.com/office/drawing/2010/main" val="0"/>
              </a:ext>
            </a:extLst>
          </a:blip>
          <a:srcRect b="15948"/>
          <a:stretch/>
        </p:blipFill>
        <p:spPr>
          <a:xfrm>
            <a:off x="3505518" y="2140021"/>
            <a:ext cx="298704" cy="1009396"/>
          </a:xfrm>
          <a:prstGeom prst="rect">
            <a:avLst/>
          </a:prstGeom>
        </p:spPr>
      </p:pic>
      <p:pic>
        <p:nvPicPr>
          <p:cNvPr id="18" name="Picture 17" descr="publicbanks.png"/>
          <p:cNvPicPr>
            <a:picLocks noChangeAspect="1"/>
          </p:cNvPicPr>
          <p:nvPr/>
        </p:nvPicPr>
        <p:blipFill rotWithShape="1">
          <a:blip r:embed="rId13">
            <a:extLst>
              <a:ext uri="{28A0092B-C50C-407E-A947-70E740481C1C}">
                <a14:useLocalDpi xmlns:a14="http://schemas.microsoft.com/office/drawing/2010/main" val="0"/>
              </a:ext>
            </a:extLst>
          </a:blip>
          <a:srcRect t="-10003" b="10003"/>
          <a:stretch/>
        </p:blipFill>
        <p:spPr>
          <a:xfrm>
            <a:off x="4892545" y="695108"/>
            <a:ext cx="975360" cy="899160"/>
          </a:xfrm>
          <a:prstGeom prst="rect">
            <a:avLst/>
          </a:prstGeom>
        </p:spPr>
      </p:pic>
      <p:pic>
        <p:nvPicPr>
          <p:cNvPr id="19" name="Picture 18" descr="privatebanks.png"/>
          <p:cNvPicPr>
            <a:picLocks noChangeAspect="1"/>
          </p:cNvPicPr>
          <p:nvPr/>
        </p:nvPicPr>
        <p:blipFill rotWithShape="1">
          <a:blip r:embed="rId14">
            <a:extLst>
              <a:ext uri="{28A0092B-C50C-407E-A947-70E740481C1C}">
                <a14:useLocalDpi xmlns:a14="http://schemas.microsoft.com/office/drawing/2010/main" val="0"/>
              </a:ext>
            </a:extLst>
          </a:blip>
          <a:srcRect t="-9745" b="9745"/>
          <a:stretch/>
        </p:blipFill>
        <p:spPr>
          <a:xfrm>
            <a:off x="4892545" y="1939960"/>
            <a:ext cx="975360" cy="905256"/>
          </a:xfrm>
          <a:prstGeom prst="rect">
            <a:avLst/>
          </a:prstGeom>
        </p:spPr>
      </p:pic>
      <p:pic>
        <p:nvPicPr>
          <p:cNvPr id="20" name="Picture 19" descr="Cellin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49989" y="766108"/>
            <a:ext cx="609600" cy="460248"/>
          </a:xfrm>
          <a:prstGeom prst="rect">
            <a:avLst/>
          </a:prstGeom>
        </p:spPr>
      </p:pic>
      <p:pic>
        <p:nvPicPr>
          <p:cNvPr id="21" name="Picture 20" descr="patient.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496748" y="897852"/>
            <a:ext cx="963237" cy="1946694"/>
          </a:xfrm>
          <a:prstGeom prst="rect">
            <a:avLst/>
          </a:prstGeom>
        </p:spPr>
      </p:pic>
      <p:pic>
        <p:nvPicPr>
          <p:cNvPr id="22" name="Picture 21"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5070" y="2558763"/>
            <a:ext cx="137160" cy="143256"/>
          </a:xfrm>
          <a:prstGeom prst="rect">
            <a:avLst/>
          </a:prstGeom>
        </p:spPr>
      </p:pic>
      <p:pic>
        <p:nvPicPr>
          <p:cNvPr id="23" name="Picture 22"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85644" y="4159480"/>
            <a:ext cx="137160" cy="143256"/>
          </a:xfrm>
          <a:prstGeom prst="rect">
            <a:avLst/>
          </a:prstGeom>
        </p:spPr>
      </p:pic>
      <p:pic>
        <p:nvPicPr>
          <p:cNvPr id="24" name="Picture 23"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5070" y="4159480"/>
            <a:ext cx="137160" cy="143256"/>
          </a:xfrm>
          <a:prstGeom prst="rect">
            <a:avLst/>
          </a:prstGeom>
        </p:spPr>
      </p:pic>
      <p:pic>
        <p:nvPicPr>
          <p:cNvPr id="25" name="Picture 24"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85644" y="1264177"/>
            <a:ext cx="137160" cy="143256"/>
          </a:xfrm>
          <a:prstGeom prst="rect">
            <a:avLst/>
          </a:prstGeom>
        </p:spPr>
      </p:pic>
      <p:pic>
        <p:nvPicPr>
          <p:cNvPr id="26" name="Picture 25"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5070" y="1264177"/>
            <a:ext cx="137160" cy="143256"/>
          </a:xfrm>
          <a:prstGeom prst="rect">
            <a:avLst/>
          </a:prstGeom>
        </p:spPr>
      </p:pic>
      <p:sp>
        <p:nvSpPr>
          <p:cNvPr id="30" name="TextBox 29"/>
          <p:cNvSpPr txBox="1"/>
          <p:nvPr/>
        </p:nvSpPr>
        <p:spPr>
          <a:xfrm>
            <a:off x="319504" y="1682457"/>
            <a:ext cx="1069524" cy="400110"/>
          </a:xfrm>
          <a:prstGeom prst="rect">
            <a:avLst/>
          </a:prstGeom>
          <a:noFill/>
        </p:spPr>
        <p:txBody>
          <a:bodyPr wrap="none" rtlCol="0">
            <a:spAutoFit/>
          </a:bodyPr>
          <a:lstStyle/>
          <a:p>
            <a:pPr algn="ctr"/>
            <a:r>
              <a:rPr lang="en-US" sz="1000" cap="small" dirty="0">
                <a:solidFill>
                  <a:schemeClr val="tx1">
                    <a:lumMod val="50000"/>
                    <a:lumOff val="50000"/>
                  </a:schemeClr>
                </a:solidFill>
              </a:rPr>
              <a:t>p</a:t>
            </a:r>
            <a:r>
              <a:rPr lang="en-US" sz="1000" cap="small" dirty="0" smtClean="0">
                <a:solidFill>
                  <a:schemeClr val="tx1">
                    <a:lumMod val="50000"/>
                    <a:lumOff val="50000"/>
                  </a:schemeClr>
                </a:solidFill>
              </a:rPr>
              <a:t>lacenta &amp; </a:t>
            </a:r>
          </a:p>
          <a:p>
            <a:pPr algn="ctr"/>
            <a:r>
              <a:rPr lang="en-US" sz="1000" cap="small" dirty="0" smtClean="0">
                <a:solidFill>
                  <a:schemeClr val="tx1">
                    <a:lumMod val="50000"/>
                    <a:lumOff val="50000"/>
                  </a:schemeClr>
                </a:solidFill>
              </a:rPr>
              <a:t>umbilical cord </a:t>
            </a:r>
          </a:p>
        </p:txBody>
      </p:sp>
      <p:sp>
        <p:nvSpPr>
          <p:cNvPr id="31" name="TextBox 30"/>
          <p:cNvSpPr txBox="1"/>
          <p:nvPr/>
        </p:nvSpPr>
        <p:spPr>
          <a:xfrm>
            <a:off x="248920" y="3202696"/>
            <a:ext cx="1212203" cy="246221"/>
          </a:xfrm>
          <a:prstGeom prst="rect">
            <a:avLst/>
          </a:prstGeom>
          <a:noFill/>
        </p:spPr>
        <p:txBody>
          <a:bodyPr wrap="none" rtlCol="0">
            <a:spAutoFit/>
          </a:bodyPr>
          <a:lstStyle/>
          <a:p>
            <a:pPr algn="ctr"/>
            <a:r>
              <a:rPr lang="en-US" sz="1000" cap="small" dirty="0">
                <a:solidFill>
                  <a:schemeClr val="tx1">
                    <a:lumMod val="50000"/>
                    <a:lumOff val="50000"/>
                  </a:schemeClr>
                </a:solidFill>
              </a:rPr>
              <a:t>m</a:t>
            </a:r>
            <a:r>
              <a:rPr lang="en-US" sz="1000" cap="small" dirty="0" smtClean="0">
                <a:solidFill>
                  <a:schemeClr val="tx1">
                    <a:lumMod val="50000"/>
                    <a:lumOff val="50000"/>
                  </a:schemeClr>
                </a:solidFill>
              </a:rPr>
              <a:t>enstrual blood</a:t>
            </a:r>
          </a:p>
        </p:txBody>
      </p:sp>
      <p:sp>
        <p:nvSpPr>
          <p:cNvPr id="33" name="TextBox 32"/>
          <p:cNvSpPr txBox="1"/>
          <p:nvPr/>
        </p:nvSpPr>
        <p:spPr>
          <a:xfrm>
            <a:off x="301602" y="4762517"/>
            <a:ext cx="992579" cy="246221"/>
          </a:xfrm>
          <a:prstGeom prst="rect">
            <a:avLst/>
          </a:prstGeom>
          <a:noFill/>
        </p:spPr>
        <p:txBody>
          <a:bodyPr wrap="none" rtlCol="0">
            <a:spAutoFit/>
          </a:bodyPr>
          <a:lstStyle/>
          <a:p>
            <a:pPr algn="ctr"/>
            <a:r>
              <a:rPr lang="en-US" sz="1000" cap="small" dirty="0">
                <a:solidFill>
                  <a:srgbClr val="7F7F7F"/>
                </a:solidFill>
              </a:rPr>
              <a:t>b</a:t>
            </a:r>
            <a:r>
              <a:rPr lang="en-US" sz="1000" cap="small" dirty="0" smtClean="0">
                <a:solidFill>
                  <a:srgbClr val="7F7F7F"/>
                </a:solidFill>
              </a:rPr>
              <a:t>one marrow</a:t>
            </a:r>
          </a:p>
        </p:txBody>
      </p:sp>
      <p:sp>
        <p:nvSpPr>
          <p:cNvPr id="34" name="TextBox 33"/>
          <p:cNvSpPr txBox="1"/>
          <p:nvPr/>
        </p:nvSpPr>
        <p:spPr>
          <a:xfrm>
            <a:off x="1797086" y="3202600"/>
            <a:ext cx="840244" cy="215444"/>
          </a:xfrm>
          <a:prstGeom prst="rect">
            <a:avLst/>
          </a:prstGeom>
          <a:noFill/>
        </p:spPr>
        <p:txBody>
          <a:bodyPr wrap="none" rtlCol="0">
            <a:spAutoFit/>
          </a:bodyPr>
          <a:lstStyle/>
          <a:p>
            <a:pPr algn="ctr"/>
            <a:r>
              <a:rPr lang="en-US" sz="1000" cap="small" dirty="0" smtClean="0">
                <a:solidFill>
                  <a:srgbClr val="7F7F7F"/>
                </a:solidFill>
              </a:rPr>
              <a:t>collection</a:t>
            </a:r>
          </a:p>
        </p:txBody>
      </p:sp>
      <p:sp>
        <p:nvSpPr>
          <p:cNvPr id="35" name="TextBox 34"/>
          <p:cNvSpPr txBox="1"/>
          <p:nvPr/>
        </p:nvSpPr>
        <p:spPr>
          <a:xfrm>
            <a:off x="-63963" y="5095104"/>
            <a:ext cx="2979279" cy="307777"/>
          </a:xfrm>
          <a:prstGeom prst="rect">
            <a:avLst/>
          </a:prstGeom>
          <a:noFill/>
        </p:spPr>
        <p:txBody>
          <a:bodyPr wrap="square" rtlCol="0">
            <a:spAutoFit/>
          </a:bodyPr>
          <a:lstStyle/>
          <a:p>
            <a:pPr algn="ctr"/>
            <a:r>
              <a:rPr lang="en-US" sz="1400" cap="small" dirty="0">
                <a:solidFill>
                  <a:srgbClr val="7F7F7F"/>
                </a:solidFill>
              </a:rPr>
              <a:t>c</a:t>
            </a:r>
            <a:r>
              <a:rPr lang="en-US" sz="1400" cap="small" dirty="0" smtClean="0">
                <a:solidFill>
                  <a:srgbClr val="7F7F7F"/>
                </a:solidFill>
              </a:rPr>
              <a:t>ollection of blood stem cells</a:t>
            </a:r>
            <a:endParaRPr lang="en-US" sz="1400" cap="small" dirty="0">
              <a:solidFill>
                <a:srgbClr val="7F7F7F"/>
              </a:solidFill>
            </a:endParaRPr>
          </a:p>
        </p:txBody>
      </p:sp>
      <p:sp>
        <p:nvSpPr>
          <p:cNvPr id="36" name="TextBox 35"/>
          <p:cNvSpPr txBox="1"/>
          <p:nvPr/>
        </p:nvSpPr>
        <p:spPr>
          <a:xfrm>
            <a:off x="2957651" y="5124739"/>
            <a:ext cx="1420004" cy="264688"/>
          </a:xfrm>
          <a:prstGeom prst="rect">
            <a:avLst/>
          </a:prstGeom>
          <a:noFill/>
        </p:spPr>
        <p:txBody>
          <a:bodyPr wrap="square" rtlCol="0">
            <a:spAutoFit/>
          </a:bodyPr>
          <a:lstStyle/>
          <a:p>
            <a:pPr algn="ctr"/>
            <a:r>
              <a:rPr lang="en-US" sz="1400" cap="small" dirty="0" smtClean="0">
                <a:solidFill>
                  <a:srgbClr val="7F7F7F"/>
                </a:solidFill>
              </a:rPr>
              <a:t>processing</a:t>
            </a:r>
            <a:endParaRPr lang="en-US" sz="1400" cap="small" dirty="0">
              <a:solidFill>
                <a:srgbClr val="7F7F7F"/>
              </a:solidFill>
            </a:endParaRPr>
          </a:p>
        </p:txBody>
      </p:sp>
      <p:pic>
        <p:nvPicPr>
          <p:cNvPr id="37" name="Picture 36" descr="spin.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92763" y="1305325"/>
            <a:ext cx="527304" cy="204216"/>
          </a:xfrm>
          <a:prstGeom prst="rect">
            <a:avLst/>
          </a:prstGeom>
        </p:spPr>
      </p:pic>
      <p:pic>
        <p:nvPicPr>
          <p:cNvPr id="38" name="Picture 37" descr="spin.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92763" y="2599911"/>
            <a:ext cx="527304" cy="204216"/>
          </a:xfrm>
          <a:prstGeom prst="rect">
            <a:avLst/>
          </a:prstGeom>
        </p:spPr>
      </p:pic>
      <p:pic>
        <p:nvPicPr>
          <p:cNvPr id="39" name="Picture 38" descr="spin.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95811" y="4200628"/>
            <a:ext cx="527304" cy="204216"/>
          </a:xfrm>
          <a:prstGeom prst="rect">
            <a:avLst/>
          </a:prstGeom>
        </p:spPr>
      </p:pic>
      <p:pic>
        <p:nvPicPr>
          <p:cNvPr id="40" name="Picture 39" descr="Cellin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49989" y="1548555"/>
            <a:ext cx="609600" cy="460248"/>
          </a:xfrm>
          <a:prstGeom prst="rect">
            <a:avLst/>
          </a:prstGeom>
        </p:spPr>
      </p:pic>
      <p:pic>
        <p:nvPicPr>
          <p:cNvPr id="41" name="Picture 40" descr="Cellin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49989" y="2375828"/>
            <a:ext cx="609600" cy="460248"/>
          </a:xfrm>
          <a:prstGeom prst="rect">
            <a:avLst/>
          </a:prstGeom>
        </p:spPr>
      </p:pic>
      <p:pic>
        <p:nvPicPr>
          <p:cNvPr id="42" name="Picture 41"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20072" y="1831664"/>
            <a:ext cx="137160" cy="143256"/>
          </a:xfrm>
          <a:prstGeom prst="rect">
            <a:avLst/>
          </a:prstGeom>
        </p:spPr>
      </p:pic>
      <p:pic>
        <p:nvPicPr>
          <p:cNvPr id="43" name="Picture 42"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06354" y="1831664"/>
            <a:ext cx="137160" cy="143256"/>
          </a:xfrm>
          <a:prstGeom prst="rect">
            <a:avLst/>
          </a:prstGeom>
        </p:spPr>
      </p:pic>
      <p:sp>
        <p:nvSpPr>
          <p:cNvPr id="44" name="TextBox 43"/>
          <p:cNvSpPr txBox="1"/>
          <p:nvPr/>
        </p:nvSpPr>
        <p:spPr>
          <a:xfrm>
            <a:off x="6133291" y="1584142"/>
            <a:ext cx="300911" cy="215444"/>
          </a:xfrm>
          <a:prstGeom prst="rect">
            <a:avLst/>
          </a:prstGeom>
          <a:noFill/>
        </p:spPr>
        <p:txBody>
          <a:bodyPr wrap="none" rtlCol="0">
            <a:spAutoFit/>
          </a:bodyPr>
          <a:lstStyle/>
          <a:p>
            <a:pPr algn="ctr"/>
            <a:r>
              <a:rPr lang="en-US" sz="800" i="1" dirty="0">
                <a:solidFill>
                  <a:srgbClr val="7F7F7F"/>
                </a:solidFill>
              </a:rPr>
              <a:t>o</a:t>
            </a:r>
            <a:r>
              <a:rPr lang="en-US" sz="800" i="1" dirty="0" smtClean="0">
                <a:solidFill>
                  <a:srgbClr val="7F7F7F"/>
                </a:solidFill>
              </a:rPr>
              <a:t>r</a:t>
            </a:r>
          </a:p>
        </p:txBody>
      </p:sp>
      <p:sp>
        <p:nvSpPr>
          <p:cNvPr id="45" name="TextBox 44"/>
          <p:cNvSpPr txBox="1"/>
          <p:nvPr/>
        </p:nvSpPr>
        <p:spPr>
          <a:xfrm>
            <a:off x="7702934" y="1578185"/>
            <a:ext cx="300911" cy="215444"/>
          </a:xfrm>
          <a:prstGeom prst="rect">
            <a:avLst/>
          </a:prstGeom>
          <a:noFill/>
        </p:spPr>
        <p:txBody>
          <a:bodyPr wrap="none" rtlCol="0">
            <a:spAutoFit/>
          </a:bodyPr>
          <a:lstStyle/>
          <a:p>
            <a:pPr algn="ctr"/>
            <a:r>
              <a:rPr lang="en-US" sz="800" i="1" dirty="0">
                <a:solidFill>
                  <a:srgbClr val="7F7F7F"/>
                </a:solidFill>
              </a:rPr>
              <a:t>o</a:t>
            </a:r>
            <a:r>
              <a:rPr lang="en-US" sz="800" i="1" dirty="0" smtClean="0">
                <a:solidFill>
                  <a:srgbClr val="7F7F7F"/>
                </a:solidFill>
              </a:rPr>
              <a:t>r</a:t>
            </a:r>
          </a:p>
        </p:txBody>
      </p:sp>
      <p:sp>
        <p:nvSpPr>
          <p:cNvPr id="46" name="TextBox 45"/>
          <p:cNvSpPr txBox="1"/>
          <p:nvPr/>
        </p:nvSpPr>
        <p:spPr>
          <a:xfrm>
            <a:off x="7978576" y="1230852"/>
            <a:ext cx="992579" cy="215444"/>
          </a:xfrm>
          <a:prstGeom prst="rect">
            <a:avLst/>
          </a:prstGeom>
          <a:noFill/>
        </p:spPr>
        <p:txBody>
          <a:bodyPr wrap="none" rtlCol="0">
            <a:spAutoFit/>
          </a:bodyPr>
          <a:lstStyle/>
          <a:p>
            <a:pPr algn="ctr"/>
            <a:r>
              <a:rPr lang="en-US" sz="800" b="1" cap="small" dirty="0" err="1">
                <a:solidFill>
                  <a:srgbClr val="7F7F7F"/>
                </a:solidFill>
              </a:rPr>
              <a:t>p</a:t>
            </a:r>
            <a:r>
              <a:rPr lang="en-US" sz="800" b="1" cap="small" dirty="0" err="1" smtClean="0">
                <a:solidFill>
                  <a:srgbClr val="7F7F7F"/>
                </a:solidFill>
              </a:rPr>
              <a:t>dsc</a:t>
            </a:r>
            <a:r>
              <a:rPr lang="en-US" sz="800" b="1" cap="small" dirty="0" smtClean="0">
                <a:solidFill>
                  <a:srgbClr val="7F7F7F"/>
                </a:solidFill>
              </a:rPr>
              <a:t> &amp; </a:t>
            </a:r>
            <a:r>
              <a:rPr lang="en-US" sz="800" b="1" cap="small" dirty="0" err="1" smtClean="0">
                <a:solidFill>
                  <a:srgbClr val="7F7F7F"/>
                </a:solidFill>
              </a:rPr>
              <a:t>ucb</a:t>
            </a:r>
            <a:r>
              <a:rPr lang="en-US" sz="800" b="1" cap="small" dirty="0" smtClean="0">
                <a:solidFill>
                  <a:srgbClr val="7F7F7F"/>
                </a:solidFill>
              </a:rPr>
              <a:t> lines</a:t>
            </a:r>
          </a:p>
        </p:txBody>
      </p:sp>
      <p:sp>
        <p:nvSpPr>
          <p:cNvPr id="47" name="TextBox 46"/>
          <p:cNvSpPr txBox="1"/>
          <p:nvPr/>
        </p:nvSpPr>
        <p:spPr>
          <a:xfrm>
            <a:off x="7669529" y="1974920"/>
            <a:ext cx="1556836" cy="338554"/>
          </a:xfrm>
          <a:prstGeom prst="rect">
            <a:avLst/>
          </a:prstGeom>
          <a:noFill/>
        </p:spPr>
        <p:txBody>
          <a:bodyPr wrap="none" rtlCol="0">
            <a:spAutoFit/>
          </a:bodyPr>
          <a:lstStyle/>
          <a:p>
            <a:pPr algn="ctr"/>
            <a:r>
              <a:rPr lang="en-US" sz="800" b="1" cap="small" dirty="0" err="1" smtClean="0">
                <a:solidFill>
                  <a:srgbClr val="7F7F7F"/>
                </a:solidFill>
              </a:rPr>
              <a:t>erc</a:t>
            </a:r>
            <a:r>
              <a:rPr lang="en-US" sz="800" b="1" cap="small" dirty="0" smtClean="0">
                <a:solidFill>
                  <a:srgbClr val="7F7F7F"/>
                </a:solidFill>
              </a:rPr>
              <a:t> lines </a:t>
            </a:r>
          </a:p>
          <a:p>
            <a:pPr algn="ctr"/>
            <a:r>
              <a:rPr lang="en-US" sz="800" cap="small" dirty="0" smtClean="0">
                <a:solidFill>
                  <a:srgbClr val="7F7F7F"/>
                </a:solidFill>
              </a:rPr>
              <a:t>(endometrial regenerative)</a:t>
            </a:r>
            <a:r>
              <a:rPr lang="en-US" sz="800" b="1" cap="small" dirty="0" smtClean="0">
                <a:solidFill>
                  <a:srgbClr val="7F7F7F"/>
                </a:solidFill>
              </a:rPr>
              <a:t> </a:t>
            </a:r>
          </a:p>
        </p:txBody>
      </p:sp>
      <p:sp>
        <p:nvSpPr>
          <p:cNvPr id="48" name="TextBox 47"/>
          <p:cNvSpPr txBox="1"/>
          <p:nvPr/>
        </p:nvSpPr>
        <p:spPr>
          <a:xfrm>
            <a:off x="7954312" y="2802224"/>
            <a:ext cx="987267" cy="215444"/>
          </a:xfrm>
          <a:prstGeom prst="rect">
            <a:avLst/>
          </a:prstGeom>
          <a:noFill/>
        </p:spPr>
        <p:txBody>
          <a:bodyPr wrap="none" rtlCol="0">
            <a:spAutoFit/>
          </a:bodyPr>
          <a:lstStyle/>
          <a:p>
            <a:pPr algn="ctr"/>
            <a:r>
              <a:rPr lang="en-US" sz="800" b="1" cap="small" dirty="0" err="1" smtClean="0">
                <a:solidFill>
                  <a:srgbClr val="7F7F7F"/>
                </a:solidFill>
              </a:rPr>
              <a:t>hsc</a:t>
            </a:r>
            <a:r>
              <a:rPr lang="en-US" sz="800" b="1" cap="small" dirty="0" smtClean="0">
                <a:solidFill>
                  <a:srgbClr val="7F7F7F"/>
                </a:solidFill>
              </a:rPr>
              <a:t> &amp; </a:t>
            </a:r>
            <a:r>
              <a:rPr lang="en-US" sz="800" b="1" cap="small" dirty="0" err="1" smtClean="0">
                <a:solidFill>
                  <a:srgbClr val="7F7F7F"/>
                </a:solidFill>
              </a:rPr>
              <a:t>pbsc</a:t>
            </a:r>
            <a:r>
              <a:rPr lang="en-US" sz="800" b="1" cap="small" dirty="0" smtClean="0">
                <a:solidFill>
                  <a:srgbClr val="7F7F7F"/>
                </a:solidFill>
              </a:rPr>
              <a:t> lines</a:t>
            </a:r>
          </a:p>
        </p:txBody>
      </p:sp>
      <p:sp>
        <p:nvSpPr>
          <p:cNvPr id="49" name="TextBox 48"/>
          <p:cNvSpPr txBox="1"/>
          <p:nvPr/>
        </p:nvSpPr>
        <p:spPr>
          <a:xfrm>
            <a:off x="4710146" y="3143752"/>
            <a:ext cx="1420004" cy="307777"/>
          </a:xfrm>
          <a:prstGeom prst="rect">
            <a:avLst/>
          </a:prstGeom>
          <a:noFill/>
        </p:spPr>
        <p:txBody>
          <a:bodyPr wrap="square" rtlCol="0">
            <a:spAutoFit/>
          </a:bodyPr>
          <a:lstStyle/>
          <a:p>
            <a:pPr algn="ctr"/>
            <a:r>
              <a:rPr lang="en-US" sz="1400" cap="small" dirty="0" smtClean="0">
                <a:solidFill>
                  <a:srgbClr val="7F7F7F"/>
                </a:solidFill>
              </a:rPr>
              <a:t>blood banks</a:t>
            </a:r>
            <a:endParaRPr lang="en-US" sz="1400" cap="small" dirty="0">
              <a:solidFill>
                <a:srgbClr val="7F7F7F"/>
              </a:solidFill>
            </a:endParaRPr>
          </a:p>
        </p:txBody>
      </p:sp>
      <p:sp>
        <p:nvSpPr>
          <p:cNvPr id="50" name="TextBox 49"/>
          <p:cNvSpPr txBox="1"/>
          <p:nvPr/>
        </p:nvSpPr>
        <p:spPr>
          <a:xfrm>
            <a:off x="6405399" y="3175685"/>
            <a:ext cx="1420004" cy="264688"/>
          </a:xfrm>
          <a:prstGeom prst="rect">
            <a:avLst/>
          </a:prstGeom>
          <a:noFill/>
        </p:spPr>
        <p:txBody>
          <a:bodyPr wrap="square" rtlCol="0">
            <a:spAutoFit/>
          </a:bodyPr>
          <a:lstStyle/>
          <a:p>
            <a:pPr algn="ctr"/>
            <a:r>
              <a:rPr lang="en-US" sz="1400" cap="small" dirty="0" smtClean="0">
                <a:solidFill>
                  <a:srgbClr val="7F7F7F"/>
                </a:solidFill>
              </a:rPr>
              <a:t>transplant</a:t>
            </a:r>
            <a:endParaRPr lang="en-US" sz="1400" cap="small" dirty="0">
              <a:solidFill>
                <a:srgbClr val="7F7F7F"/>
              </a:solidFill>
            </a:endParaRPr>
          </a:p>
        </p:txBody>
      </p:sp>
      <p:sp>
        <p:nvSpPr>
          <p:cNvPr id="51" name="TextBox 50"/>
          <p:cNvSpPr txBox="1"/>
          <p:nvPr/>
        </p:nvSpPr>
        <p:spPr>
          <a:xfrm>
            <a:off x="7749397" y="3175685"/>
            <a:ext cx="1420004" cy="264688"/>
          </a:xfrm>
          <a:prstGeom prst="rect">
            <a:avLst/>
          </a:prstGeom>
          <a:noFill/>
        </p:spPr>
        <p:txBody>
          <a:bodyPr wrap="square" rtlCol="0">
            <a:spAutoFit/>
          </a:bodyPr>
          <a:lstStyle/>
          <a:p>
            <a:pPr algn="ctr"/>
            <a:r>
              <a:rPr lang="en-US" sz="1400" cap="small" dirty="0" smtClean="0">
                <a:solidFill>
                  <a:srgbClr val="7F7F7F"/>
                </a:solidFill>
              </a:rPr>
              <a:t>research</a:t>
            </a:r>
            <a:endParaRPr lang="en-US" sz="1400" cap="small" dirty="0">
              <a:solidFill>
                <a:srgbClr val="7F7F7F"/>
              </a:solidFill>
            </a:endParaRPr>
          </a:p>
        </p:txBody>
      </p:sp>
      <p:sp>
        <p:nvSpPr>
          <p:cNvPr id="53" name="TextBox 52"/>
          <p:cNvSpPr txBox="1"/>
          <p:nvPr/>
        </p:nvSpPr>
        <p:spPr>
          <a:xfrm>
            <a:off x="161466" y="128740"/>
            <a:ext cx="8711601" cy="461665"/>
          </a:xfrm>
          <a:prstGeom prst="rect">
            <a:avLst/>
          </a:prstGeom>
          <a:noFill/>
        </p:spPr>
        <p:txBody>
          <a:bodyPr wrap="square" rtlCol="0">
            <a:spAutoFit/>
          </a:bodyPr>
          <a:lstStyle/>
          <a:p>
            <a:r>
              <a:rPr lang="en-US" sz="2400" dirty="0" smtClean="0">
                <a:solidFill>
                  <a:srgbClr val="12919C"/>
                </a:solidFill>
              </a:rPr>
              <a:t>Adult. Adult Cell Source. Blood Stem Cells </a:t>
            </a:r>
            <a:r>
              <a:rPr lang="en-US" sz="2400" i="1" dirty="0" smtClean="0">
                <a:solidFill>
                  <a:srgbClr val="12919C"/>
                </a:solidFill>
              </a:rPr>
              <a:t>In Vitro</a:t>
            </a:r>
            <a:endParaRPr lang="en-US" i="1" dirty="0">
              <a:solidFill>
                <a:srgbClr val="12919C"/>
              </a:solidFill>
            </a:endParaRPr>
          </a:p>
        </p:txBody>
      </p:sp>
      <p:sp>
        <p:nvSpPr>
          <p:cNvPr id="2" name="TextBox 1"/>
          <p:cNvSpPr txBox="1"/>
          <p:nvPr/>
        </p:nvSpPr>
        <p:spPr>
          <a:xfrm>
            <a:off x="4708447" y="3440725"/>
            <a:ext cx="1648785" cy="2708434"/>
          </a:xfrm>
          <a:prstGeom prst="rect">
            <a:avLst/>
          </a:prstGeom>
          <a:noFill/>
        </p:spPr>
        <p:txBody>
          <a:bodyPr wrap="square" rtlCol="0">
            <a:spAutoFit/>
          </a:bodyPr>
          <a:lstStyle/>
          <a:p>
            <a:r>
              <a:rPr lang="en-US" sz="1000" i="1" dirty="0" smtClean="0">
                <a:solidFill>
                  <a:schemeClr val="tx1">
                    <a:lumMod val="50000"/>
                    <a:lumOff val="50000"/>
                  </a:schemeClr>
                </a:solidFill>
              </a:rPr>
              <a:t>Stem cells can be  cryogenically stored for transplant therapy in either public or private  </a:t>
            </a:r>
            <a:r>
              <a:rPr lang="en-US" sz="1000" i="1" dirty="0" err="1" smtClean="0">
                <a:solidFill>
                  <a:schemeClr val="tx1">
                    <a:lumMod val="50000"/>
                    <a:lumOff val="50000"/>
                  </a:schemeClr>
                </a:solidFill>
              </a:rPr>
              <a:t>biobanks</a:t>
            </a:r>
            <a:r>
              <a:rPr lang="en-US" sz="1000" i="1" dirty="0" smtClean="0">
                <a:solidFill>
                  <a:schemeClr val="tx1">
                    <a:lumMod val="50000"/>
                    <a:lumOff val="50000"/>
                  </a:schemeClr>
                </a:solidFill>
              </a:rPr>
              <a:t>, the latter of which costs ~$2000 plus annual fees of ~$150. </a:t>
            </a:r>
            <a:r>
              <a:rPr lang="en-US" sz="1000" i="1" dirty="0">
                <a:solidFill>
                  <a:schemeClr val="tx1">
                    <a:lumMod val="50000"/>
                    <a:lumOff val="50000"/>
                  </a:schemeClr>
                </a:solidFill>
              </a:rPr>
              <a:t>Because there is no international registry of banked </a:t>
            </a:r>
            <a:r>
              <a:rPr lang="en-US" sz="1000" i="1" dirty="0" smtClean="0">
                <a:solidFill>
                  <a:schemeClr val="tx1">
                    <a:lumMod val="50000"/>
                    <a:lumOff val="50000"/>
                  </a:schemeClr>
                </a:solidFill>
              </a:rPr>
              <a:t>blood samples</a:t>
            </a:r>
            <a:r>
              <a:rPr lang="en-US" sz="1000" i="1" dirty="0">
                <a:solidFill>
                  <a:schemeClr val="tx1">
                    <a:lumMod val="50000"/>
                    <a:lumOff val="50000"/>
                  </a:schemeClr>
                </a:solidFill>
              </a:rPr>
              <a:t>, immunological matching for those with mixed </a:t>
            </a:r>
            <a:r>
              <a:rPr lang="en-US" sz="1000" i="1" dirty="0" smtClean="0">
                <a:solidFill>
                  <a:schemeClr val="tx1">
                    <a:lumMod val="50000"/>
                    <a:lumOff val="50000"/>
                  </a:schemeClr>
                </a:solidFill>
              </a:rPr>
              <a:t>ethnicity and diverse HLA type </a:t>
            </a:r>
            <a:r>
              <a:rPr lang="en-US" sz="1000" i="1" dirty="0">
                <a:solidFill>
                  <a:schemeClr val="tx1">
                    <a:lumMod val="50000"/>
                    <a:lumOff val="50000"/>
                  </a:schemeClr>
                </a:solidFill>
              </a:rPr>
              <a:t>proves challenging.  </a:t>
            </a:r>
            <a:r>
              <a:rPr lang="en-US" sz="1000" i="1" dirty="0" smtClean="0">
                <a:solidFill>
                  <a:schemeClr val="tx1">
                    <a:lumMod val="50000"/>
                    <a:lumOff val="50000"/>
                  </a:schemeClr>
                </a:solidFill>
              </a:rPr>
              <a:t>The case of Flynn v. Holder has changed the landscape.  </a:t>
            </a:r>
            <a:endParaRPr lang="en-US" sz="1000" i="1" dirty="0">
              <a:solidFill>
                <a:schemeClr val="tx1">
                  <a:lumMod val="50000"/>
                  <a:lumOff val="50000"/>
                </a:schemeClr>
              </a:solidFill>
            </a:endParaRPr>
          </a:p>
        </p:txBody>
      </p:sp>
      <p:sp>
        <p:nvSpPr>
          <p:cNvPr id="56" name="TextBox 55"/>
          <p:cNvSpPr txBox="1"/>
          <p:nvPr/>
        </p:nvSpPr>
        <p:spPr>
          <a:xfrm>
            <a:off x="6391101" y="3437432"/>
            <a:ext cx="1619250" cy="2862322"/>
          </a:xfrm>
          <a:prstGeom prst="rect">
            <a:avLst/>
          </a:prstGeom>
          <a:noFill/>
        </p:spPr>
        <p:txBody>
          <a:bodyPr wrap="square" rtlCol="0">
            <a:spAutoFit/>
          </a:bodyPr>
          <a:lstStyle/>
          <a:p>
            <a:r>
              <a:rPr lang="en-US" sz="1000" i="1" dirty="0">
                <a:solidFill>
                  <a:schemeClr val="tx1">
                    <a:lumMod val="50000"/>
                    <a:lumOff val="50000"/>
                  </a:schemeClr>
                </a:solidFill>
              </a:rPr>
              <a:t>T</a:t>
            </a:r>
            <a:r>
              <a:rPr lang="en-US" sz="1000" i="1" dirty="0" smtClean="0">
                <a:solidFill>
                  <a:schemeClr val="tx1">
                    <a:lumMod val="50000"/>
                    <a:lumOff val="50000"/>
                  </a:schemeClr>
                </a:solidFill>
              </a:rPr>
              <a:t>ransplants involve immunological matching to reduce graft rejection. They are used to treat blood disorders or to replenish the immune system. Parents with children living with blood-related disease, may use IVF + PGD to “design” a </a:t>
            </a:r>
            <a:r>
              <a:rPr lang="en-US" sz="1000" i="1" dirty="0" err="1" smtClean="0">
                <a:solidFill>
                  <a:schemeClr val="tx1">
                    <a:lumMod val="50000"/>
                    <a:lumOff val="50000"/>
                  </a:schemeClr>
                </a:solidFill>
              </a:rPr>
              <a:t>saviour</a:t>
            </a:r>
            <a:r>
              <a:rPr lang="en-US" sz="1000" i="1" dirty="0" smtClean="0">
                <a:solidFill>
                  <a:schemeClr val="tx1">
                    <a:lumMod val="50000"/>
                    <a:lumOff val="50000"/>
                  </a:schemeClr>
                </a:solidFill>
              </a:rPr>
              <a:t> sibling that lacks a genetic disease variant but is immunologically matched  in an effort to source stem cells from the umbilical cord. Some  athletes use transplants to enhance performance. </a:t>
            </a:r>
            <a:endParaRPr lang="en-US" sz="1000" i="1" dirty="0">
              <a:solidFill>
                <a:schemeClr val="tx1">
                  <a:lumMod val="50000"/>
                  <a:lumOff val="50000"/>
                </a:schemeClr>
              </a:solidFill>
            </a:endParaRPr>
          </a:p>
        </p:txBody>
      </p:sp>
      <p:sp>
        <p:nvSpPr>
          <p:cNvPr id="57" name="TextBox 56"/>
          <p:cNvSpPr txBox="1"/>
          <p:nvPr/>
        </p:nvSpPr>
        <p:spPr>
          <a:xfrm>
            <a:off x="8003429" y="3433765"/>
            <a:ext cx="1033719" cy="2862322"/>
          </a:xfrm>
          <a:prstGeom prst="rect">
            <a:avLst/>
          </a:prstGeom>
          <a:noFill/>
        </p:spPr>
        <p:txBody>
          <a:bodyPr wrap="square" rtlCol="0">
            <a:spAutoFit/>
          </a:bodyPr>
          <a:lstStyle/>
          <a:p>
            <a:r>
              <a:rPr lang="en-US" sz="1000" i="1" dirty="0" smtClean="0">
                <a:solidFill>
                  <a:schemeClr val="tx1">
                    <a:lumMod val="50000"/>
                    <a:lumOff val="50000"/>
                  </a:schemeClr>
                </a:solidFill>
              </a:rPr>
              <a:t>Hematopoietic stem cells  (HSCs) have an endodermal lineage and are </a:t>
            </a:r>
            <a:r>
              <a:rPr lang="en-US" sz="1000" i="1" dirty="0" err="1" smtClean="0">
                <a:solidFill>
                  <a:schemeClr val="tx1">
                    <a:lumMod val="50000"/>
                    <a:lumOff val="50000"/>
                  </a:schemeClr>
                </a:solidFill>
              </a:rPr>
              <a:t>multipotent</a:t>
            </a:r>
            <a:r>
              <a:rPr lang="en-US" sz="1000" i="1" dirty="0" smtClean="0">
                <a:solidFill>
                  <a:schemeClr val="tx1">
                    <a:lumMod val="50000"/>
                    <a:lumOff val="50000"/>
                  </a:schemeClr>
                </a:solidFill>
              </a:rPr>
              <a:t> giving rise to many blood cell types.</a:t>
            </a:r>
            <a:r>
              <a:rPr lang="en-US" sz="1000" i="1" dirty="0">
                <a:solidFill>
                  <a:schemeClr val="tx1">
                    <a:lumMod val="50000"/>
                    <a:lumOff val="50000"/>
                  </a:schemeClr>
                </a:solidFill>
              </a:rPr>
              <a:t> </a:t>
            </a:r>
            <a:r>
              <a:rPr lang="en-US" sz="1000" i="1" dirty="0" smtClean="0">
                <a:solidFill>
                  <a:schemeClr val="tx1">
                    <a:lumMod val="50000"/>
                    <a:lumOff val="50000"/>
                  </a:schemeClr>
                </a:solidFill>
              </a:rPr>
              <a:t>UCB lines tend to be </a:t>
            </a:r>
            <a:r>
              <a:rPr lang="en-US" sz="1000" i="1" dirty="0">
                <a:solidFill>
                  <a:schemeClr val="tx1">
                    <a:lumMod val="50000"/>
                    <a:lumOff val="50000"/>
                  </a:schemeClr>
                </a:solidFill>
              </a:rPr>
              <a:t>t</a:t>
            </a:r>
            <a:r>
              <a:rPr lang="en-US" sz="1000" i="1" dirty="0" smtClean="0">
                <a:solidFill>
                  <a:schemeClr val="tx1">
                    <a:lumMod val="50000"/>
                    <a:lumOff val="50000"/>
                  </a:schemeClr>
                </a:solidFill>
              </a:rPr>
              <a:t>he least immunogenic. Some claim that ERCs collected from menstrual blood may be  pluripotent.</a:t>
            </a:r>
            <a:endParaRPr lang="en-US" sz="1000" i="1" dirty="0">
              <a:solidFill>
                <a:schemeClr val="tx1">
                  <a:lumMod val="50000"/>
                  <a:lumOff val="50000"/>
                </a:schemeClr>
              </a:solidFill>
            </a:endParaRPr>
          </a:p>
        </p:txBody>
      </p:sp>
      <p:sp>
        <p:nvSpPr>
          <p:cNvPr id="54" name="TextBox 53"/>
          <p:cNvSpPr txBox="1"/>
          <p:nvPr/>
        </p:nvSpPr>
        <p:spPr>
          <a:xfrm>
            <a:off x="4667811" y="1526991"/>
            <a:ext cx="1420004" cy="230832"/>
          </a:xfrm>
          <a:prstGeom prst="rect">
            <a:avLst/>
          </a:prstGeom>
          <a:noFill/>
        </p:spPr>
        <p:txBody>
          <a:bodyPr wrap="square" rtlCol="0">
            <a:spAutoFit/>
          </a:bodyPr>
          <a:lstStyle/>
          <a:p>
            <a:pPr algn="ctr"/>
            <a:r>
              <a:rPr lang="en-US" sz="900" b="1" cap="small" dirty="0" smtClean="0">
                <a:solidFill>
                  <a:srgbClr val="7F7F7F"/>
                </a:solidFill>
              </a:rPr>
              <a:t>PUBLIC</a:t>
            </a:r>
            <a:endParaRPr lang="en-US" sz="900" b="1" cap="small" dirty="0">
              <a:solidFill>
                <a:srgbClr val="7F7F7F"/>
              </a:solidFill>
            </a:endParaRPr>
          </a:p>
        </p:txBody>
      </p:sp>
      <p:sp>
        <p:nvSpPr>
          <p:cNvPr id="55" name="TextBox 54"/>
          <p:cNvSpPr txBox="1"/>
          <p:nvPr/>
        </p:nvSpPr>
        <p:spPr>
          <a:xfrm>
            <a:off x="4659344" y="2794414"/>
            <a:ext cx="1420004" cy="230832"/>
          </a:xfrm>
          <a:prstGeom prst="rect">
            <a:avLst/>
          </a:prstGeom>
          <a:noFill/>
        </p:spPr>
        <p:txBody>
          <a:bodyPr wrap="square" rtlCol="0">
            <a:spAutoFit/>
          </a:bodyPr>
          <a:lstStyle/>
          <a:p>
            <a:pPr algn="ctr"/>
            <a:r>
              <a:rPr lang="en-US" sz="900" b="1" cap="small" dirty="0" smtClean="0">
                <a:solidFill>
                  <a:srgbClr val="7F7F7F"/>
                </a:solidFill>
              </a:rPr>
              <a:t>PRIVATE</a:t>
            </a:r>
            <a:endParaRPr lang="en-US" sz="900" b="1" cap="small" dirty="0">
              <a:solidFill>
                <a:srgbClr val="7F7F7F"/>
              </a:solidFill>
            </a:endParaRPr>
          </a:p>
        </p:txBody>
      </p:sp>
      <p:cxnSp>
        <p:nvCxnSpPr>
          <p:cNvPr id="27" name="Straight Connector 26"/>
          <p:cNvCxnSpPr/>
          <p:nvPr/>
        </p:nvCxnSpPr>
        <p:spPr>
          <a:xfrm>
            <a:off x="4633943" y="733208"/>
            <a:ext cx="0" cy="4152059"/>
          </a:xfrm>
          <a:prstGeom prst="line">
            <a:avLst/>
          </a:prstGeom>
          <a:ln w="3175"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49149" y="5329202"/>
            <a:ext cx="2908501" cy="861774"/>
          </a:xfrm>
          <a:prstGeom prst="rect">
            <a:avLst/>
          </a:prstGeom>
          <a:noFill/>
        </p:spPr>
        <p:txBody>
          <a:bodyPr wrap="square" rtlCol="0">
            <a:spAutoFit/>
          </a:bodyPr>
          <a:lstStyle/>
          <a:p>
            <a:r>
              <a:rPr lang="en-US" sz="1000" i="1" dirty="0" smtClean="0">
                <a:solidFill>
                  <a:schemeClr val="tx1">
                    <a:lumMod val="50000"/>
                    <a:lumOff val="50000"/>
                  </a:schemeClr>
                </a:solidFill>
              </a:rPr>
              <a:t>Collection occurs from regenerative tissues in the body. Bone marrow stem cells have been used since the 1950s and originally collected by drilling into the bone. Today, most is collected via the peripheral blood supply. </a:t>
            </a:r>
            <a:endParaRPr lang="en-US" sz="1000" i="1" dirty="0">
              <a:solidFill>
                <a:schemeClr val="tx1">
                  <a:lumMod val="50000"/>
                  <a:lumOff val="50000"/>
                </a:schemeClr>
              </a:solidFill>
            </a:endParaRPr>
          </a:p>
        </p:txBody>
      </p:sp>
      <p:sp>
        <p:nvSpPr>
          <p:cNvPr id="59" name="TextBox 58"/>
          <p:cNvSpPr txBox="1"/>
          <p:nvPr/>
        </p:nvSpPr>
        <p:spPr>
          <a:xfrm>
            <a:off x="2885645" y="5323546"/>
            <a:ext cx="1748298" cy="707886"/>
          </a:xfrm>
          <a:prstGeom prst="rect">
            <a:avLst/>
          </a:prstGeom>
          <a:noFill/>
        </p:spPr>
        <p:txBody>
          <a:bodyPr wrap="square" rtlCol="0">
            <a:spAutoFit/>
          </a:bodyPr>
          <a:lstStyle/>
          <a:p>
            <a:r>
              <a:rPr lang="en-US" sz="1000" i="1" dirty="0" smtClean="0">
                <a:solidFill>
                  <a:schemeClr val="tx1">
                    <a:lumMod val="50000"/>
                    <a:lumOff val="50000"/>
                  </a:schemeClr>
                </a:solidFill>
              </a:rPr>
              <a:t>Samples are spun to isolate stem cells  (blue). Their concentration varies depending on the source.</a:t>
            </a:r>
            <a:endParaRPr lang="en-US" sz="1000" i="1" dirty="0">
              <a:solidFill>
                <a:schemeClr val="tx1">
                  <a:lumMod val="50000"/>
                  <a:lumOff val="50000"/>
                </a:schemeClr>
              </a:solidFill>
            </a:endParaRPr>
          </a:p>
        </p:txBody>
      </p:sp>
      <p:sp>
        <p:nvSpPr>
          <p:cNvPr id="3" name="Rectangle 2"/>
          <p:cNvSpPr/>
          <p:nvPr/>
        </p:nvSpPr>
        <p:spPr>
          <a:xfrm>
            <a:off x="1607432" y="6203676"/>
            <a:ext cx="6800286" cy="707886"/>
          </a:xfrm>
          <a:prstGeom prst="rect">
            <a:avLst/>
          </a:prstGeom>
        </p:spPr>
        <p:txBody>
          <a:bodyPr wrap="square">
            <a:spAutoFit/>
          </a:bodyPr>
          <a:lstStyle/>
          <a:p>
            <a:r>
              <a:rPr lang="en-US" sz="1000" cap="small" dirty="0">
                <a:solidFill>
                  <a:srgbClr val="7F7F7F"/>
                </a:solidFill>
              </a:rPr>
              <a:t>adapted from “blood stem cells” </a:t>
            </a:r>
            <a:r>
              <a:rPr lang="en-US" sz="1000" cap="small" dirty="0" err="1" smtClean="0">
                <a:solidFill>
                  <a:srgbClr val="7F7F7F"/>
                </a:solidFill>
              </a:rPr>
              <a:t>zoomgraphic</a:t>
            </a:r>
            <a:endParaRPr lang="en-US" sz="1000" cap="small" dirty="0" smtClean="0">
              <a:solidFill>
                <a:srgbClr val="7F7F7F"/>
              </a:solidFill>
            </a:endParaRPr>
          </a:p>
          <a:p>
            <a:r>
              <a:rPr lang="en-US" sz="1000" cap="small" dirty="0" smtClean="0">
                <a:solidFill>
                  <a:srgbClr val="7F7F7F"/>
                </a:solidFill>
              </a:rPr>
              <a:t>	content &amp; content flow: </a:t>
            </a:r>
            <a:r>
              <a:rPr lang="en-US" sz="1000" cap="small" dirty="0" err="1" smtClean="0">
                <a:solidFill>
                  <a:srgbClr val="7F7F7F"/>
                </a:solidFill>
              </a:rPr>
              <a:t>katayoun</a:t>
            </a:r>
            <a:r>
              <a:rPr lang="en-US" sz="1000" cap="small" dirty="0" smtClean="0">
                <a:solidFill>
                  <a:srgbClr val="7F7F7F"/>
                </a:solidFill>
              </a:rPr>
              <a:t> </a:t>
            </a:r>
            <a:r>
              <a:rPr lang="en-US" sz="1000" cap="small" dirty="0" err="1" smtClean="0">
                <a:solidFill>
                  <a:srgbClr val="7F7F7F"/>
                </a:solidFill>
              </a:rPr>
              <a:t>chamany</a:t>
            </a:r>
            <a:r>
              <a:rPr lang="en-US" sz="1000" cap="small" dirty="0" smtClean="0">
                <a:solidFill>
                  <a:srgbClr val="7F7F7F"/>
                </a:solidFill>
              </a:rPr>
              <a:t> &amp; </a:t>
            </a:r>
            <a:r>
              <a:rPr lang="en-US" sz="1000" cap="small" dirty="0" err="1" smtClean="0">
                <a:solidFill>
                  <a:srgbClr val="7F7F7F"/>
                </a:solidFill>
              </a:rPr>
              <a:t>lianna</a:t>
            </a:r>
            <a:r>
              <a:rPr lang="en-US" sz="1000" cap="small" dirty="0" smtClean="0">
                <a:solidFill>
                  <a:srgbClr val="7F7F7F"/>
                </a:solidFill>
              </a:rPr>
              <a:t> </a:t>
            </a:r>
            <a:r>
              <a:rPr lang="en-US" sz="1000" cap="small" dirty="0" err="1" smtClean="0">
                <a:solidFill>
                  <a:srgbClr val="7F7F7F"/>
                </a:solidFill>
              </a:rPr>
              <a:t>schwartz-orbach</a:t>
            </a:r>
            <a:endParaRPr lang="en-US" sz="1000" cap="small" dirty="0" smtClean="0">
              <a:solidFill>
                <a:srgbClr val="7F7F7F"/>
              </a:solidFill>
            </a:endParaRPr>
          </a:p>
          <a:p>
            <a:r>
              <a:rPr lang="en-US" sz="1000" cap="small" dirty="0" smtClean="0">
                <a:solidFill>
                  <a:srgbClr val="7F7F7F"/>
                </a:solidFill>
              </a:rPr>
              <a:t>	design</a:t>
            </a:r>
            <a:r>
              <a:rPr lang="en-US" sz="1000" cap="small" dirty="0">
                <a:solidFill>
                  <a:srgbClr val="7F7F7F"/>
                </a:solidFill>
              </a:rPr>
              <a:t>: art direction, information design, &amp; illustrations by </a:t>
            </a:r>
            <a:r>
              <a:rPr lang="en-US" sz="1000" cap="small" dirty="0" err="1">
                <a:solidFill>
                  <a:srgbClr val="7F7F7F"/>
                </a:solidFill>
              </a:rPr>
              <a:t>julia</a:t>
            </a:r>
            <a:r>
              <a:rPr lang="en-US" sz="1000" cap="small" dirty="0">
                <a:solidFill>
                  <a:srgbClr val="7F7F7F"/>
                </a:solidFill>
              </a:rPr>
              <a:t> </a:t>
            </a:r>
            <a:r>
              <a:rPr lang="en-US" sz="1000" cap="small" dirty="0" err="1">
                <a:solidFill>
                  <a:srgbClr val="7F7F7F"/>
                </a:solidFill>
              </a:rPr>
              <a:t>wargaski</a:t>
            </a:r>
            <a:endParaRPr lang="en-US" sz="1000" cap="small" dirty="0">
              <a:solidFill>
                <a:srgbClr val="7F7F7F"/>
              </a:solidFill>
            </a:endParaRPr>
          </a:p>
          <a:p>
            <a:r>
              <a:rPr lang="en-US" sz="1000" cap="small" dirty="0">
                <a:solidFill>
                  <a:srgbClr val="7F7F7F"/>
                </a:solidFill>
              </a:rPr>
              <a:t>	© </a:t>
            </a:r>
            <a:r>
              <a:rPr lang="en-US" sz="1000" cap="small" dirty="0" err="1">
                <a:solidFill>
                  <a:srgbClr val="7F7F7F"/>
                </a:solidFill>
              </a:rPr>
              <a:t>julia</a:t>
            </a:r>
            <a:r>
              <a:rPr lang="en-US" sz="1000" cap="small" dirty="0">
                <a:solidFill>
                  <a:srgbClr val="7F7F7F"/>
                </a:solidFill>
              </a:rPr>
              <a:t> </a:t>
            </a:r>
            <a:r>
              <a:rPr lang="en-US" sz="1000" cap="small" dirty="0" err="1">
                <a:solidFill>
                  <a:srgbClr val="7F7F7F"/>
                </a:solidFill>
              </a:rPr>
              <a:t>wargaski</a:t>
            </a:r>
            <a:r>
              <a:rPr lang="en-US" sz="1000" cap="small" dirty="0">
                <a:solidFill>
                  <a:srgbClr val="7F7F7F"/>
                </a:solidFill>
              </a:rPr>
              <a:t> &amp; </a:t>
            </a:r>
            <a:r>
              <a:rPr lang="en-US" sz="1000" cap="small" dirty="0" err="1">
                <a:solidFill>
                  <a:srgbClr val="7F7F7F"/>
                </a:solidFill>
              </a:rPr>
              <a:t>katayoun</a:t>
            </a:r>
            <a:r>
              <a:rPr lang="en-US" sz="1000" cap="small" dirty="0">
                <a:solidFill>
                  <a:srgbClr val="7F7F7F"/>
                </a:solidFill>
              </a:rPr>
              <a:t> </a:t>
            </a:r>
            <a:r>
              <a:rPr lang="en-US" sz="1000" cap="small" dirty="0" err="1">
                <a:solidFill>
                  <a:srgbClr val="7F7F7F"/>
                </a:solidFill>
              </a:rPr>
              <a:t>chamany</a:t>
            </a:r>
            <a:endParaRPr lang="en-US" sz="1000" cap="small" dirty="0">
              <a:solidFill>
                <a:srgbClr val="7F7F7F"/>
              </a:solidFill>
            </a:endParaRPr>
          </a:p>
        </p:txBody>
      </p:sp>
      <p:pic>
        <p:nvPicPr>
          <p:cNvPr id="60" name="Picture 59" descr="Logos.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8654" y="6444576"/>
            <a:ext cx="1770297" cy="268605"/>
          </a:xfrm>
          <a:prstGeom prst="rect">
            <a:avLst/>
          </a:prstGeom>
        </p:spPr>
      </p:pic>
    </p:spTree>
    <p:extLst>
      <p:ext uri="{BB962C8B-B14F-4D97-AF65-F5344CB8AC3E}">
        <p14:creationId xmlns:p14="http://schemas.microsoft.com/office/powerpoint/2010/main" val="582173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10" presetClass="entr" presetSubtype="0"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par>
                                <p:cTn id="60" presetID="10" presetClass="entr" presetSubtype="0"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10" presetClass="entr" presetSubtype="0" fill="hold"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par>
                                <p:cTn id="71" presetID="10"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fade">
                                      <p:cBhvr>
                                        <p:cTn id="79" dur="500"/>
                                        <p:tgtEl>
                                          <p:spTgt spid="5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childTnLst>
                                </p:cTn>
                              </p:par>
                              <p:par>
                                <p:cTn id="85" presetID="10" presetClass="entr" presetSubtype="0" fill="hold"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childTnLst>
                                </p:cTn>
                              </p:par>
                              <p:par>
                                <p:cTn id="88" presetID="10" presetClass="entr" presetSubtype="0" fill="hold" nodeType="with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fade">
                                      <p:cBhvr>
                                        <p:cTn id="95" dur="500"/>
                                        <p:tgtEl>
                                          <p:spTgt spid="26"/>
                                        </p:tgtEl>
                                      </p:cBhvr>
                                    </p:animEffect>
                                  </p:childTnLst>
                                </p:cTn>
                              </p:par>
                              <p:par>
                                <p:cTn id="96" presetID="10" presetClass="entr" presetSubtype="0" fill="hold"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childTnLst>
                                </p:cTn>
                              </p:par>
                              <p:par>
                                <p:cTn id="99" presetID="10" presetClass="entr" presetSubtype="0" fill="hold"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500"/>
                                        <p:tgtEl>
                                          <p:spTgt spid="27"/>
                                        </p:tgtEl>
                                      </p:cBhvr>
                                    </p:animEffect>
                                  </p:childTnLst>
                                </p:cTn>
                              </p:par>
                              <p:par>
                                <p:cTn id="107" presetID="10" presetClass="entr" presetSubtype="0" fill="hold" nodeType="with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fade">
                                      <p:cBhvr>
                                        <p:cTn id="109" dur="500"/>
                                        <p:tgtEl>
                                          <p:spTgt spid="1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500"/>
                                        <p:tgtEl>
                                          <p:spTgt spid="5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nodeType="withEffect">
                                  <p:stCondLst>
                                    <p:cond delay="0"/>
                                  </p:stCondLst>
                                  <p:childTnLst>
                                    <p:set>
                                      <p:cBhvr>
                                        <p:cTn id="117" dur="1" fill="hold">
                                          <p:stCondLst>
                                            <p:cond delay="0"/>
                                          </p:stCondLst>
                                        </p:cTn>
                                        <p:tgtEl>
                                          <p:spTgt spid="18"/>
                                        </p:tgtEl>
                                        <p:attrNameLst>
                                          <p:attrName>style.visibility</p:attrName>
                                        </p:attrNameLst>
                                      </p:cBhvr>
                                      <p:to>
                                        <p:strVal val="visible"/>
                                      </p:to>
                                    </p:set>
                                    <p:animEffect transition="in" filter="fade">
                                      <p:cBhvr>
                                        <p:cTn id="118" dur="500"/>
                                        <p:tgtEl>
                                          <p:spTgt spid="1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54"/>
                                        </p:tgtEl>
                                        <p:attrNameLst>
                                          <p:attrName>style.visibility</p:attrName>
                                        </p:attrNameLst>
                                      </p:cBhvr>
                                      <p:to>
                                        <p:strVal val="visible"/>
                                      </p:to>
                                    </p:set>
                                    <p:animEffect transition="in" filter="fade">
                                      <p:cBhvr>
                                        <p:cTn id="121" dur="500"/>
                                        <p:tgtEl>
                                          <p:spTgt spid="54"/>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2"/>
                                        </p:tgtEl>
                                        <p:attrNameLst>
                                          <p:attrName>style.visibility</p:attrName>
                                        </p:attrNameLst>
                                      </p:cBhvr>
                                      <p:to>
                                        <p:strVal val="visible"/>
                                      </p:to>
                                    </p:set>
                                    <p:animEffect transition="in" filter="fade">
                                      <p:cBhvr>
                                        <p:cTn id="124" dur="500"/>
                                        <p:tgtEl>
                                          <p:spTgt spid="2"/>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500"/>
                                        <p:tgtEl>
                                          <p:spTgt spid="44"/>
                                        </p:tgtEl>
                                      </p:cBhvr>
                                    </p:animEffect>
                                  </p:childTnLst>
                                </p:cTn>
                              </p:par>
                              <p:par>
                                <p:cTn id="130" presetID="10" presetClass="entr" presetSubtype="0" fill="hold" nodeType="with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fade">
                                      <p:cBhvr>
                                        <p:cTn id="132" dur="500"/>
                                        <p:tgtEl>
                                          <p:spTgt spid="42"/>
                                        </p:tgtEl>
                                      </p:cBhvr>
                                    </p:animEffect>
                                  </p:childTnLst>
                                </p:cTn>
                              </p:par>
                              <p:par>
                                <p:cTn id="133" presetID="10" presetClass="entr" presetSubtype="0" fill="hold" nodeType="withEffect">
                                  <p:stCondLst>
                                    <p:cond delay="0"/>
                                  </p:stCondLst>
                                  <p:childTnLst>
                                    <p:set>
                                      <p:cBhvr>
                                        <p:cTn id="134" dur="1" fill="hold">
                                          <p:stCondLst>
                                            <p:cond delay="0"/>
                                          </p:stCondLst>
                                        </p:cTn>
                                        <p:tgtEl>
                                          <p:spTgt spid="21"/>
                                        </p:tgtEl>
                                        <p:attrNameLst>
                                          <p:attrName>style.visibility</p:attrName>
                                        </p:attrNameLst>
                                      </p:cBhvr>
                                      <p:to>
                                        <p:strVal val="visible"/>
                                      </p:to>
                                    </p:set>
                                    <p:animEffect transition="in" filter="fade">
                                      <p:cBhvr>
                                        <p:cTn id="135" dur="500"/>
                                        <p:tgtEl>
                                          <p:spTgt spid="21"/>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0"/>
                                        </p:tgtEl>
                                        <p:attrNameLst>
                                          <p:attrName>style.visibility</p:attrName>
                                        </p:attrNameLst>
                                      </p:cBhvr>
                                      <p:to>
                                        <p:strVal val="visible"/>
                                      </p:to>
                                    </p:set>
                                    <p:animEffect transition="in" filter="fade">
                                      <p:cBhvr>
                                        <p:cTn id="138" dur="500"/>
                                        <p:tgtEl>
                                          <p:spTgt spid="5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500"/>
                                        <p:tgtEl>
                                          <p:spTgt spid="56"/>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45"/>
                                        </p:tgtEl>
                                        <p:attrNameLst>
                                          <p:attrName>style.visibility</p:attrName>
                                        </p:attrNameLst>
                                      </p:cBhvr>
                                      <p:to>
                                        <p:strVal val="visible"/>
                                      </p:to>
                                    </p:set>
                                    <p:animEffect transition="in" filter="fade">
                                      <p:cBhvr>
                                        <p:cTn id="146" dur="500"/>
                                        <p:tgtEl>
                                          <p:spTgt spid="45"/>
                                        </p:tgtEl>
                                      </p:cBhvr>
                                    </p:animEffect>
                                  </p:childTnLst>
                                </p:cTn>
                              </p:par>
                              <p:par>
                                <p:cTn id="147" presetID="10" presetClass="entr" presetSubtype="0" fill="hold" nodeType="withEffect">
                                  <p:stCondLst>
                                    <p:cond delay="0"/>
                                  </p:stCondLst>
                                  <p:childTnLst>
                                    <p:set>
                                      <p:cBhvr>
                                        <p:cTn id="148" dur="1" fill="hold">
                                          <p:stCondLst>
                                            <p:cond delay="0"/>
                                          </p:stCondLst>
                                        </p:cTn>
                                        <p:tgtEl>
                                          <p:spTgt spid="43"/>
                                        </p:tgtEl>
                                        <p:attrNameLst>
                                          <p:attrName>style.visibility</p:attrName>
                                        </p:attrNameLst>
                                      </p:cBhvr>
                                      <p:to>
                                        <p:strVal val="visible"/>
                                      </p:to>
                                    </p:set>
                                    <p:animEffect transition="in" filter="fade">
                                      <p:cBhvr>
                                        <p:cTn id="149" dur="500"/>
                                        <p:tgtEl>
                                          <p:spTgt spid="43"/>
                                        </p:tgtEl>
                                      </p:cBhvr>
                                    </p:animEffect>
                                  </p:childTnLst>
                                </p:cTn>
                              </p:par>
                              <p:par>
                                <p:cTn id="150" presetID="10" presetClass="entr" presetSubtype="0" fill="hold" nodeType="withEffect">
                                  <p:stCondLst>
                                    <p:cond delay="0"/>
                                  </p:stCondLst>
                                  <p:childTnLst>
                                    <p:set>
                                      <p:cBhvr>
                                        <p:cTn id="151" dur="1" fill="hold">
                                          <p:stCondLst>
                                            <p:cond delay="0"/>
                                          </p:stCondLst>
                                        </p:cTn>
                                        <p:tgtEl>
                                          <p:spTgt spid="20"/>
                                        </p:tgtEl>
                                        <p:attrNameLst>
                                          <p:attrName>style.visibility</p:attrName>
                                        </p:attrNameLst>
                                      </p:cBhvr>
                                      <p:to>
                                        <p:strVal val="visible"/>
                                      </p:to>
                                    </p:set>
                                    <p:animEffect transition="in" filter="fade">
                                      <p:cBhvr>
                                        <p:cTn id="152" dur="500"/>
                                        <p:tgtEl>
                                          <p:spTgt spid="20"/>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46"/>
                                        </p:tgtEl>
                                        <p:attrNameLst>
                                          <p:attrName>style.visibility</p:attrName>
                                        </p:attrNameLst>
                                      </p:cBhvr>
                                      <p:to>
                                        <p:strVal val="visible"/>
                                      </p:to>
                                    </p:set>
                                    <p:animEffect transition="in" filter="fade">
                                      <p:cBhvr>
                                        <p:cTn id="155" dur="500"/>
                                        <p:tgtEl>
                                          <p:spTgt spid="46"/>
                                        </p:tgtEl>
                                      </p:cBhvr>
                                    </p:animEffect>
                                  </p:childTnLst>
                                </p:cTn>
                              </p:par>
                              <p:par>
                                <p:cTn id="156" presetID="10" presetClass="entr" presetSubtype="0" fill="hold" nodeType="withEffect">
                                  <p:stCondLst>
                                    <p:cond delay="500"/>
                                  </p:stCondLst>
                                  <p:childTnLst>
                                    <p:set>
                                      <p:cBhvr>
                                        <p:cTn id="157" dur="1" fill="hold">
                                          <p:stCondLst>
                                            <p:cond delay="0"/>
                                          </p:stCondLst>
                                        </p:cTn>
                                        <p:tgtEl>
                                          <p:spTgt spid="40"/>
                                        </p:tgtEl>
                                        <p:attrNameLst>
                                          <p:attrName>style.visibility</p:attrName>
                                        </p:attrNameLst>
                                      </p:cBhvr>
                                      <p:to>
                                        <p:strVal val="visible"/>
                                      </p:to>
                                    </p:set>
                                    <p:animEffect transition="in" filter="fade">
                                      <p:cBhvr>
                                        <p:cTn id="158" dur="500"/>
                                        <p:tgtEl>
                                          <p:spTgt spid="40"/>
                                        </p:tgtEl>
                                      </p:cBhvr>
                                    </p:animEffect>
                                  </p:childTnLst>
                                </p:cTn>
                              </p:par>
                              <p:par>
                                <p:cTn id="159" presetID="10" presetClass="entr" presetSubtype="0" fill="hold" grpId="0" nodeType="withEffect">
                                  <p:stCondLst>
                                    <p:cond delay="500"/>
                                  </p:stCondLst>
                                  <p:childTnLst>
                                    <p:set>
                                      <p:cBhvr>
                                        <p:cTn id="160" dur="1" fill="hold">
                                          <p:stCondLst>
                                            <p:cond delay="0"/>
                                          </p:stCondLst>
                                        </p:cTn>
                                        <p:tgtEl>
                                          <p:spTgt spid="47"/>
                                        </p:tgtEl>
                                        <p:attrNameLst>
                                          <p:attrName>style.visibility</p:attrName>
                                        </p:attrNameLst>
                                      </p:cBhvr>
                                      <p:to>
                                        <p:strVal val="visible"/>
                                      </p:to>
                                    </p:set>
                                    <p:animEffect transition="in" filter="fade">
                                      <p:cBhvr>
                                        <p:cTn id="161" dur="500"/>
                                        <p:tgtEl>
                                          <p:spTgt spid="47"/>
                                        </p:tgtEl>
                                      </p:cBhvr>
                                    </p:animEffect>
                                  </p:childTnLst>
                                </p:cTn>
                              </p:par>
                              <p:par>
                                <p:cTn id="162" presetID="10" presetClass="entr" presetSubtype="0" fill="hold" nodeType="withEffect">
                                  <p:stCondLst>
                                    <p:cond delay="1000"/>
                                  </p:stCondLst>
                                  <p:childTnLst>
                                    <p:set>
                                      <p:cBhvr>
                                        <p:cTn id="163" dur="1" fill="hold">
                                          <p:stCondLst>
                                            <p:cond delay="0"/>
                                          </p:stCondLst>
                                        </p:cTn>
                                        <p:tgtEl>
                                          <p:spTgt spid="41"/>
                                        </p:tgtEl>
                                        <p:attrNameLst>
                                          <p:attrName>style.visibility</p:attrName>
                                        </p:attrNameLst>
                                      </p:cBhvr>
                                      <p:to>
                                        <p:strVal val="visible"/>
                                      </p:to>
                                    </p:set>
                                    <p:animEffect transition="in" filter="fade">
                                      <p:cBhvr>
                                        <p:cTn id="164" dur="500"/>
                                        <p:tgtEl>
                                          <p:spTgt spid="41"/>
                                        </p:tgtEl>
                                      </p:cBhvr>
                                    </p:animEffect>
                                  </p:childTnLst>
                                </p:cTn>
                              </p:par>
                              <p:par>
                                <p:cTn id="165" presetID="10" presetClass="entr" presetSubtype="0" fill="hold" grpId="0" nodeType="withEffect">
                                  <p:stCondLst>
                                    <p:cond delay="1000"/>
                                  </p:stCondLst>
                                  <p:childTnLst>
                                    <p:set>
                                      <p:cBhvr>
                                        <p:cTn id="166" dur="1" fill="hold">
                                          <p:stCondLst>
                                            <p:cond delay="0"/>
                                          </p:stCondLst>
                                        </p:cTn>
                                        <p:tgtEl>
                                          <p:spTgt spid="48"/>
                                        </p:tgtEl>
                                        <p:attrNameLst>
                                          <p:attrName>style.visibility</p:attrName>
                                        </p:attrNameLst>
                                      </p:cBhvr>
                                      <p:to>
                                        <p:strVal val="visible"/>
                                      </p:to>
                                    </p:set>
                                    <p:animEffect transition="in" filter="fade">
                                      <p:cBhvr>
                                        <p:cTn id="167" dur="500"/>
                                        <p:tgtEl>
                                          <p:spTgt spid="48"/>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51"/>
                                        </p:tgtEl>
                                        <p:attrNameLst>
                                          <p:attrName>style.visibility</p:attrName>
                                        </p:attrNameLst>
                                      </p:cBhvr>
                                      <p:to>
                                        <p:strVal val="visible"/>
                                      </p:to>
                                    </p:set>
                                    <p:animEffect transition="in" filter="fade">
                                      <p:cBhvr>
                                        <p:cTn id="170" dur="500"/>
                                        <p:tgtEl>
                                          <p:spTgt spid="51"/>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7"/>
                                        </p:tgtEl>
                                        <p:attrNameLst>
                                          <p:attrName>style.visibility</p:attrName>
                                        </p:attrNameLst>
                                      </p:cBhvr>
                                      <p:to>
                                        <p:strVal val="visible"/>
                                      </p:to>
                                    </p:set>
                                    <p:animEffect transition="in" filter="fade">
                                      <p:cBhvr>
                                        <p:cTn id="17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34" grpId="0"/>
      <p:bldP spid="35" grpId="0"/>
      <p:bldP spid="36" grpId="0"/>
      <p:bldP spid="44" grpId="0"/>
      <p:bldP spid="45" grpId="0"/>
      <p:bldP spid="46" grpId="0"/>
      <p:bldP spid="47" grpId="0"/>
      <p:bldP spid="48" grpId="0"/>
      <p:bldP spid="49" grpId="0"/>
      <p:bldP spid="50" grpId="0"/>
      <p:bldP spid="51" grpId="0"/>
      <p:bldP spid="2" grpId="0"/>
      <p:bldP spid="56" grpId="0"/>
      <p:bldP spid="57" grpId="0"/>
      <p:bldP spid="54" grpId="0"/>
      <p:bldP spid="55" grpId="0"/>
      <p:bldP spid="58" grpId="0"/>
      <p:bldP spid="5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8"/>
          <p:cNvSpPr>
            <a:spLocks noGrp="1" noChangeArrowheads="1"/>
          </p:cNvSpPr>
          <p:nvPr>
            <p:ph type="title"/>
          </p:nvPr>
        </p:nvSpPr>
        <p:spPr>
          <a:xfrm>
            <a:off x="0" y="228600"/>
            <a:ext cx="9144000" cy="1676400"/>
          </a:xfrm>
        </p:spPr>
        <p:txBody>
          <a:bodyPr/>
          <a:lstStyle/>
          <a:p>
            <a:pPr>
              <a:defRPr/>
            </a:pPr>
            <a:r>
              <a:rPr lang="en-US" sz="3200" dirty="0" smtClean="0">
                <a:solidFill>
                  <a:srgbClr val="12919C"/>
                </a:solidFill>
                <a:latin typeface="Arial"/>
                <a:cs typeface="Arial"/>
              </a:rPr>
              <a:t>Menstrual Blood </a:t>
            </a:r>
            <a:br>
              <a:rPr lang="en-US" sz="3200" dirty="0" smtClean="0">
                <a:solidFill>
                  <a:srgbClr val="12919C"/>
                </a:solidFill>
                <a:latin typeface="Arial"/>
                <a:cs typeface="Arial"/>
              </a:rPr>
            </a:br>
            <a:r>
              <a:rPr lang="en-US" sz="3200" dirty="0" smtClean="0">
                <a:solidFill>
                  <a:srgbClr val="12919C"/>
                </a:solidFill>
                <a:latin typeface="Arial"/>
                <a:cs typeface="Arial"/>
              </a:rPr>
              <a:t>Endometrial </a:t>
            </a:r>
            <a:r>
              <a:rPr lang="en-US" sz="3200" dirty="0">
                <a:solidFill>
                  <a:srgbClr val="12919C"/>
                </a:solidFill>
                <a:latin typeface="Arial"/>
                <a:cs typeface="Arial"/>
              </a:rPr>
              <a:t>Regenerative Cells (ERSCs)</a:t>
            </a:r>
            <a:br>
              <a:rPr lang="en-US" sz="3200" dirty="0">
                <a:solidFill>
                  <a:srgbClr val="12919C"/>
                </a:solidFill>
                <a:latin typeface="Arial"/>
                <a:cs typeface="Arial"/>
              </a:rPr>
            </a:br>
            <a:r>
              <a:rPr lang="en-US" sz="2400" dirty="0">
                <a:solidFill>
                  <a:srgbClr val="660066"/>
                </a:solidFill>
                <a:latin typeface="Arial"/>
                <a:cs typeface="Arial"/>
              </a:rPr>
              <a:t>FACs Analysis  </a:t>
            </a:r>
            <a:r>
              <a:rPr lang="en-US" sz="2400" dirty="0">
                <a:latin typeface="Arial"/>
                <a:cs typeface="Arial"/>
              </a:rPr>
              <a:t/>
            </a:r>
            <a:br>
              <a:rPr lang="en-US" sz="2400" dirty="0">
                <a:latin typeface="Arial"/>
                <a:cs typeface="Arial"/>
              </a:rPr>
            </a:br>
            <a:r>
              <a:rPr lang="en-US" sz="2400" i="1" dirty="0" smtClean="0">
                <a:solidFill>
                  <a:schemeClr val="tx1">
                    <a:lumMod val="75000"/>
                    <a:lumOff val="25000"/>
                  </a:schemeClr>
                </a:solidFill>
                <a:latin typeface="Arial"/>
                <a:cs typeface="Arial"/>
              </a:rPr>
              <a:t>fluorescent </a:t>
            </a:r>
            <a:r>
              <a:rPr lang="en-US" sz="2400" i="1" dirty="0">
                <a:solidFill>
                  <a:schemeClr val="tx1">
                    <a:lumMod val="75000"/>
                    <a:lumOff val="25000"/>
                  </a:schemeClr>
                </a:solidFill>
                <a:latin typeface="Arial"/>
                <a:cs typeface="Arial"/>
              </a:rPr>
              <a:t>activated cell sorter</a:t>
            </a:r>
          </a:p>
        </p:txBody>
      </p:sp>
      <p:pic>
        <p:nvPicPr>
          <p:cNvPr id="41986" name="Picture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b="22742"/>
          <a:stretch>
            <a:fillRect/>
          </a:stretch>
        </p:blipFill>
        <p:spPr>
          <a:xfrm>
            <a:off x="24484" y="1905001"/>
            <a:ext cx="6467286" cy="4676000"/>
          </a:xfrm>
          <a:noFill/>
        </p:spPr>
      </p:pic>
      <p:sp>
        <p:nvSpPr>
          <p:cNvPr id="41987" name="Rectangle 3"/>
          <p:cNvSpPr>
            <a:spLocks noChangeArrowheads="1"/>
          </p:cNvSpPr>
          <p:nvPr/>
        </p:nvSpPr>
        <p:spPr bwMode="auto">
          <a:xfrm>
            <a:off x="5740400" y="2298700"/>
            <a:ext cx="3886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smtClean="0">
                <a:latin typeface="Arial"/>
                <a:cs typeface="Arial"/>
              </a:rPr>
              <a:t>Characteristics</a:t>
            </a:r>
            <a:endParaRPr lang="en-US" dirty="0">
              <a:latin typeface="Arial"/>
              <a:cs typeface="Arial"/>
            </a:endParaRPr>
          </a:p>
          <a:p>
            <a:pPr lvl="1"/>
            <a:r>
              <a:rPr lang="en-US" dirty="0">
                <a:latin typeface="Arial"/>
                <a:cs typeface="Arial"/>
              </a:rPr>
              <a:t>Can be isolated???</a:t>
            </a:r>
          </a:p>
          <a:p>
            <a:pPr lvl="1"/>
            <a:r>
              <a:rPr lang="en-US" dirty="0">
                <a:latin typeface="Arial"/>
                <a:cs typeface="Arial"/>
              </a:rPr>
              <a:t>Better proliferation</a:t>
            </a:r>
          </a:p>
          <a:p>
            <a:pPr lvl="1"/>
            <a:r>
              <a:rPr lang="en-US" dirty="0">
                <a:latin typeface="Arial"/>
                <a:cs typeface="Arial"/>
              </a:rPr>
              <a:t>Plasticity more broad</a:t>
            </a:r>
          </a:p>
        </p:txBody>
      </p:sp>
      <p:sp>
        <p:nvSpPr>
          <p:cNvPr id="5" name="Rectangle 3"/>
          <p:cNvSpPr>
            <a:spLocks noChangeArrowheads="1"/>
          </p:cNvSpPr>
          <p:nvPr/>
        </p:nvSpPr>
        <p:spPr bwMode="auto">
          <a:xfrm>
            <a:off x="0" y="6581001"/>
            <a:ext cx="9144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dirty="0" smtClean="0">
                <a:latin typeface="Arial"/>
                <a:cs typeface="Arial"/>
              </a:rPr>
              <a:t>NIH. June 2001. Appendix E. Stem Cells Scientific Progress and Future Directions. Department of Health and Human Services.  </a:t>
            </a:r>
            <a:r>
              <a:rPr lang="en-US" sz="1200" dirty="0" smtClean="0">
                <a:latin typeface="Arial"/>
                <a:cs typeface="Arial"/>
                <a:hlinkClick r:id="rId4"/>
              </a:rPr>
              <a:t>Link</a:t>
            </a:r>
            <a:endParaRPr lang="en-US" sz="1200" dirty="0">
              <a:latin typeface="Arial"/>
              <a:cs typeface="Arial"/>
            </a:endParaRPr>
          </a:p>
        </p:txBody>
      </p:sp>
    </p:spTree>
    <p:extLst>
      <p:ext uri="{BB962C8B-B14F-4D97-AF65-F5344CB8AC3E}">
        <p14:creationId xmlns:p14="http://schemas.microsoft.com/office/powerpoint/2010/main" val="270249688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654050" y="-110877"/>
            <a:ext cx="7772400" cy="1143000"/>
          </a:xfrm>
        </p:spPr>
        <p:txBody>
          <a:bodyPr/>
          <a:lstStyle/>
          <a:p>
            <a:r>
              <a:rPr lang="en-US" dirty="0">
                <a:solidFill>
                  <a:srgbClr val="12919C"/>
                </a:solidFill>
                <a:latin typeface="Arial"/>
                <a:ea typeface="ＭＳ Ｐゴシック" charset="0"/>
                <a:cs typeface="Arial"/>
                <a:hlinkClick r:id="rId3"/>
              </a:rPr>
              <a:t>Mademiocell</a:t>
            </a:r>
            <a:endParaRPr lang="en-US" dirty="0">
              <a:solidFill>
                <a:srgbClr val="12919C"/>
              </a:solidFill>
              <a:latin typeface="Arial"/>
              <a:ea typeface="ＭＳ Ｐゴシック" charset="0"/>
              <a:cs typeface="Arial"/>
            </a:endParaRPr>
          </a:p>
        </p:txBody>
      </p:sp>
      <p:sp>
        <p:nvSpPr>
          <p:cNvPr id="46082" name="Rectangle 5"/>
          <p:cNvSpPr>
            <a:spLocks noGrp="1" noChangeArrowheads="1"/>
          </p:cNvSpPr>
          <p:nvPr>
            <p:ph type="body" sz="half" idx="2"/>
          </p:nvPr>
        </p:nvSpPr>
        <p:spPr>
          <a:xfrm>
            <a:off x="457200" y="3098800"/>
            <a:ext cx="8686800" cy="3581400"/>
          </a:xfrm>
        </p:spPr>
        <p:txBody>
          <a:bodyPr/>
          <a:lstStyle/>
          <a:p>
            <a:r>
              <a:rPr lang="en-US" dirty="0">
                <a:latin typeface="Arial"/>
                <a:ea typeface="ＭＳ Ｐゴシック" charset="0"/>
                <a:cs typeface="Arial"/>
              </a:rPr>
              <a:t>Chelsea </a:t>
            </a:r>
            <a:r>
              <a:rPr lang="en-US" dirty="0" err="1">
                <a:latin typeface="Arial"/>
                <a:ea typeface="ＭＳ Ｐゴシック" charset="0"/>
                <a:cs typeface="Arial"/>
              </a:rPr>
              <a:t>Briganti</a:t>
            </a:r>
            <a:endParaRPr lang="en-US" dirty="0">
              <a:latin typeface="Arial"/>
              <a:ea typeface="ＭＳ Ｐゴシック" charset="0"/>
              <a:cs typeface="Arial"/>
            </a:endParaRPr>
          </a:p>
          <a:p>
            <a:r>
              <a:rPr lang="en-US" dirty="0" smtClean="0">
                <a:latin typeface="Arial"/>
                <a:ea typeface="ＭＳ Ｐゴシック" charset="0"/>
                <a:cs typeface="Arial"/>
              </a:rPr>
              <a:t>Parsons School of Design </a:t>
            </a:r>
            <a:r>
              <a:rPr lang="en-US" dirty="0">
                <a:latin typeface="Arial"/>
                <a:ea typeface="ＭＳ Ｐゴシック" charset="0"/>
                <a:cs typeface="Arial"/>
              </a:rPr>
              <a:t>Alumna </a:t>
            </a:r>
          </a:p>
          <a:p>
            <a:pPr lvl="1"/>
            <a:r>
              <a:rPr lang="en-US" sz="1600" dirty="0">
                <a:latin typeface="Arial"/>
                <a:ea typeface="ＭＳ Ｐゴシック" charset="0"/>
                <a:cs typeface="Arial"/>
              </a:rPr>
              <a:t>Product Design</a:t>
            </a:r>
          </a:p>
          <a:p>
            <a:pPr lvl="1"/>
            <a:r>
              <a:rPr lang="en-US" sz="1600" dirty="0">
                <a:latin typeface="Arial"/>
                <a:ea typeface="ＭＳ Ｐゴシック" charset="0"/>
                <a:cs typeface="Arial"/>
              </a:rPr>
              <a:t>Thesis project building </a:t>
            </a:r>
            <a:r>
              <a:rPr lang="en-US" sz="1600" dirty="0" smtClean="0">
                <a:latin typeface="Arial"/>
                <a:ea typeface="ＭＳ Ｐゴシック" charset="0"/>
                <a:cs typeface="Arial"/>
              </a:rPr>
              <a:t>on private companies’ work to bank menstrual stem cells  (</a:t>
            </a:r>
            <a:r>
              <a:rPr lang="en-US" sz="1600" dirty="0" err="1" smtClean="0">
                <a:latin typeface="Arial"/>
                <a:ea typeface="ＭＳ Ｐゴシック" charset="0"/>
                <a:cs typeface="Arial"/>
              </a:rPr>
              <a:t>Medistem</a:t>
            </a:r>
            <a:r>
              <a:rPr lang="en-US" sz="1600" dirty="0" smtClean="0">
                <a:latin typeface="Arial"/>
                <a:ea typeface="ＭＳ Ｐゴシック" charset="0"/>
                <a:cs typeface="Arial"/>
              </a:rPr>
              <a:t> </a:t>
            </a:r>
            <a:r>
              <a:rPr lang="en-US" sz="1600" dirty="0">
                <a:latin typeface="Arial"/>
                <a:ea typeface="ＭＳ Ｐゴシック" charset="0"/>
                <a:cs typeface="Arial"/>
              </a:rPr>
              <a:t>and </a:t>
            </a:r>
            <a:r>
              <a:rPr lang="en-US" sz="1600" dirty="0" smtClean="0">
                <a:latin typeface="Arial"/>
                <a:ea typeface="ＭＳ Ｐゴシック" charset="0"/>
                <a:cs typeface="Arial"/>
              </a:rPr>
              <a:t>Celle)</a:t>
            </a:r>
            <a:endParaRPr lang="en-US" sz="1600" dirty="0">
              <a:latin typeface="Arial"/>
              <a:ea typeface="ＭＳ Ｐゴシック" charset="0"/>
              <a:cs typeface="Arial"/>
            </a:endParaRPr>
          </a:p>
          <a:p>
            <a:pPr lvl="1"/>
            <a:r>
              <a:rPr lang="en-US" sz="1600" dirty="0">
                <a:latin typeface="Arial"/>
                <a:ea typeface="ＭＳ Ｐゴシック" charset="0"/>
                <a:cs typeface="Arial"/>
              </a:rPr>
              <a:t>Business Model</a:t>
            </a:r>
          </a:p>
          <a:p>
            <a:pPr lvl="1"/>
            <a:r>
              <a:rPr lang="en-US" sz="1600" dirty="0">
                <a:latin typeface="Arial"/>
                <a:ea typeface="ＭＳ Ｐゴシック" charset="0"/>
                <a:cs typeface="Arial"/>
              </a:rPr>
              <a:t>The Way We See the World</a:t>
            </a:r>
          </a:p>
          <a:p>
            <a:pPr lvl="1"/>
            <a:r>
              <a:rPr lang="en-US" sz="1600" dirty="0">
                <a:latin typeface="Arial"/>
                <a:ea typeface="ＭＳ Ｐゴシック" charset="0"/>
                <a:cs typeface="Arial"/>
              </a:rPr>
              <a:t>http://</a:t>
            </a:r>
            <a:r>
              <a:rPr lang="en-US" sz="1600" dirty="0" err="1">
                <a:latin typeface="Arial"/>
                <a:ea typeface="ＭＳ Ｐゴシック" charset="0"/>
                <a:cs typeface="Arial"/>
              </a:rPr>
              <a:t>www.thewayweseetheworld.com</a:t>
            </a:r>
            <a:endParaRPr lang="en-US" sz="1600" dirty="0">
              <a:latin typeface="Arial"/>
              <a:ea typeface="ＭＳ Ｐゴシック" charset="0"/>
              <a:cs typeface="Arial"/>
            </a:endParaRPr>
          </a:p>
          <a:p>
            <a:r>
              <a:rPr lang="en-US" dirty="0" smtClean="0">
                <a:latin typeface="Arial"/>
                <a:ea typeface="ＭＳ Ｐゴシック" charset="0"/>
                <a:cs typeface="Arial"/>
              </a:rPr>
              <a:t>Interdisciplinary approach to promote innovation  and equity</a:t>
            </a:r>
            <a:endParaRPr lang="en-US" dirty="0">
              <a:latin typeface="Arial"/>
              <a:ea typeface="ＭＳ Ｐゴシック" charset="0"/>
              <a:cs typeface="Arial"/>
            </a:endParaRPr>
          </a:p>
        </p:txBody>
      </p:sp>
      <p:pic>
        <p:nvPicPr>
          <p:cNvPr id="46083"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18628" y="774700"/>
            <a:ext cx="3631359"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Video_icon1.png">
            <a:hlinkClick r:id="rId5"/>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64000" y="2783681"/>
            <a:ext cx="840316"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992517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1" y="280988"/>
            <a:ext cx="9143999" cy="1143000"/>
          </a:xfrm>
        </p:spPr>
        <p:txBody>
          <a:bodyPr/>
          <a:lstStyle/>
          <a:p>
            <a:r>
              <a:rPr lang="en-US" dirty="0" smtClean="0">
                <a:solidFill>
                  <a:srgbClr val="12919C"/>
                </a:solidFill>
                <a:latin typeface="Arial"/>
                <a:ea typeface="ＭＳ Ｐゴシック" charset="0"/>
                <a:cs typeface="Arial"/>
              </a:rPr>
              <a:t>Fat, The FDA &amp; Suzanne Somers </a:t>
            </a:r>
            <a:br>
              <a:rPr lang="en-US" dirty="0" smtClean="0">
                <a:solidFill>
                  <a:srgbClr val="12919C"/>
                </a:solidFill>
                <a:latin typeface="Arial"/>
                <a:ea typeface="ＭＳ Ｐゴシック" charset="0"/>
                <a:cs typeface="Arial"/>
              </a:rPr>
            </a:br>
            <a:r>
              <a:rPr lang="en-US" sz="3200" i="1" dirty="0" smtClean="0">
                <a:solidFill>
                  <a:srgbClr val="404040"/>
                </a:solidFill>
                <a:latin typeface="Arial"/>
                <a:ea typeface="ＭＳ Ｐゴシック" charset="0"/>
                <a:cs typeface="Arial"/>
              </a:rPr>
              <a:t>Cell Assisted </a:t>
            </a:r>
            <a:r>
              <a:rPr lang="en-US" sz="3200" i="1" dirty="0" err="1" smtClean="0">
                <a:solidFill>
                  <a:srgbClr val="404040"/>
                </a:solidFill>
                <a:latin typeface="Arial"/>
                <a:ea typeface="ＭＳ Ｐゴシック" charset="0"/>
                <a:cs typeface="Arial"/>
              </a:rPr>
              <a:t>LipoTransfer</a:t>
            </a:r>
            <a:r>
              <a:rPr lang="en-US" sz="3200" i="1" dirty="0" smtClean="0">
                <a:solidFill>
                  <a:srgbClr val="404040"/>
                </a:solidFill>
                <a:latin typeface="Arial"/>
                <a:ea typeface="ＭＳ Ｐゴシック" charset="0"/>
                <a:cs typeface="Arial"/>
              </a:rPr>
              <a:t> (CAL)</a:t>
            </a:r>
            <a:endParaRPr lang="en-US" sz="3200" dirty="0">
              <a:solidFill>
                <a:srgbClr val="404040"/>
              </a:solidFill>
              <a:latin typeface="Arial"/>
              <a:ea typeface="ＭＳ Ｐゴシック" charset="0"/>
              <a:cs typeface="Arial"/>
            </a:endParaRPr>
          </a:p>
        </p:txBody>
      </p:sp>
      <p:pic>
        <p:nvPicPr>
          <p:cNvPr id="3891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03487"/>
            <a:ext cx="3098582" cy="437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98583" y="2503487"/>
            <a:ext cx="3270410" cy="437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6346825" y="2503487"/>
            <a:ext cx="2903008" cy="4354512"/>
          </a:xfrm>
          <a:prstGeom prst="rect">
            <a:avLst/>
          </a:prstGeom>
        </p:spPr>
      </p:pic>
      <p:pic>
        <p:nvPicPr>
          <p:cNvPr id="6" name="Picture 5" descr="Video_icon1.png">
            <a:hlinkClick r:id="rId6"/>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64000" y="1554163"/>
            <a:ext cx="840316"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271689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Screen shot 2013-04-27 at 6.51.47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100" y="0"/>
            <a:ext cx="8559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029529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09600" y="152400"/>
            <a:ext cx="7772400" cy="1143000"/>
          </a:xfrm>
        </p:spPr>
        <p:txBody>
          <a:bodyPr>
            <a:normAutofit fontScale="90000"/>
          </a:bodyPr>
          <a:lstStyle/>
          <a:p>
            <a:pPr eaLnBrk="1" hangingPunct="1">
              <a:defRPr/>
            </a:pPr>
            <a:r>
              <a:rPr lang="en-US" sz="4000" dirty="0">
                <a:solidFill>
                  <a:srgbClr val="12919C"/>
                </a:solidFill>
                <a:latin typeface="Arial"/>
                <a:cs typeface="Arial"/>
              </a:rPr>
              <a:t>The Reproductive Brothel</a:t>
            </a:r>
            <a:br>
              <a:rPr lang="en-US" sz="4000" dirty="0">
                <a:solidFill>
                  <a:srgbClr val="12919C"/>
                </a:solidFill>
                <a:latin typeface="Arial"/>
                <a:cs typeface="Arial"/>
              </a:rPr>
            </a:br>
            <a:r>
              <a:rPr lang="en-US" sz="3200" i="1" dirty="0">
                <a:solidFill>
                  <a:srgbClr val="12919C"/>
                </a:solidFill>
                <a:latin typeface="Arial"/>
                <a:cs typeface="Arial"/>
              </a:rPr>
              <a:t>Institutional Enabler</a:t>
            </a:r>
            <a:r>
              <a:rPr lang="en-US" sz="3200" i="1" dirty="0" smtClean="0">
                <a:solidFill>
                  <a:srgbClr val="12919C"/>
                </a:solidFill>
                <a:latin typeface="Arial"/>
                <a:cs typeface="Arial"/>
              </a:rPr>
              <a:t>? (</a:t>
            </a:r>
            <a:r>
              <a:rPr lang="en-US" sz="3200" i="1" dirty="0" err="1" smtClean="0">
                <a:solidFill>
                  <a:srgbClr val="12919C"/>
                </a:solidFill>
                <a:latin typeface="Arial"/>
                <a:cs typeface="Arial"/>
              </a:rPr>
              <a:t>Almeling</a:t>
            </a:r>
            <a:r>
              <a:rPr lang="en-US" sz="3200" i="1" dirty="0" smtClean="0">
                <a:solidFill>
                  <a:srgbClr val="12919C"/>
                </a:solidFill>
                <a:latin typeface="Arial"/>
                <a:cs typeface="Arial"/>
              </a:rPr>
              <a:t>)</a:t>
            </a:r>
            <a:endParaRPr lang="en-US" sz="3200" i="1" dirty="0">
              <a:solidFill>
                <a:srgbClr val="12919C"/>
              </a:solidFill>
              <a:latin typeface="Arial"/>
              <a:cs typeface="Arial"/>
            </a:endParaRPr>
          </a:p>
        </p:txBody>
      </p:sp>
      <p:sp>
        <p:nvSpPr>
          <p:cNvPr id="36866" name="Rectangle 3"/>
          <p:cNvSpPr>
            <a:spLocks noGrp="1" noChangeArrowheads="1"/>
          </p:cNvSpPr>
          <p:nvPr>
            <p:ph type="body" idx="1"/>
          </p:nvPr>
        </p:nvSpPr>
        <p:spPr>
          <a:xfrm>
            <a:off x="-152400" y="1447800"/>
            <a:ext cx="9144000" cy="5638800"/>
          </a:xfrm>
        </p:spPr>
        <p:txBody>
          <a:bodyPr/>
          <a:lstStyle/>
          <a:p>
            <a:pPr lvl="1" eaLnBrk="1" hangingPunct="1">
              <a:buFontTx/>
              <a:buNone/>
            </a:pPr>
            <a:r>
              <a:rPr lang="en-US" sz="1800" dirty="0">
                <a:latin typeface="Arial"/>
                <a:cs typeface="Arial"/>
              </a:rPr>
              <a:t>  </a:t>
            </a:r>
            <a:r>
              <a:rPr lang="ja-JP" altLang="en-US" sz="1800" dirty="0">
                <a:latin typeface="Arial"/>
                <a:cs typeface="Arial"/>
              </a:rPr>
              <a:t>“</a:t>
            </a:r>
            <a:r>
              <a:rPr lang="en-US" altLang="ja-JP" sz="1800" dirty="0">
                <a:latin typeface="Arial"/>
                <a:cs typeface="Arial"/>
              </a:rPr>
              <a:t>With the new reproductive technologies, </a:t>
            </a:r>
            <a:r>
              <a:rPr lang="en-US" altLang="ja-JP" sz="1800" dirty="0" err="1">
                <a:latin typeface="Arial"/>
                <a:cs typeface="Arial"/>
              </a:rPr>
              <a:t>Dworkin</a:t>
            </a:r>
            <a:r>
              <a:rPr lang="en-US" altLang="ja-JP" sz="1800" dirty="0">
                <a:latin typeface="Arial"/>
                <a:cs typeface="Arial"/>
              </a:rPr>
              <a:t> observes, men will be able to apply the brothel model to reproduction: </a:t>
            </a:r>
            <a:r>
              <a:rPr lang="ja-JP" altLang="en-US" sz="1800" dirty="0">
                <a:latin typeface="Arial"/>
                <a:cs typeface="Arial"/>
              </a:rPr>
              <a:t>‘</a:t>
            </a:r>
            <a:r>
              <a:rPr lang="en-US" altLang="ja-JP" sz="1800" dirty="0">
                <a:latin typeface="Arial"/>
                <a:cs typeface="Arial"/>
              </a:rPr>
              <a:t>Women can sell reproductive capacity the same way </a:t>
            </a:r>
            <a:r>
              <a:rPr lang="en-US" altLang="ja-JP" sz="1800" dirty="0" smtClean="0">
                <a:latin typeface="Arial"/>
                <a:cs typeface="Arial"/>
              </a:rPr>
              <a:t>old time </a:t>
            </a:r>
            <a:r>
              <a:rPr lang="en-US" altLang="ja-JP" sz="1800" dirty="0">
                <a:latin typeface="Arial"/>
                <a:cs typeface="Arial"/>
              </a:rPr>
              <a:t>prostitutes sold sexual ones . . . </a:t>
            </a:r>
            <a:r>
              <a:rPr lang="ja-JP" altLang="en-US" sz="1800" dirty="0">
                <a:latin typeface="Arial"/>
                <a:cs typeface="Arial"/>
              </a:rPr>
              <a:t>’</a:t>
            </a:r>
            <a:r>
              <a:rPr lang="en-US" altLang="ja-JP" sz="1800" dirty="0">
                <a:latin typeface="Arial"/>
                <a:cs typeface="Arial"/>
              </a:rPr>
              <a:t> (p. 182). While sexual prostitutes sell vagina, rectum, and mouth, reproductive-prostitutes will sell other body parts: wombs, ovaries, eggs. (Corea,1987, p. 39).</a:t>
            </a:r>
            <a:r>
              <a:rPr lang="ja-JP" altLang="en-US" sz="1800" dirty="0">
                <a:latin typeface="Arial"/>
                <a:cs typeface="Arial"/>
              </a:rPr>
              <a:t>”</a:t>
            </a:r>
            <a:endParaRPr lang="en-US" altLang="ja-JP" sz="1800" dirty="0">
              <a:latin typeface="Arial"/>
              <a:cs typeface="Arial"/>
            </a:endParaRPr>
          </a:p>
          <a:p>
            <a:pPr lvl="1" eaLnBrk="1" hangingPunct="1">
              <a:buFontTx/>
              <a:buNone/>
            </a:pPr>
            <a:r>
              <a:rPr lang="en-US" sz="1600" i="1" dirty="0" smtClean="0">
                <a:latin typeface="Arial"/>
                <a:cs typeface="Arial"/>
              </a:rPr>
              <a:t>			From </a:t>
            </a:r>
            <a:r>
              <a:rPr lang="en-US" sz="1600" i="1" dirty="0">
                <a:latin typeface="Arial"/>
                <a:cs typeface="Arial"/>
              </a:rPr>
              <a:t>Pollock, A. (2003). Complicating power in high-tech reproduction: Narratives of </a:t>
            </a:r>
            <a:r>
              <a:rPr lang="en-US" sz="1600" i="1" dirty="0" smtClean="0">
                <a:latin typeface="Arial"/>
                <a:cs typeface="Arial"/>
              </a:rPr>
              <a:t>		anonymous </a:t>
            </a:r>
            <a:r>
              <a:rPr lang="en-US" sz="1600" i="1" dirty="0">
                <a:latin typeface="Arial"/>
                <a:cs typeface="Arial"/>
              </a:rPr>
              <a:t>paid egg donors. Journal of Medical Humanities, 24(3), 241-263. </a:t>
            </a:r>
            <a:endParaRPr lang="en-US" sz="1400" dirty="0">
              <a:latin typeface="Arial"/>
              <a:cs typeface="Arial"/>
            </a:endParaRPr>
          </a:p>
          <a:p>
            <a:pPr lvl="1" eaLnBrk="1" hangingPunct="1">
              <a:buFontTx/>
              <a:buNone/>
            </a:pPr>
            <a:endParaRPr lang="en-US" sz="1000" dirty="0">
              <a:latin typeface="Arial"/>
              <a:cs typeface="Arial"/>
            </a:endParaRPr>
          </a:p>
          <a:p>
            <a:pPr eaLnBrk="1" hangingPunct="1">
              <a:buFontTx/>
              <a:buNone/>
            </a:pPr>
            <a:r>
              <a:rPr lang="en-US" dirty="0">
                <a:latin typeface="Arial"/>
                <a:cs typeface="Arial"/>
              </a:rPr>
              <a:t>	</a:t>
            </a:r>
            <a:r>
              <a:rPr lang="en-US" sz="2400" dirty="0">
                <a:latin typeface="Arial"/>
                <a:cs typeface="Arial"/>
              </a:rPr>
              <a:t>Andrea </a:t>
            </a:r>
            <a:r>
              <a:rPr lang="en-US" sz="2400" dirty="0" err="1">
                <a:latin typeface="Arial"/>
                <a:cs typeface="Arial"/>
              </a:rPr>
              <a:t>Dworkin</a:t>
            </a:r>
            <a:endParaRPr lang="en-US" sz="2400" dirty="0">
              <a:latin typeface="Arial"/>
              <a:cs typeface="Arial"/>
            </a:endParaRPr>
          </a:p>
          <a:p>
            <a:pPr lvl="1" eaLnBrk="1" hangingPunct="1"/>
            <a:r>
              <a:rPr lang="en-US" sz="1600" dirty="0">
                <a:latin typeface="Arial"/>
                <a:cs typeface="Arial"/>
              </a:rPr>
              <a:t>Books: </a:t>
            </a:r>
            <a:r>
              <a:rPr lang="en-US" sz="1600" u="sng" dirty="0">
                <a:latin typeface="Arial"/>
                <a:cs typeface="Arial"/>
              </a:rPr>
              <a:t>Right Wing Women: The Politics of Domesticated Females</a:t>
            </a:r>
          </a:p>
          <a:p>
            <a:pPr lvl="1" eaLnBrk="1" hangingPunct="1"/>
            <a:r>
              <a:rPr lang="en-US" sz="1600" dirty="0">
                <a:latin typeface="Arial"/>
                <a:cs typeface="Arial"/>
              </a:rPr>
              <a:t>New forms of labor regulated by men/Gender injustice/Medical Violence</a:t>
            </a:r>
          </a:p>
          <a:p>
            <a:pPr eaLnBrk="1" hangingPunct="1">
              <a:buFontTx/>
              <a:buNone/>
            </a:pPr>
            <a:r>
              <a:rPr lang="en-US" sz="1600" dirty="0">
                <a:latin typeface="Arial"/>
                <a:cs typeface="Arial"/>
              </a:rPr>
              <a:t>	</a:t>
            </a:r>
            <a:r>
              <a:rPr lang="en-US" sz="2400" dirty="0">
                <a:latin typeface="Arial"/>
                <a:cs typeface="Arial"/>
              </a:rPr>
              <a:t>Norma </a:t>
            </a:r>
            <a:r>
              <a:rPr lang="en-US" sz="2400" dirty="0" err="1">
                <a:latin typeface="Arial"/>
                <a:cs typeface="Arial"/>
              </a:rPr>
              <a:t>Wikler</a:t>
            </a:r>
            <a:r>
              <a:rPr lang="en-US" sz="2400" i="1" dirty="0">
                <a:latin typeface="Arial"/>
                <a:cs typeface="Arial"/>
              </a:rPr>
              <a:t> In Lori Andrews (Repro)</a:t>
            </a:r>
            <a:endParaRPr lang="en-US" sz="2400" dirty="0">
              <a:latin typeface="Arial"/>
              <a:cs typeface="Arial"/>
            </a:endParaRPr>
          </a:p>
          <a:p>
            <a:pPr lvl="1" eaLnBrk="1" hangingPunct="1"/>
            <a:r>
              <a:rPr lang="en-US" sz="1600" dirty="0">
                <a:latin typeface="Arial"/>
                <a:cs typeface="Arial"/>
              </a:rPr>
              <a:t>Once privacy in reproductive decision making is gone, then lose choice</a:t>
            </a:r>
            <a:endParaRPr lang="en-US" sz="2400" dirty="0">
              <a:latin typeface="Arial"/>
              <a:cs typeface="Arial"/>
            </a:endParaRPr>
          </a:p>
          <a:p>
            <a:pPr eaLnBrk="1" hangingPunct="1">
              <a:buFontTx/>
              <a:buNone/>
            </a:pPr>
            <a:r>
              <a:rPr lang="en-US" sz="2400" dirty="0">
                <a:latin typeface="Arial"/>
                <a:cs typeface="Arial"/>
              </a:rPr>
              <a:t>	</a:t>
            </a:r>
            <a:r>
              <a:rPr lang="en-US" sz="2400" dirty="0" err="1">
                <a:latin typeface="Arial"/>
                <a:cs typeface="Arial"/>
              </a:rPr>
              <a:t>Genoveffa</a:t>
            </a:r>
            <a:r>
              <a:rPr lang="en-US" sz="2400" dirty="0">
                <a:latin typeface="Arial"/>
                <a:cs typeface="Arial"/>
              </a:rPr>
              <a:t> </a:t>
            </a:r>
            <a:r>
              <a:rPr lang="en-US" sz="2400" dirty="0" err="1">
                <a:latin typeface="Arial"/>
                <a:cs typeface="Arial"/>
              </a:rPr>
              <a:t>Corea</a:t>
            </a:r>
            <a:endParaRPr lang="en-US" sz="2400" dirty="0">
              <a:latin typeface="Arial"/>
              <a:cs typeface="Arial"/>
            </a:endParaRPr>
          </a:p>
          <a:p>
            <a:pPr lvl="1" eaLnBrk="1" hangingPunct="1"/>
            <a:r>
              <a:rPr lang="en-US" sz="1600" dirty="0">
                <a:latin typeface="Arial"/>
                <a:cs typeface="Arial"/>
              </a:rPr>
              <a:t>Books: </a:t>
            </a:r>
            <a:r>
              <a:rPr lang="en-US" sz="1600" u="sng" dirty="0">
                <a:latin typeface="Arial"/>
                <a:cs typeface="Arial"/>
              </a:rPr>
              <a:t>Man-made Woman </a:t>
            </a:r>
            <a:r>
              <a:rPr lang="en-US" sz="1600" dirty="0">
                <a:latin typeface="Arial"/>
                <a:cs typeface="Arial"/>
              </a:rPr>
              <a:t>and </a:t>
            </a:r>
            <a:r>
              <a:rPr lang="en-US" sz="1600" u="sng" dirty="0">
                <a:latin typeface="Arial"/>
                <a:cs typeface="Arial"/>
              </a:rPr>
              <a:t>Mother Machine</a:t>
            </a:r>
          </a:p>
          <a:p>
            <a:pPr lvl="1" eaLnBrk="1" hangingPunct="1">
              <a:buFontTx/>
              <a:buNone/>
            </a:pPr>
            <a:endParaRPr lang="en-US" sz="1800" dirty="0">
              <a:latin typeface="Arial"/>
              <a:cs typeface="Arial"/>
            </a:endParaRPr>
          </a:p>
          <a:p>
            <a:pPr lvl="1" eaLnBrk="1" hangingPunct="1">
              <a:buFontTx/>
              <a:buNone/>
            </a:pPr>
            <a:endParaRPr lang="en-US" sz="1600" i="1" dirty="0">
              <a:latin typeface="Arial"/>
              <a:cs typeface="Arial"/>
            </a:endParaRPr>
          </a:p>
          <a:p>
            <a:pPr lvl="1" eaLnBrk="1" hangingPunct="1">
              <a:buFontTx/>
              <a:buNone/>
            </a:pPr>
            <a:endParaRPr lang="en-US" dirty="0">
              <a:latin typeface="Arial"/>
              <a:cs typeface="Arial"/>
            </a:endParaRPr>
          </a:p>
        </p:txBody>
      </p:sp>
    </p:spTree>
    <p:extLst>
      <p:ext uri="{BB962C8B-B14F-4D97-AF65-F5344CB8AC3E}">
        <p14:creationId xmlns:p14="http://schemas.microsoft.com/office/powerpoint/2010/main" val="128727521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a:xfrm>
            <a:off x="685800" y="152400"/>
            <a:ext cx="7772400" cy="1143000"/>
          </a:xfrm>
        </p:spPr>
        <p:txBody>
          <a:bodyPr/>
          <a:lstStyle/>
          <a:p>
            <a:r>
              <a:rPr lang="en-US" dirty="0" smtClean="0">
                <a:solidFill>
                  <a:srgbClr val="12919C"/>
                </a:solidFill>
                <a:latin typeface="Helvetica" charset="0"/>
                <a:ea typeface="ＭＳ Ｐゴシック" charset="0"/>
                <a:cs typeface="Helvetica" charset="0"/>
              </a:rPr>
              <a:t>Things to Consider…</a:t>
            </a:r>
            <a:endParaRPr lang="en-US" dirty="0">
              <a:solidFill>
                <a:srgbClr val="12919C"/>
              </a:solidFill>
              <a:latin typeface="Helvetica" charset="0"/>
              <a:ea typeface="ＭＳ Ｐゴシック" charset="0"/>
              <a:cs typeface="Helvetica" charset="0"/>
            </a:endParaRPr>
          </a:p>
        </p:txBody>
      </p:sp>
      <p:sp>
        <p:nvSpPr>
          <p:cNvPr id="46083" name="Rectangle 3"/>
          <p:cNvSpPr>
            <a:spLocks noGrp="1" noChangeArrowheads="1"/>
          </p:cNvSpPr>
          <p:nvPr>
            <p:ph type="body" idx="1"/>
          </p:nvPr>
        </p:nvSpPr>
        <p:spPr>
          <a:xfrm>
            <a:off x="457200" y="1371600"/>
            <a:ext cx="8686800" cy="4876800"/>
          </a:xfrm>
        </p:spPr>
        <p:txBody>
          <a:bodyPr/>
          <a:lstStyle/>
          <a:p>
            <a:pPr>
              <a:lnSpc>
                <a:spcPct val="80000"/>
              </a:lnSpc>
            </a:pPr>
            <a:r>
              <a:rPr lang="en-US" sz="2800" dirty="0">
                <a:latin typeface="Arial"/>
                <a:ea typeface="ＭＳ Ｐゴシック" charset="0"/>
                <a:cs typeface="Arial"/>
              </a:rPr>
              <a:t>Type of research or nature of question</a:t>
            </a:r>
          </a:p>
          <a:p>
            <a:pPr lvl="1">
              <a:lnSpc>
                <a:spcPct val="80000"/>
              </a:lnSpc>
            </a:pPr>
            <a:r>
              <a:rPr lang="en-US" sz="2400" dirty="0">
                <a:solidFill>
                  <a:schemeClr val="tx1">
                    <a:lumMod val="50000"/>
                    <a:lumOff val="50000"/>
                  </a:schemeClr>
                </a:solidFill>
                <a:latin typeface="Arial"/>
                <a:ea typeface="ＭＳ Ｐゴシック" charset="0"/>
                <a:cs typeface="Arial"/>
              </a:rPr>
              <a:t>embryo, fetus, clones, </a:t>
            </a:r>
            <a:r>
              <a:rPr lang="en-US" sz="2400" dirty="0" smtClean="0">
                <a:solidFill>
                  <a:schemeClr val="tx1">
                    <a:lumMod val="50000"/>
                    <a:lumOff val="50000"/>
                  </a:schemeClr>
                </a:solidFill>
                <a:latin typeface="Arial"/>
                <a:ea typeface="ＭＳ Ｐゴシック" charset="0"/>
                <a:cs typeface="Arial"/>
              </a:rPr>
              <a:t>chimeras, fat, blood </a:t>
            </a:r>
            <a:endParaRPr lang="en-US" sz="2400" dirty="0">
              <a:solidFill>
                <a:schemeClr val="tx1">
                  <a:lumMod val="50000"/>
                  <a:lumOff val="50000"/>
                </a:schemeClr>
              </a:solidFill>
              <a:latin typeface="Arial"/>
              <a:ea typeface="ＭＳ Ｐゴシック" charset="0"/>
              <a:cs typeface="Arial"/>
            </a:endParaRPr>
          </a:p>
          <a:p>
            <a:pPr>
              <a:lnSpc>
                <a:spcPct val="80000"/>
              </a:lnSpc>
            </a:pPr>
            <a:r>
              <a:rPr lang="en-US" sz="2800" dirty="0">
                <a:latin typeface="Arial"/>
                <a:ea typeface="ＭＳ Ｐゴシック" charset="0"/>
                <a:cs typeface="Arial"/>
              </a:rPr>
              <a:t>Funding/Ethical Guidelines</a:t>
            </a:r>
          </a:p>
          <a:p>
            <a:pPr lvl="1">
              <a:lnSpc>
                <a:spcPct val="80000"/>
              </a:lnSpc>
            </a:pPr>
            <a:r>
              <a:rPr lang="en-US" sz="2400" dirty="0">
                <a:solidFill>
                  <a:srgbClr val="7F7F7F"/>
                </a:solidFill>
                <a:latin typeface="Arial"/>
                <a:ea typeface="ＭＳ Ｐゴシック" charset="0"/>
                <a:cs typeface="Arial"/>
              </a:rPr>
              <a:t>Informed consent, IRB, </a:t>
            </a:r>
            <a:r>
              <a:rPr lang="en-US" sz="2400" dirty="0" err="1">
                <a:solidFill>
                  <a:srgbClr val="7F7F7F"/>
                </a:solidFill>
                <a:latin typeface="Arial"/>
                <a:ea typeface="ＭＳ Ｐゴシック" charset="0"/>
                <a:cs typeface="Arial"/>
              </a:rPr>
              <a:t>ESCRO,laws</a:t>
            </a:r>
            <a:r>
              <a:rPr lang="en-US" sz="2400" dirty="0">
                <a:solidFill>
                  <a:srgbClr val="7F7F7F"/>
                </a:solidFill>
                <a:latin typeface="Arial"/>
                <a:ea typeface="ＭＳ Ｐゴシック" charset="0"/>
                <a:cs typeface="Arial"/>
              </a:rPr>
              <a:t>, guidelines, orders  </a:t>
            </a:r>
          </a:p>
          <a:p>
            <a:pPr>
              <a:lnSpc>
                <a:spcPct val="80000"/>
              </a:lnSpc>
            </a:pPr>
            <a:r>
              <a:rPr lang="en-US" sz="2800" dirty="0">
                <a:latin typeface="Arial"/>
                <a:ea typeface="ＭＳ Ｐゴシック" charset="0"/>
                <a:cs typeface="Arial"/>
              </a:rPr>
              <a:t>Equity/ Access </a:t>
            </a:r>
          </a:p>
          <a:p>
            <a:pPr lvl="1">
              <a:lnSpc>
                <a:spcPct val="80000"/>
              </a:lnSpc>
            </a:pPr>
            <a:r>
              <a:rPr lang="en-US" sz="2400" dirty="0">
                <a:solidFill>
                  <a:srgbClr val="7F7F7F"/>
                </a:solidFill>
                <a:latin typeface="Arial"/>
                <a:ea typeface="ＭＳ Ｐゴシック" charset="0"/>
                <a:cs typeface="Arial"/>
              </a:rPr>
              <a:t>Public vs. private funding/banks</a:t>
            </a:r>
          </a:p>
          <a:p>
            <a:pPr>
              <a:lnSpc>
                <a:spcPct val="80000"/>
              </a:lnSpc>
            </a:pPr>
            <a:r>
              <a:rPr lang="en-US" sz="2800" dirty="0">
                <a:latin typeface="Arial"/>
                <a:ea typeface="ＭＳ Ｐゴシック" charset="0"/>
                <a:cs typeface="Arial"/>
              </a:rPr>
              <a:t>Profit/ Compensation</a:t>
            </a:r>
          </a:p>
          <a:p>
            <a:pPr lvl="1">
              <a:lnSpc>
                <a:spcPct val="80000"/>
              </a:lnSpc>
            </a:pPr>
            <a:r>
              <a:rPr lang="en-US" sz="2400" dirty="0">
                <a:solidFill>
                  <a:srgbClr val="7F7F7F"/>
                </a:solidFill>
                <a:latin typeface="Arial"/>
                <a:ea typeface="ＭＳ Ｐゴシック" charset="0"/>
                <a:cs typeface="Arial"/>
              </a:rPr>
              <a:t>oocyte </a:t>
            </a:r>
            <a:r>
              <a:rPr lang="en-US" sz="2400" dirty="0" smtClean="0">
                <a:solidFill>
                  <a:srgbClr val="7F7F7F"/>
                </a:solidFill>
                <a:latin typeface="Arial"/>
                <a:ea typeface="ＭＳ Ｐゴシック" charset="0"/>
                <a:cs typeface="Arial"/>
              </a:rPr>
              <a:t>provider, </a:t>
            </a:r>
            <a:r>
              <a:rPr lang="en-US" sz="2400" dirty="0">
                <a:solidFill>
                  <a:srgbClr val="7F7F7F"/>
                </a:solidFill>
                <a:latin typeface="Arial"/>
                <a:ea typeface="ＭＳ Ｐゴシック" charset="0"/>
                <a:cs typeface="Arial"/>
              </a:rPr>
              <a:t>universities, companies, patents </a:t>
            </a:r>
          </a:p>
          <a:p>
            <a:pPr>
              <a:lnSpc>
                <a:spcPct val="80000"/>
              </a:lnSpc>
            </a:pPr>
            <a:r>
              <a:rPr lang="en-US" sz="2800" dirty="0">
                <a:latin typeface="Arial"/>
                <a:ea typeface="ＭＳ Ｐゴシック" charset="0"/>
                <a:cs typeface="Arial"/>
              </a:rPr>
              <a:t>Scientific Community</a:t>
            </a:r>
          </a:p>
          <a:p>
            <a:pPr lvl="1">
              <a:lnSpc>
                <a:spcPct val="80000"/>
              </a:lnSpc>
            </a:pPr>
            <a:r>
              <a:rPr lang="en-US" sz="2400" dirty="0">
                <a:solidFill>
                  <a:srgbClr val="7F7F7F"/>
                </a:solidFill>
                <a:latin typeface="Arial"/>
                <a:ea typeface="ＭＳ Ｐゴシック" charset="0"/>
                <a:cs typeface="Arial"/>
              </a:rPr>
              <a:t>FDA, SACGHS, ISSCR, NAS</a:t>
            </a:r>
          </a:p>
          <a:p>
            <a:pPr>
              <a:lnSpc>
                <a:spcPct val="80000"/>
              </a:lnSpc>
            </a:pPr>
            <a:r>
              <a:rPr lang="en-US" sz="2800" dirty="0" smtClean="0">
                <a:solidFill>
                  <a:srgbClr val="12919C"/>
                </a:solidFill>
                <a:latin typeface="Arial"/>
                <a:ea typeface="ＭＳ Ｐゴシック" charset="0"/>
                <a:cs typeface="Arial"/>
              </a:rPr>
              <a:t>Bodies</a:t>
            </a:r>
            <a:r>
              <a:rPr lang="en-US" sz="2800" dirty="0">
                <a:solidFill>
                  <a:srgbClr val="12919C"/>
                </a:solidFill>
                <a:latin typeface="Arial"/>
                <a:ea typeface="ＭＳ Ｐゴシック" charset="0"/>
                <a:cs typeface="Arial"/>
              </a:rPr>
              <a:t>/Individuals </a:t>
            </a:r>
          </a:p>
          <a:p>
            <a:pPr lvl="1">
              <a:lnSpc>
                <a:spcPct val="80000"/>
              </a:lnSpc>
            </a:pPr>
            <a:r>
              <a:rPr lang="en-US" sz="2400" dirty="0" smtClean="0">
                <a:solidFill>
                  <a:srgbClr val="12919C"/>
                </a:solidFill>
                <a:latin typeface="Arial"/>
                <a:ea typeface="ＭＳ Ｐゴシック" charset="0"/>
                <a:cs typeface="Arial"/>
              </a:rPr>
              <a:t>Grass roots activism, civic engagement</a:t>
            </a:r>
            <a:endParaRPr lang="en-US" sz="2400" dirty="0">
              <a:solidFill>
                <a:srgbClr val="12919C"/>
              </a:solidFill>
              <a:latin typeface="Arial"/>
              <a:ea typeface="ＭＳ Ｐゴシック" charset="0"/>
              <a:cs typeface="Arial"/>
            </a:endParaRPr>
          </a:p>
        </p:txBody>
      </p:sp>
    </p:spTree>
    <p:extLst>
      <p:ext uri="{BB962C8B-B14F-4D97-AF65-F5344CB8AC3E}">
        <p14:creationId xmlns:p14="http://schemas.microsoft.com/office/powerpoint/2010/main" val="39464157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608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08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08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6083">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608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08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608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083">
                                            <p:txEl>
                                              <p:pRg st="9" end="9"/>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6083">
                                            <p:txEl>
                                              <p:pRg st="10" end="1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08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41288"/>
            <a:ext cx="9144000" cy="873125"/>
          </a:xfrm>
        </p:spPr>
        <p:txBody>
          <a:bodyPr/>
          <a:lstStyle/>
          <a:p>
            <a:pPr eaLnBrk="1" hangingPunct="1">
              <a:defRPr/>
            </a:pPr>
            <a:r>
              <a:rPr lang="en-US" sz="3600" dirty="0" smtClean="0">
                <a:solidFill>
                  <a:srgbClr val="12919C"/>
                </a:solidFill>
                <a:latin typeface="Arial"/>
                <a:cs typeface="Arial"/>
              </a:rPr>
              <a:t>What is the Dickey Wicker Amendment?</a:t>
            </a:r>
            <a:endParaRPr lang="en-US" sz="3600" dirty="0">
              <a:solidFill>
                <a:srgbClr val="12919C"/>
              </a:solidFill>
              <a:effectLst>
                <a:outerShdw blurRad="38100" dist="38100" dir="2700000" algn="tl">
                  <a:srgbClr val="DDDDDD"/>
                </a:outerShdw>
              </a:effectLst>
              <a:latin typeface="Arial"/>
              <a:ea typeface="ＭＳ Ｐゴシック" charset="0"/>
              <a:cs typeface="Arial"/>
            </a:endParaRPr>
          </a:p>
        </p:txBody>
      </p:sp>
      <p:pic>
        <p:nvPicPr>
          <p:cNvPr id="32770" name="Picture 3" descr="Macintosh HD:Users:theresasaez:Desktop:IVF Technology History.jpg"/>
          <p:cNvPicPr>
            <a:picLocks noChangeAspect="1" noChangeArrowheads="1"/>
          </p:cNvPicPr>
          <p:nvPr/>
        </p:nvPicPr>
        <p:blipFill>
          <a:blip r:embed="rId2">
            <a:extLst>
              <a:ext uri="{28A0092B-C50C-407E-A947-70E740481C1C}">
                <a14:useLocalDpi xmlns:a14="http://schemas.microsoft.com/office/drawing/2010/main" val="0"/>
              </a:ext>
            </a:extLst>
          </a:blip>
          <a:srcRect t="4378"/>
          <a:stretch>
            <a:fillRect/>
          </a:stretch>
        </p:blipFill>
        <p:spPr bwMode="auto">
          <a:xfrm>
            <a:off x="0" y="1598613"/>
            <a:ext cx="9144000" cy="525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a:spLocks noGrp="1"/>
          </p:cNvSpPr>
          <p:nvPr>
            <p:ph idx="1"/>
          </p:nvPr>
        </p:nvSpPr>
        <p:spPr>
          <a:xfrm>
            <a:off x="457200" y="935038"/>
            <a:ext cx="8229600" cy="908050"/>
          </a:xfrm>
        </p:spPr>
        <p:txBody>
          <a:bodyPr/>
          <a:lstStyle/>
          <a:p>
            <a:pPr marL="0" indent="0" eaLnBrk="1" hangingPunct="1">
              <a:buFont typeface="Arial" charset="0"/>
              <a:buNone/>
              <a:defRPr/>
            </a:pPr>
            <a:r>
              <a:rPr lang="en-US" sz="2000" dirty="0">
                <a:solidFill>
                  <a:schemeClr val="tx1">
                    <a:lumMod val="65000"/>
                    <a:lumOff val="35000"/>
                  </a:schemeClr>
                </a:solidFill>
                <a:latin typeface="Arial"/>
                <a:ea typeface="ＭＳ Ｐゴシック" charset="0"/>
                <a:cs typeface="Arial"/>
              </a:rPr>
              <a:t>Moral Status of the Embryo Concerns</a:t>
            </a:r>
          </a:p>
          <a:p>
            <a:pPr lvl="1" eaLnBrk="1" hangingPunct="1">
              <a:defRPr/>
            </a:pPr>
            <a:r>
              <a:rPr lang="en-US" sz="2000" dirty="0">
                <a:solidFill>
                  <a:schemeClr val="tx1">
                    <a:lumMod val="65000"/>
                    <a:lumOff val="35000"/>
                  </a:schemeClr>
                </a:solidFill>
                <a:latin typeface="Arial"/>
                <a:ea typeface="ＭＳ Ｐゴシック" charset="0"/>
                <a:cs typeface="Arial"/>
              </a:rPr>
              <a:t>Emerged after IVF technology was developed (1968</a:t>
            </a:r>
            <a:r>
              <a:rPr lang="en-US" sz="2000" dirty="0" smtClean="0">
                <a:solidFill>
                  <a:schemeClr val="tx1">
                    <a:lumMod val="65000"/>
                    <a:lumOff val="35000"/>
                  </a:schemeClr>
                </a:solidFill>
                <a:latin typeface="Arial"/>
                <a:ea typeface="ＭＳ Ｐゴシック" charset="0"/>
                <a:cs typeface="Arial"/>
              </a:rPr>
              <a:t>/1978</a:t>
            </a:r>
            <a:r>
              <a:rPr lang="en-US" sz="2000" dirty="0">
                <a:solidFill>
                  <a:schemeClr val="tx1">
                    <a:lumMod val="65000"/>
                    <a:lumOff val="35000"/>
                  </a:schemeClr>
                </a:solidFill>
                <a:latin typeface="Arial"/>
                <a:ea typeface="ＭＳ Ｐゴシック" charset="0"/>
                <a:cs typeface="Arial"/>
              </a:rPr>
              <a:t>)</a:t>
            </a:r>
          </a:p>
          <a:p>
            <a:pPr lvl="1" eaLnBrk="1" hangingPunct="1">
              <a:defRPr/>
            </a:pPr>
            <a:endParaRPr lang="en-US" b="1" dirty="0">
              <a:latin typeface="Century Gothic" charset="0"/>
              <a:ea typeface="ＭＳ Ｐゴシック" charset="0"/>
              <a:cs typeface="ＭＳ Ｐゴシック" charset="0"/>
            </a:endParaRPr>
          </a:p>
          <a:p>
            <a:pPr lvl="1" eaLnBrk="1" hangingPunct="1">
              <a:defRPr/>
            </a:pPr>
            <a:endParaRPr lang="en-US" dirty="0">
              <a:latin typeface="Century Gothic" charset="0"/>
              <a:ea typeface="ＭＳ Ｐゴシック" charset="0"/>
            </a:endParaRPr>
          </a:p>
          <a:p>
            <a:pPr eaLnBrk="1" hangingPunct="1">
              <a:defRPr/>
            </a:pPr>
            <a:endParaRPr lang="en-US" dirty="0">
              <a:latin typeface="Century Gothic" charset="0"/>
              <a:ea typeface="ＭＳ Ｐゴシック" charset="0"/>
              <a:cs typeface="ＭＳ Ｐゴシック" charset="0"/>
            </a:endParaRPr>
          </a:p>
        </p:txBody>
      </p:sp>
    </p:spTree>
    <p:extLst>
      <p:ext uri="{BB962C8B-B14F-4D97-AF65-F5344CB8AC3E}">
        <p14:creationId xmlns:p14="http://schemas.microsoft.com/office/powerpoint/2010/main" val="47470710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1288"/>
            <a:ext cx="9144000" cy="873125"/>
          </a:xfrm>
        </p:spPr>
        <p:txBody>
          <a:bodyPr/>
          <a:lstStyle/>
          <a:p>
            <a:pPr eaLnBrk="1" hangingPunct="1">
              <a:defRPr/>
            </a:pPr>
            <a:r>
              <a:rPr lang="en-US" sz="3600" dirty="0" smtClean="0">
                <a:solidFill>
                  <a:srgbClr val="12919C"/>
                </a:solidFill>
                <a:latin typeface="Arial"/>
                <a:cs typeface="Arial"/>
              </a:rPr>
              <a:t>What is the Dickey Wicker Amendment?</a:t>
            </a:r>
            <a:endParaRPr lang="en-US" sz="3600" dirty="0">
              <a:solidFill>
                <a:srgbClr val="12919C"/>
              </a:solidFill>
              <a:effectLst>
                <a:outerShdw blurRad="38100" dist="38100" dir="2700000" algn="tl">
                  <a:srgbClr val="DDDDDD"/>
                </a:outerShdw>
              </a:effectLst>
              <a:latin typeface="Arial"/>
              <a:ea typeface="ＭＳ Ｐゴシック" charset="0"/>
              <a:cs typeface="Arial"/>
            </a:endParaRPr>
          </a:p>
        </p:txBody>
      </p:sp>
      <p:sp>
        <p:nvSpPr>
          <p:cNvPr id="20483" name="Content Placeholder 2"/>
          <p:cNvSpPr>
            <a:spLocks noGrp="1"/>
          </p:cNvSpPr>
          <p:nvPr>
            <p:ph idx="1"/>
          </p:nvPr>
        </p:nvSpPr>
        <p:spPr>
          <a:xfrm>
            <a:off x="0" y="1377950"/>
            <a:ext cx="9144000" cy="5124450"/>
          </a:xfrm>
        </p:spPr>
        <p:txBody>
          <a:bodyPr/>
          <a:lstStyle/>
          <a:p>
            <a:pPr eaLnBrk="1" hangingPunct="1"/>
            <a:r>
              <a:rPr lang="en-US" sz="2800">
                <a:latin typeface="Arial" charset="0"/>
                <a:ea typeface="ＭＳ Ｐゴシック" charset="0"/>
                <a:cs typeface="Arial" charset="0"/>
              </a:rPr>
              <a:t>Moral Status of the Embryo Concerns</a:t>
            </a:r>
          </a:p>
          <a:p>
            <a:pPr lvl="1" eaLnBrk="1" hangingPunct="1"/>
            <a:r>
              <a:rPr lang="en-US" sz="1600">
                <a:latin typeface="Arial" charset="0"/>
                <a:ea typeface="ＭＳ Ｐゴシック" charset="0"/>
                <a:cs typeface="Arial" charset="0"/>
              </a:rPr>
              <a:t>Kantian Philosophy (1724-1804) of non consequentialism, some things are inviolable </a:t>
            </a:r>
            <a:endParaRPr lang="en-US">
              <a:latin typeface="Arial" charset="0"/>
              <a:ea typeface="ＭＳ Ｐゴシック" charset="0"/>
              <a:cs typeface="Arial" charset="0"/>
            </a:endParaRPr>
          </a:p>
          <a:p>
            <a:pPr eaLnBrk="1" hangingPunct="1"/>
            <a:r>
              <a:rPr lang="en-US" sz="2800">
                <a:latin typeface="Arial" charset="0"/>
                <a:ea typeface="ＭＳ Ｐゴシック" charset="0"/>
                <a:cs typeface="Arial" charset="0"/>
              </a:rPr>
              <a:t>An annual rider to H&amp;HS Appropriations Bill</a:t>
            </a:r>
          </a:p>
          <a:p>
            <a:pPr lvl="1" eaLnBrk="1" hangingPunct="1"/>
            <a:r>
              <a:rPr lang="en-US" sz="1800">
                <a:latin typeface="Arial" charset="0"/>
                <a:ea typeface="ＭＳ Ｐゴシック" charset="0"/>
                <a:cs typeface="Arial" charset="0"/>
              </a:rPr>
              <a:t>Restricts funding for Embryonic and Fetal Research such that no embryos may be created OR destroyed for research using federal funding</a:t>
            </a:r>
          </a:p>
          <a:p>
            <a:pPr eaLnBrk="1" hangingPunct="1"/>
            <a:r>
              <a:rPr lang="en-US" sz="2800">
                <a:latin typeface="Arial" charset="0"/>
                <a:ea typeface="ＭＳ Ｐゴシック" charset="0"/>
                <a:cs typeface="Arial" charset="0"/>
              </a:rPr>
              <a:t>Introduced by Republicans in 1995</a:t>
            </a:r>
          </a:p>
          <a:p>
            <a:pPr lvl="1" eaLnBrk="1" hangingPunct="1"/>
            <a:r>
              <a:rPr lang="en-US" sz="1800">
                <a:latin typeface="Arial" charset="0"/>
                <a:ea typeface="ＭＳ Ｐゴシック" charset="0"/>
                <a:cs typeface="Arial" charset="0"/>
              </a:rPr>
              <a:t>Jay Dickey (R-Arkansas) and Roger Wicker (R-Mississippi) </a:t>
            </a:r>
            <a:endParaRPr lang="en-US">
              <a:latin typeface="Arial" charset="0"/>
              <a:ea typeface="ＭＳ Ｐゴシック" charset="0"/>
              <a:cs typeface="Arial" charset="0"/>
            </a:endParaRPr>
          </a:p>
          <a:p>
            <a:pPr eaLnBrk="1" hangingPunct="1"/>
            <a:r>
              <a:rPr lang="en-US" sz="2800">
                <a:latin typeface="Arial" charset="0"/>
                <a:ea typeface="ＭＳ Ｐゴシック" charset="0"/>
                <a:cs typeface="Arial" charset="0"/>
              </a:rPr>
              <a:t>Signed for the first time by the President in 1996</a:t>
            </a:r>
          </a:p>
          <a:p>
            <a:pPr eaLnBrk="1" hangingPunct="1"/>
            <a:r>
              <a:rPr lang="en-US" sz="2800">
                <a:latin typeface="Arial" charset="0"/>
                <a:ea typeface="ＭＳ Ｐゴシック" charset="0"/>
                <a:cs typeface="Arial" charset="0"/>
              </a:rPr>
              <a:t>Amendment signed by every President thereafter</a:t>
            </a:r>
          </a:p>
          <a:p>
            <a:pPr eaLnBrk="1" hangingPunct="1"/>
            <a:r>
              <a:rPr lang="en-US" sz="2800">
                <a:latin typeface="Arial" charset="0"/>
                <a:ea typeface="ＭＳ Ｐゴシック" charset="0"/>
                <a:cs typeface="Arial" charset="0"/>
              </a:rPr>
              <a:t>Interpreted by each Administration differently </a:t>
            </a:r>
          </a:p>
          <a:p>
            <a:pPr lvl="1" eaLnBrk="1" hangingPunct="1"/>
            <a:r>
              <a:rPr lang="en-US" sz="1800">
                <a:latin typeface="Arial" charset="0"/>
                <a:ea typeface="ＭＳ Ｐゴシック" charset="0"/>
                <a:cs typeface="Arial" charset="0"/>
              </a:rPr>
              <a:t>Harriet Raab Opinion on January 15, 1999</a:t>
            </a:r>
          </a:p>
          <a:p>
            <a:pPr lvl="1" eaLnBrk="1" hangingPunct="1"/>
            <a:endParaRPr lang="en-US">
              <a:latin typeface="Arial" charset="0"/>
              <a:ea typeface="ＭＳ Ｐゴシック" charset="0"/>
              <a:cs typeface="Arial" charset="0"/>
            </a:endParaRPr>
          </a:p>
          <a:p>
            <a:pPr eaLnBrk="1" hangingPunct="1"/>
            <a:endParaRPr lang="en-US" sz="2800">
              <a:latin typeface="Arial" charset="0"/>
              <a:ea typeface="ＭＳ Ｐゴシック" charset="0"/>
              <a:cs typeface="Arial" charset="0"/>
            </a:endParaRPr>
          </a:p>
        </p:txBody>
      </p:sp>
    </p:spTree>
    <p:extLst>
      <p:ext uri="{BB962C8B-B14F-4D97-AF65-F5344CB8AC3E}">
        <p14:creationId xmlns:p14="http://schemas.microsoft.com/office/powerpoint/2010/main" val="18923168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fade">
                                      <p:cBhvr>
                                        <p:cTn id="7" dur="500"/>
                                        <p:tgtEl>
                                          <p:spTgt spid="2048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483">
                                            <p:txEl>
                                              <p:pRg st="1" end="1"/>
                                            </p:txEl>
                                          </p:spTgt>
                                        </p:tgtEl>
                                        <p:attrNameLst>
                                          <p:attrName>style.visibility</p:attrName>
                                        </p:attrNameLst>
                                      </p:cBhvr>
                                      <p:to>
                                        <p:strVal val="visible"/>
                                      </p:to>
                                    </p:set>
                                    <p:animEffect transition="in" filter="fade">
                                      <p:cBhvr>
                                        <p:cTn id="10" dur="500"/>
                                        <p:tgtEl>
                                          <p:spTgt spid="20483">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animEffect transition="in" filter="fade">
                                      <p:cBhvr>
                                        <p:cTn id="15" dur="500"/>
                                        <p:tgtEl>
                                          <p:spTgt spid="2048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0483">
                                            <p:txEl>
                                              <p:pRg st="3" end="3"/>
                                            </p:txEl>
                                          </p:spTgt>
                                        </p:tgtEl>
                                        <p:attrNameLst>
                                          <p:attrName>style.visibility</p:attrName>
                                        </p:attrNameLst>
                                      </p:cBhvr>
                                      <p:to>
                                        <p:strVal val="visible"/>
                                      </p:to>
                                    </p:set>
                                    <p:animEffect transition="in" filter="fade">
                                      <p:cBhvr>
                                        <p:cTn id="18" dur="500"/>
                                        <p:tgtEl>
                                          <p:spTgt spid="20483">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20483">
                                            <p:txEl>
                                              <p:pRg st="4" end="4"/>
                                            </p:txEl>
                                          </p:spTgt>
                                        </p:tgtEl>
                                        <p:attrNameLst>
                                          <p:attrName>style.visibility</p:attrName>
                                        </p:attrNameLst>
                                      </p:cBhvr>
                                      <p:to>
                                        <p:strVal val="visible"/>
                                      </p:to>
                                    </p:set>
                                    <p:animEffect transition="in" filter="fade">
                                      <p:cBhvr>
                                        <p:cTn id="23" dur="500"/>
                                        <p:tgtEl>
                                          <p:spTgt spid="2048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0483">
                                            <p:txEl>
                                              <p:pRg st="5" end="5"/>
                                            </p:txEl>
                                          </p:spTgt>
                                        </p:tgtEl>
                                        <p:attrNameLst>
                                          <p:attrName>style.visibility</p:attrName>
                                        </p:attrNameLst>
                                      </p:cBhvr>
                                      <p:to>
                                        <p:strVal val="visible"/>
                                      </p:to>
                                    </p:set>
                                    <p:animEffect transition="in" filter="fade">
                                      <p:cBhvr>
                                        <p:cTn id="26" dur="500"/>
                                        <p:tgtEl>
                                          <p:spTgt spid="20483">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20483">
                                            <p:txEl>
                                              <p:pRg st="6" end="6"/>
                                            </p:txEl>
                                          </p:spTgt>
                                        </p:tgtEl>
                                        <p:attrNameLst>
                                          <p:attrName>style.visibility</p:attrName>
                                        </p:attrNameLst>
                                      </p:cBhvr>
                                      <p:to>
                                        <p:strVal val="visible"/>
                                      </p:to>
                                    </p:set>
                                    <p:animEffect transition="in" filter="fade">
                                      <p:cBhvr>
                                        <p:cTn id="31" dur="500"/>
                                        <p:tgtEl>
                                          <p:spTgt spid="2048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0483">
                                            <p:txEl>
                                              <p:pRg st="7" end="7"/>
                                            </p:txEl>
                                          </p:spTgt>
                                        </p:tgtEl>
                                        <p:attrNameLst>
                                          <p:attrName>style.visibility</p:attrName>
                                        </p:attrNameLst>
                                      </p:cBhvr>
                                      <p:to>
                                        <p:strVal val="visible"/>
                                      </p:to>
                                    </p:set>
                                    <p:animEffect transition="in" filter="fade">
                                      <p:cBhvr>
                                        <p:cTn id="34" dur="500"/>
                                        <p:tgtEl>
                                          <p:spTgt spid="20483">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0483">
                                            <p:txEl>
                                              <p:pRg st="8" end="8"/>
                                            </p:txEl>
                                          </p:spTgt>
                                        </p:tgtEl>
                                        <p:attrNameLst>
                                          <p:attrName>style.visibility</p:attrName>
                                        </p:attrNameLst>
                                      </p:cBhvr>
                                      <p:to>
                                        <p:strVal val="visible"/>
                                      </p:to>
                                    </p:set>
                                    <p:animEffect transition="in" filter="fade">
                                      <p:cBhvr>
                                        <p:cTn id="37" dur="500"/>
                                        <p:tgtEl>
                                          <p:spTgt spid="20483">
                                            <p:txEl>
                                              <p:pRg st="8" end="8"/>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0483">
                                            <p:txEl>
                                              <p:pRg st="9" end="9"/>
                                            </p:txEl>
                                          </p:spTgt>
                                        </p:tgtEl>
                                        <p:attrNameLst>
                                          <p:attrName>style.visibility</p:attrName>
                                        </p:attrNameLst>
                                      </p:cBhvr>
                                      <p:to>
                                        <p:strVal val="visible"/>
                                      </p:to>
                                    </p:set>
                                    <p:animEffect transition="in" filter="fade">
                                      <p:cBhvr>
                                        <p:cTn id="40" dur="500"/>
                                        <p:tgtEl>
                                          <p:spTgt spid="2048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6225"/>
            <a:ext cx="9144000" cy="873125"/>
          </a:xfrm>
        </p:spPr>
        <p:txBody>
          <a:bodyPr/>
          <a:lstStyle/>
          <a:p>
            <a:pPr eaLnBrk="1" hangingPunct="1">
              <a:defRPr/>
            </a:pPr>
            <a:r>
              <a:rPr lang="en-US" sz="3600" dirty="0" smtClean="0">
                <a:solidFill>
                  <a:srgbClr val="12919C"/>
                </a:solidFill>
                <a:latin typeface="Arial"/>
                <a:cs typeface="Arial"/>
              </a:rPr>
              <a:t>What is the Impact of  Dickey Wicker?</a:t>
            </a:r>
            <a:endParaRPr lang="en-US" sz="3600" dirty="0">
              <a:solidFill>
                <a:srgbClr val="12919C"/>
              </a:solidFill>
              <a:effectLst>
                <a:outerShdw blurRad="38100" dist="38100" dir="2700000" algn="tl">
                  <a:srgbClr val="DDDDDD"/>
                </a:outerShdw>
              </a:effectLst>
              <a:latin typeface="Arial"/>
              <a:ea typeface="ＭＳ Ｐゴシック" charset="0"/>
              <a:cs typeface="Arial"/>
            </a:endParaRPr>
          </a:p>
        </p:txBody>
      </p:sp>
      <p:sp>
        <p:nvSpPr>
          <p:cNvPr id="20483" name="Content Placeholder 2"/>
          <p:cNvSpPr>
            <a:spLocks noGrp="1"/>
          </p:cNvSpPr>
          <p:nvPr>
            <p:ph idx="1"/>
          </p:nvPr>
        </p:nvSpPr>
        <p:spPr>
          <a:xfrm>
            <a:off x="355600" y="1377950"/>
            <a:ext cx="9144000" cy="5124450"/>
          </a:xfrm>
        </p:spPr>
        <p:txBody>
          <a:bodyPr/>
          <a:lstStyle/>
          <a:p>
            <a:pPr eaLnBrk="1" hangingPunct="1"/>
            <a:r>
              <a:rPr lang="en-US" sz="2800" dirty="0">
                <a:latin typeface="Arial" charset="0"/>
                <a:ea typeface="ＭＳ Ｐゴシック" charset="0"/>
                <a:cs typeface="Arial" charset="0"/>
              </a:rPr>
              <a:t>Might affect competitive edge</a:t>
            </a:r>
          </a:p>
          <a:p>
            <a:pPr lvl="1" eaLnBrk="1" hangingPunct="1"/>
            <a:r>
              <a:rPr lang="en-US" sz="1600" dirty="0">
                <a:latin typeface="Arial" charset="0"/>
                <a:ea typeface="ＭＳ Ｐゴシック" charset="0"/>
                <a:cs typeface="Arial" charset="0"/>
              </a:rPr>
              <a:t>UK  and other countries supports ESCR </a:t>
            </a:r>
          </a:p>
          <a:p>
            <a:pPr eaLnBrk="1" hangingPunct="1"/>
            <a:r>
              <a:rPr lang="en-US" sz="2800" dirty="0">
                <a:latin typeface="Arial" charset="0"/>
                <a:ea typeface="ＭＳ Ｐゴシック" charset="0"/>
                <a:cs typeface="Arial" charset="0"/>
              </a:rPr>
              <a:t>Private $$ will be used for Embryo/Fetal Research</a:t>
            </a:r>
          </a:p>
          <a:p>
            <a:pPr lvl="1" eaLnBrk="1" hangingPunct="1"/>
            <a:r>
              <a:rPr lang="en-US" sz="1600" dirty="0">
                <a:latin typeface="Arial" charset="0"/>
                <a:ea typeface="ＭＳ Ｐゴシック" charset="0"/>
                <a:cs typeface="Arial" charset="0"/>
              </a:rPr>
              <a:t>NYSCF: New York Stem Cell Foundation</a:t>
            </a:r>
          </a:p>
          <a:p>
            <a:pPr lvl="1" eaLnBrk="1" hangingPunct="1"/>
            <a:r>
              <a:rPr lang="en-US" sz="1600" dirty="0">
                <a:latin typeface="Arial" charset="0"/>
                <a:ea typeface="ＭＳ Ｐゴシック" charset="0"/>
                <a:cs typeface="Arial" charset="0"/>
              </a:rPr>
              <a:t>JDRF: Juvenile Diabetes Research Foundation</a:t>
            </a:r>
          </a:p>
          <a:p>
            <a:pPr lvl="1" eaLnBrk="1" hangingPunct="1"/>
            <a:r>
              <a:rPr lang="en-US" sz="1600" dirty="0" err="1">
                <a:latin typeface="Arial" charset="0"/>
                <a:ea typeface="ＭＳ Ｐゴシック" charset="0"/>
                <a:cs typeface="Arial" charset="0"/>
              </a:rPr>
              <a:t>Wicell</a:t>
            </a:r>
            <a:r>
              <a:rPr lang="en-US" sz="1600" dirty="0">
                <a:latin typeface="Arial" charset="0"/>
                <a:ea typeface="ＭＳ Ｐゴシック" charset="0"/>
                <a:cs typeface="Arial" charset="0"/>
              </a:rPr>
              <a:t>: Profit Making Arm of WARF at University of Wisconsin (Thomson) </a:t>
            </a:r>
          </a:p>
          <a:p>
            <a:pPr lvl="1" eaLnBrk="1" hangingPunct="1"/>
            <a:r>
              <a:rPr lang="en-US" sz="1600" dirty="0">
                <a:latin typeface="Arial" charset="0"/>
                <a:ea typeface="ＭＳ Ｐゴシック" charset="0"/>
                <a:cs typeface="Arial" charset="0"/>
              </a:rPr>
              <a:t>IVF: Industry is privately funded and regulated (Gearhart, Melton, Daley)</a:t>
            </a:r>
          </a:p>
          <a:p>
            <a:pPr eaLnBrk="1" hangingPunct="1"/>
            <a:r>
              <a:rPr lang="en-US" sz="2800" dirty="0">
                <a:latin typeface="Arial" charset="0"/>
                <a:ea typeface="ＭＳ Ｐゴシック" charset="0"/>
                <a:cs typeface="Arial" charset="0"/>
              </a:rPr>
              <a:t>State $$ can be used for Embryo or Fetal Research</a:t>
            </a:r>
          </a:p>
          <a:p>
            <a:pPr lvl="1" eaLnBrk="1" hangingPunct="1"/>
            <a:r>
              <a:rPr lang="en-US" sz="1600" dirty="0">
                <a:latin typeface="Arial" charset="0"/>
                <a:ea typeface="ＭＳ Ｐゴシック" charset="0"/>
                <a:cs typeface="Arial" charset="0"/>
              </a:rPr>
              <a:t>Not required to adhere to federal Human Subjects Research Protocols</a:t>
            </a:r>
          </a:p>
          <a:p>
            <a:pPr lvl="1" eaLnBrk="1" hangingPunct="1"/>
            <a:r>
              <a:rPr lang="en-US" sz="1600" dirty="0" smtClean="0">
                <a:latin typeface="Arial" charset="0"/>
                <a:ea typeface="ＭＳ Ｐゴシック" charset="0"/>
                <a:cs typeface="Arial" charset="0"/>
              </a:rPr>
              <a:t>CIRM </a:t>
            </a:r>
            <a:r>
              <a:rPr lang="en-US" sz="1600" dirty="0">
                <a:latin typeface="Arial" charset="0"/>
                <a:ea typeface="ＭＳ Ｐゴシック" charset="0"/>
                <a:cs typeface="Arial" charset="0"/>
              </a:rPr>
              <a:t>(Prop </a:t>
            </a:r>
            <a:r>
              <a:rPr lang="en-US" sz="1600" dirty="0" smtClean="0">
                <a:latin typeface="Arial" charset="0"/>
                <a:ea typeface="ＭＳ Ｐゴシック" charset="0"/>
                <a:cs typeface="Arial" charset="0"/>
              </a:rPr>
              <a:t>) </a:t>
            </a:r>
            <a:r>
              <a:rPr lang="en-US" sz="1600" dirty="0">
                <a:latin typeface="Arial" charset="0"/>
                <a:ea typeface="ＭＳ Ｐゴシック" charset="0"/>
                <a:cs typeface="Arial" charset="0"/>
              </a:rPr>
              <a:t>			NY/ NYSTEM; Michigan/(Prop 2  Sean Morrison</a:t>
            </a:r>
          </a:p>
          <a:p>
            <a:pPr eaLnBrk="1" hangingPunct="1"/>
            <a:r>
              <a:rPr lang="en-US" sz="2800" dirty="0">
                <a:latin typeface="Arial" charset="0"/>
                <a:ea typeface="ＭＳ Ｐゴシック" charset="0"/>
                <a:cs typeface="Arial" charset="0"/>
              </a:rPr>
              <a:t>Emergence of Institutional ESCROS</a:t>
            </a:r>
          </a:p>
          <a:p>
            <a:pPr marL="742950" lvl="2" indent="-342900" eaLnBrk="1" hangingPunct="1"/>
            <a:r>
              <a:rPr lang="en-US" sz="1600" dirty="0">
                <a:latin typeface="Arial" charset="0"/>
                <a:ea typeface="ヒラギノ角ゴ Pro W3" charset="0"/>
                <a:cs typeface="ヒラギノ角ゴ Pro W3" charset="0"/>
              </a:rPr>
              <a:t>Embryonic Stem Cell Research Oversight Committees</a:t>
            </a:r>
          </a:p>
          <a:p>
            <a:pPr eaLnBrk="1" hangingPunct="1"/>
            <a:r>
              <a:rPr lang="en-US" sz="2800" dirty="0">
                <a:latin typeface="Arial" charset="0"/>
                <a:ea typeface="ＭＳ Ｐゴシック" charset="0"/>
                <a:cs typeface="Arial" charset="0"/>
              </a:rPr>
              <a:t>Congressional </a:t>
            </a:r>
            <a:r>
              <a:rPr lang="en-US" sz="2800" dirty="0" smtClean="0">
                <a:latin typeface="Arial" charset="0"/>
                <a:ea typeface="ＭＳ Ｐゴシック" charset="0"/>
                <a:cs typeface="Arial" charset="0"/>
              </a:rPr>
              <a:t>legislation </a:t>
            </a:r>
            <a:r>
              <a:rPr lang="en-US" sz="2800" dirty="0">
                <a:latin typeface="Arial" charset="0"/>
                <a:ea typeface="ＭＳ Ｐゴシック" charset="0"/>
                <a:cs typeface="Arial" charset="0"/>
              </a:rPr>
              <a:t>on </a:t>
            </a:r>
            <a:r>
              <a:rPr lang="en-US" sz="2800" dirty="0" err="1" smtClean="0">
                <a:latin typeface="Arial" charset="0"/>
                <a:ea typeface="ＭＳ Ｐゴシック" charset="0"/>
                <a:cs typeface="Arial" charset="0"/>
              </a:rPr>
              <a:t>hESCR</a:t>
            </a:r>
            <a:endParaRPr lang="en-US" dirty="0">
              <a:latin typeface="Arial" charset="0"/>
              <a:ea typeface="ＭＳ Ｐゴシック" charset="0"/>
              <a:cs typeface="Arial" charset="0"/>
            </a:endParaRPr>
          </a:p>
        </p:txBody>
      </p:sp>
      <p:pic>
        <p:nvPicPr>
          <p:cNvPr id="4" name="Picture 3" descr="Video_icon1.png">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51638" y="5880100"/>
            <a:ext cx="4905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Video_icon1.png">
            <a:hlinkClick r:id="rId4"/>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16875" y="4608513"/>
            <a:ext cx="492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Video_icon1.png">
            <a:hlinkClick r:id="rId5"/>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V="1">
            <a:off x="2484438" y="4641850"/>
            <a:ext cx="490537"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90171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fade">
                                      <p:cBhvr>
                                        <p:cTn id="7" dur="500"/>
                                        <p:tgtEl>
                                          <p:spTgt spid="2048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483">
                                            <p:txEl>
                                              <p:pRg st="1" end="1"/>
                                            </p:txEl>
                                          </p:spTgt>
                                        </p:tgtEl>
                                        <p:attrNameLst>
                                          <p:attrName>style.visibility</p:attrName>
                                        </p:attrNameLst>
                                      </p:cBhvr>
                                      <p:to>
                                        <p:strVal val="visible"/>
                                      </p:to>
                                    </p:set>
                                    <p:animEffect transition="in" filter="fade">
                                      <p:cBhvr>
                                        <p:cTn id="10" dur="500"/>
                                        <p:tgtEl>
                                          <p:spTgt spid="20483">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animEffect transition="in" filter="fade">
                                      <p:cBhvr>
                                        <p:cTn id="15" dur="500"/>
                                        <p:tgtEl>
                                          <p:spTgt spid="2048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0483">
                                            <p:txEl>
                                              <p:pRg st="3" end="3"/>
                                            </p:txEl>
                                          </p:spTgt>
                                        </p:tgtEl>
                                        <p:attrNameLst>
                                          <p:attrName>style.visibility</p:attrName>
                                        </p:attrNameLst>
                                      </p:cBhvr>
                                      <p:to>
                                        <p:strVal val="visible"/>
                                      </p:to>
                                    </p:set>
                                    <p:animEffect transition="in" filter="fade">
                                      <p:cBhvr>
                                        <p:cTn id="18" dur="500"/>
                                        <p:tgtEl>
                                          <p:spTgt spid="2048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0483">
                                            <p:txEl>
                                              <p:pRg st="4" end="4"/>
                                            </p:txEl>
                                          </p:spTgt>
                                        </p:tgtEl>
                                        <p:attrNameLst>
                                          <p:attrName>style.visibility</p:attrName>
                                        </p:attrNameLst>
                                      </p:cBhvr>
                                      <p:to>
                                        <p:strVal val="visible"/>
                                      </p:to>
                                    </p:set>
                                    <p:animEffect transition="in" filter="fade">
                                      <p:cBhvr>
                                        <p:cTn id="21" dur="500"/>
                                        <p:tgtEl>
                                          <p:spTgt spid="2048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0483">
                                            <p:txEl>
                                              <p:pRg st="5" end="5"/>
                                            </p:txEl>
                                          </p:spTgt>
                                        </p:tgtEl>
                                        <p:attrNameLst>
                                          <p:attrName>style.visibility</p:attrName>
                                        </p:attrNameLst>
                                      </p:cBhvr>
                                      <p:to>
                                        <p:strVal val="visible"/>
                                      </p:to>
                                    </p:set>
                                    <p:animEffect transition="in" filter="fade">
                                      <p:cBhvr>
                                        <p:cTn id="24" dur="500"/>
                                        <p:tgtEl>
                                          <p:spTgt spid="2048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0483">
                                            <p:txEl>
                                              <p:pRg st="6" end="6"/>
                                            </p:txEl>
                                          </p:spTgt>
                                        </p:tgtEl>
                                        <p:attrNameLst>
                                          <p:attrName>style.visibility</p:attrName>
                                        </p:attrNameLst>
                                      </p:cBhvr>
                                      <p:to>
                                        <p:strVal val="visible"/>
                                      </p:to>
                                    </p:set>
                                    <p:animEffect transition="in" filter="fade">
                                      <p:cBhvr>
                                        <p:cTn id="27" dur="500"/>
                                        <p:tgtEl>
                                          <p:spTgt spid="20483">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0483">
                                            <p:txEl>
                                              <p:pRg st="7" end="7"/>
                                            </p:txEl>
                                          </p:spTgt>
                                        </p:tgtEl>
                                        <p:attrNameLst>
                                          <p:attrName>style.visibility</p:attrName>
                                        </p:attrNameLst>
                                      </p:cBhvr>
                                      <p:to>
                                        <p:strVal val="visible"/>
                                      </p:to>
                                    </p:set>
                                    <p:animEffect transition="in" filter="fade">
                                      <p:cBhvr>
                                        <p:cTn id="32" dur="500"/>
                                        <p:tgtEl>
                                          <p:spTgt spid="20483">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10" presetClass="entr" presetSubtype="0" fill="hold" nodeType="withEffect">
                                  <p:stCondLst>
                                    <p:cond delay="0"/>
                                  </p:stCondLst>
                                  <p:childTnLst>
                                    <p:set>
                                      <p:cBhvr>
                                        <p:cTn id="42" dur="1" fill="hold">
                                          <p:stCondLst>
                                            <p:cond delay="0"/>
                                          </p:stCondLst>
                                        </p:cTn>
                                        <p:tgtEl>
                                          <p:spTgt spid="20483">
                                            <p:txEl>
                                              <p:pRg st="8" end="8"/>
                                            </p:txEl>
                                          </p:spTgt>
                                        </p:tgtEl>
                                        <p:attrNameLst>
                                          <p:attrName>style.visibility</p:attrName>
                                        </p:attrNameLst>
                                      </p:cBhvr>
                                      <p:to>
                                        <p:strVal val="visible"/>
                                      </p:to>
                                    </p:set>
                                    <p:animEffect transition="in" filter="fade">
                                      <p:cBhvr>
                                        <p:cTn id="43" dur="500"/>
                                        <p:tgtEl>
                                          <p:spTgt spid="20483">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0483">
                                            <p:txEl>
                                              <p:pRg st="9" end="9"/>
                                            </p:txEl>
                                          </p:spTgt>
                                        </p:tgtEl>
                                        <p:attrNameLst>
                                          <p:attrName>style.visibility</p:attrName>
                                        </p:attrNameLst>
                                      </p:cBhvr>
                                      <p:to>
                                        <p:strVal val="visible"/>
                                      </p:to>
                                    </p:set>
                                    <p:animEffect transition="in" filter="fade">
                                      <p:cBhvr>
                                        <p:cTn id="46" dur="500"/>
                                        <p:tgtEl>
                                          <p:spTgt spid="20483">
                                            <p:txEl>
                                              <p:pRg st="9" end="9"/>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nodeType="clickEffect">
                                  <p:stCondLst>
                                    <p:cond delay="0"/>
                                  </p:stCondLst>
                                  <p:childTnLst>
                                    <p:set>
                                      <p:cBhvr>
                                        <p:cTn id="50" dur="1" fill="hold">
                                          <p:stCondLst>
                                            <p:cond delay="0"/>
                                          </p:stCondLst>
                                        </p:cTn>
                                        <p:tgtEl>
                                          <p:spTgt spid="20483">
                                            <p:txEl>
                                              <p:pRg st="10" end="10"/>
                                            </p:txEl>
                                          </p:spTgt>
                                        </p:tgtEl>
                                        <p:attrNameLst>
                                          <p:attrName>style.visibility</p:attrName>
                                        </p:attrNameLst>
                                      </p:cBhvr>
                                      <p:to>
                                        <p:strVal val="visible"/>
                                      </p:to>
                                    </p:set>
                                    <p:animEffect transition="in" filter="fade">
                                      <p:cBhvr>
                                        <p:cTn id="51" dur="500"/>
                                        <p:tgtEl>
                                          <p:spTgt spid="20483">
                                            <p:txEl>
                                              <p:pRg st="10" end="10"/>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20483">
                                            <p:txEl>
                                              <p:pRg st="11" end="11"/>
                                            </p:txEl>
                                          </p:spTgt>
                                        </p:tgtEl>
                                        <p:attrNameLst>
                                          <p:attrName>style.visibility</p:attrName>
                                        </p:attrNameLst>
                                      </p:cBhvr>
                                      <p:to>
                                        <p:strVal val="visible"/>
                                      </p:to>
                                    </p:set>
                                    <p:animEffect transition="in" filter="fade">
                                      <p:cBhvr>
                                        <p:cTn id="54" dur="500"/>
                                        <p:tgtEl>
                                          <p:spTgt spid="20483">
                                            <p:txEl>
                                              <p:pRg st="11" end="11"/>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0" presetClass="entr" presetSubtype="0" fill="hold" nodeType="clickEffect">
                                  <p:stCondLst>
                                    <p:cond delay="0"/>
                                  </p:stCondLst>
                                  <p:childTnLst>
                                    <p:set>
                                      <p:cBhvr>
                                        <p:cTn id="58" dur="1" fill="hold">
                                          <p:stCondLst>
                                            <p:cond delay="0"/>
                                          </p:stCondLst>
                                        </p:cTn>
                                        <p:tgtEl>
                                          <p:spTgt spid="20483">
                                            <p:txEl>
                                              <p:pRg st="12" end="12"/>
                                            </p:txEl>
                                          </p:spTgt>
                                        </p:tgtEl>
                                        <p:attrNameLst>
                                          <p:attrName>style.visibility</p:attrName>
                                        </p:attrNameLst>
                                      </p:cBhvr>
                                      <p:to>
                                        <p:strVal val="visible"/>
                                      </p:to>
                                    </p:set>
                                    <p:animEffect transition="in" filter="fade">
                                      <p:cBhvr>
                                        <p:cTn id="59" dur="500"/>
                                        <p:tgtEl>
                                          <p:spTgt spid="20483">
                                            <p:txEl>
                                              <p:pRg st="12" end="12"/>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0" y="-139700"/>
            <a:ext cx="9144000" cy="1143000"/>
          </a:xfrm>
        </p:spPr>
        <p:txBody>
          <a:bodyPr/>
          <a:lstStyle/>
          <a:p>
            <a:r>
              <a:rPr lang="en-US" dirty="0" smtClean="0">
                <a:solidFill>
                  <a:srgbClr val="12919C"/>
                </a:solidFill>
                <a:latin typeface="Arial"/>
                <a:ea typeface="ＭＳ Ｐゴシック" charset="0"/>
                <a:cs typeface="Arial"/>
              </a:rPr>
              <a:t>Eggs &amp; </a:t>
            </a:r>
            <a:r>
              <a:rPr lang="en-US" sz="4000" dirty="0" smtClean="0">
                <a:solidFill>
                  <a:srgbClr val="12919C"/>
                </a:solidFill>
                <a:latin typeface="Arial"/>
                <a:ea typeface="ＭＳ Ｐゴシック" charset="0"/>
                <a:cs typeface="Arial"/>
              </a:rPr>
              <a:t>Blood Gifts &amp; Commodities</a:t>
            </a:r>
            <a:endParaRPr lang="en-US" sz="4000" dirty="0">
              <a:solidFill>
                <a:srgbClr val="12919C"/>
              </a:solidFill>
              <a:latin typeface="Arial"/>
              <a:ea typeface="ＭＳ Ｐゴシック" charset="0"/>
              <a:cs typeface="Arial"/>
            </a:endParaRPr>
          </a:p>
        </p:txBody>
      </p:sp>
      <p:sp>
        <p:nvSpPr>
          <p:cNvPr id="41987" name="Rectangle 5"/>
          <p:cNvSpPr>
            <a:spLocks noGrp="1" noChangeArrowheads="1"/>
          </p:cNvSpPr>
          <p:nvPr>
            <p:ph type="body" sz="half" idx="2"/>
          </p:nvPr>
        </p:nvSpPr>
        <p:spPr>
          <a:xfrm>
            <a:off x="-55563" y="876300"/>
            <a:ext cx="9199563" cy="6045200"/>
          </a:xfrm>
        </p:spPr>
        <p:txBody>
          <a:bodyPr/>
          <a:lstStyle/>
          <a:p>
            <a:r>
              <a:rPr lang="en-US" sz="2000" dirty="0" smtClean="0">
                <a:latin typeface="Arial"/>
                <a:ea typeface="ＭＳ Ｐゴシック" charset="0"/>
                <a:cs typeface="Arial"/>
                <a:hlinkClick r:id="rId3"/>
              </a:rPr>
              <a:t>Sources of Stem Cell Radial </a:t>
            </a:r>
            <a:r>
              <a:rPr lang="en-US" sz="2000" dirty="0" err="1" smtClean="0">
                <a:latin typeface="Arial"/>
                <a:ea typeface="ＭＳ Ｐゴシック" charset="0"/>
                <a:cs typeface="Arial"/>
                <a:hlinkClick r:id="rId3"/>
              </a:rPr>
              <a:t>Infographic</a:t>
            </a:r>
            <a:r>
              <a:rPr lang="en-US" sz="2000" dirty="0" smtClean="0">
                <a:latin typeface="Arial"/>
                <a:ea typeface="ＭＳ Ｐゴシック" charset="0"/>
                <a:cs typeface="Arial"/>
              </a:rPr>
              <a:t>: </a:t>
            </a:r>
            <a:r>
              <a:rPr lang="en-US" sz="2000" dirty="0" smtClean="0">
                <a:latin typeface="Arial"/>
                <a:ea typeface="ＭＳ Ｐゴシック" charset="0"/>
                <a:cs typeface="Arial"/>
                <a:sym typeface="Wingdings" charset="0"/>
              </a:rPr>
              <a:t>6 </a:t>
            </a:r>
            <a:r>
              <a:rPr lang="en-US" sz="2000" dirty="0" err="1" smtClean="0">
                <a:latin typeface="Arial"/>
                <a:ea typeface="ＭＳ Ｐゴシック" charset="0"/>
                <a:cs typeface="Arial"/>
                <a:sym typeface="Wingdings" charset="0"/>
              </a:rPr>
              <a:t>hESCs</a:t>
            </a:r>
            <a:r>
              <a:rPr lang="en-US" sz="2000" dirty="0" smtClean="0">
                <a:latin typeface="Arial"/>
                <a:ea typeface="ＭＳ Ｐゴシック" charset="0"/>
                <a:cs typeface="Arial"/>
                <a:sym typeface="Wingdings" charset="0"/>
              </a:rPr>
              <a:t> methods need eggs </a:t>
            </a:r>
            <a:r>
              <a:rPr lang="en-US" sz="1400" dirty="0" smtClean="0">
                <a:latin typeface="Arial"/>
                <a:ea typeface="ＭＳ Ｐゴシック" charset="0"/>
                <a:cs typeface="Arial"/>
                <a:sym typeface="Wingdings" charset="0"/>
              </a:rPr>
              <a:t>(</a:t>
            </a:r>
            <a:r>
              <a:rPr lang="en-US" sz="1400" dirty="0" err="1">
                <a:solidFill>
                  <a:srgbClr val="660066"/>
                </a:solidFill>
                <a:latin typeface="Arial"/>
                <a:ea typeface="ＭＳ Ｐゴシック" charset="0"/>
                <a:cs typeface="Arial"/>
                <a:sym typeface="Wingdings" charset="0"/>
              </a:rPr>
              <a:t>Baylis</a:t>
            </a:r>
            <a:r>
              <a:rPr lang="en-US" sz="1400" dirty="0">
                <a:latin typeface="Arial"/>
                <a:ea typeface="ＭＳ Ｐゴシック" charset="0"/>
                <a:cs typeface="Arial"/>
                <a:sym typeface="Wingdings" charset="0"/>
              </a:rPr>
              <a:t>)</a:t>
            </a:r>
          </a:p>
          <a:p>
            <a:r>
              <a:rPr lang="en-US" sz="2000" dirty="0" smtClean="0">
                <a:latin typeface="Arial"/>
                <a:ea typeface="ＭＳ Ｐゴシック" charset="0"/>
                <a:cs typeface="Arial"/>
                <a:sym typeface="Wingdings" charset="0"/>
              </a:rPr>
              <a:t>Federal Dickey Wicker Act prohibits funds for the creation and/or destruction of human embryos for research  </a:t>
            </a:r>
            <a:r>
              <a:rPr lang="en-US" sz="1400" dirty="0" smtClean="0">
                <a:latin typeface="Arial"/>
                <a:ea typeface="ＭＳ Ｐゴシック" charset="0"/>
                <a:cs typeface="Arial"/>
                <a:sym typeface="Wingdings" charset="0"/>
              </a:rPr>
              <a:t>(</a:t>
            </a:r>
            <a:r>
              <a:rPr lang="en-US" sz="1400" dirty="0" err="1">
                <a:solidFill>
                  <a:srgbClr val="660066"/>
                </a:solidFill>
                <a:latin typeface="Arial"/>
                <a:ea typeface="ＭＳ Ｐゴシック" charset="0"/>
                <a:cs typeface="Arial"/>
                <a:sym typeface="Wingdings" charset="0"/>
              </a:rPr>
              <a:t>Fossett</a:t>
            </a:r>
            <a:r>
              <a:rPr lang="en-US" sz="1400" dirty="0" smtClean="0">
                <a:latin typeface="Arial"/>
                <a:ea typeface="ＭＳ Ｐゴシック" charset="0"/>
                <a:cs typeface="Arial"/>
                <a:sym typeface="Wingdings" charset="0"/>
              </a:rPr>
              <a:t>)</a:t>
            </a:r>
          </a:p>
          <a:p>
            <a:r>
              <a:rPr lang="en-US" sz="2000" dirty="0" smtClean="0">
                <a:latin typeface="Arial"/>
                <a:ea typeface="ＭＳ Ｐゴシック" charset="0"/>
                <a:cs typeface="Arial"/>
                <a:sym typeface="Wingdings" charset="0"/>
              </a:rPr>
              <a:t>What is the alternative? </a:t>
            </a:r>
          </a:p>
          <a:p>
            <a:pPr lvl="1"/>
            <a:r>
              <a:rPr lang="en-US" sz="1800" dirty="0" smtClean="0">
                <a:latin typeface="Arial"/>
                <a:ea typeface="ＭＳ Ｐゴシック" charset="0"/>
                <a:cs typeface="Arial"/>
                <a:sym typeface="Wingdings" charset="0"/>
              </a:rPr>
              <a:t>Turn to private fertility industry </a:t>
            </a:r>
          </a:p>
          <a:p>
            <a:pPr lvl="1"/>
            <a:r>
              <a:rPr lang="en-US" sz="1800" dirty="0" smtClean="0">
                <a:latin typeface="Arial"/>
                <a:ea typeface="ＭＳ Ｐゴシック" charset="0"/>
                <a:cs typeface="Arial"/>
                <a:sym typeface="Wingdings" charset="0"/>
              </a:rPr>
              <a:t>Establish </a:t>
            </a:r>
            <a:r>
              <a:rPr lang="en-US" sz="1800" dirty="0" err="1" smtClean="0">
                <a:latin typeface="Arial"/>
                <a:ea typeface="ＭＳ Ｐゴシック" charset="0"/>
                <a:cs typeface="Arial"/>
                <a:sym typeface="Wingdings" charset="0"/>
              </a:rPr>
              <a:t>hESCs</a:t>
            </a:r>
            <a:r>
              <a:rPr lang="en-US" sz="1800" dirty="0" smtClean="0">
                <a:latin typeface="Arial"/>
                <a:ea typeface="ＭＳ Ｐゴシック" charset="0"/>
                <a:cs typeface="Arial"/>
                <a:sym typeface="Wingdings" charset="0"/>
              </a:rPr>
              <a:t> from the surplus, unwanted embryos using private funding </a:t>
            </a:r>
            <a:endParaRPr lang="en-US" sz="1800" dirty="0">
              <a:latin typeface="Arial"/>
              <a:ea typeface="ＭＳ Ｐゴシック" charset="0"/>
              <a:cs typeface="Arial"/>
              <a:sym typeface="Wingdings" charset="0"/>
            </a:endParaRPr>
          </a:p>
          <a:p>
            <a:pPr lvl="2"/>
            <a:r>
              <a:rPr lang="en-US" sz="1800" dirty="0">
                <a:latin typeface="Arial"/>
                <a:ea typeface="ＭＳ Ｐゴシック" charset="0"/>
                <a:cs typeface="Arial"/>
                <a:sym typeface="Wingdings" charset="0"/>
              </a:rPr>
              <a:t>Spoke 1 Extra or </a:t>
            </a:r>
            <a:r>
              <a:rPr lang="en-US" sz="1800" dirty="0" smtClean="0">
                <a:latin typeface="Arial"/>
                <a:ea typeface="ＭＳ Ｐゴシック" charset="0"/>
                <a:cs typeface="Arial"/>
                <a:sym typeface="Wingdings" charset="0"/>
              </a:rPr>
              <a:t>leftover or excess from </a:t>
            </a:r>
            <a:r>
              <a:rPr lang="en-US" sz="1800" dirty="0">
                <a:latin typeface="Arial"/>
                <a:ea typeface="ＭＳ Ｐゴシック" charset="0"/>
                <a:cs typeface="Arial"/>
                <a:sym typeface="Wingdings" charset="0"/>
              </a:rPr>
              <a:t>f</a:t>
            </a:r>
            <a:r>
              <a:rPr lang="en-US" sz="1800" dirty="0" smtClean="0">
                <a:latin typeface="Arial"/>
                <a:ea typeface="ＭＳ Ｐゴシック" charset="0"/>
                <a:cs typeface="Arial"/>
                <a:sym typeface="Wingdings" charset="0"/>
              </a:rPr>
              <a:t>ertility centers</a:t>
            </a:r>
            <a:endParaRPr lang="en-US" sz="1800" dirty="0">
              <a:latin typeface="Arial"/>
              <a:ea typeface="ＭＳ Ｐゴシック" charset="0"/>
              <a:cs typeface="Arial"/>
              <a:sym typeface="Wingdings" charset="0"/>
            </a:endParaRPr>
          </a:p>
          <a:p>
            <a:pPr lvl="3"/>
            <a:r>
              <a:rPr lang="en-US" sz="1600" dirty="0">
                <a:solidFill>
                  <a:srgbClr val="12919C"/>
                </a:solidFill>
                <a:latin typeface="Arial"/>
                <a:ea typeface="ＭＳ Ｐゴシック" charset="0"/>
                <a:cs typeface="Arial"/>
                <a:sym typeface="Wingdings" charset="0"/>
              </a:rPr>
              <a:t>Diana </a:t>
            </a:r>
            <a:r>
              <a:rPr lang="en-US" sz="1600" dirty="0" err="1">
                <a:solidFill>
                  <a:srgbClr val="12919C"/>
                </a:solidFill>
                <a:latin typeface="Arial"/>
                <a:ea typeface="ＭＳ Ｐゴシック" charset="0"/>
                <a:cs typeface="Arial"/>
                <a:sym typeface="Wingdings" charset="0"/>
              </a:rPr>
              <a:t>Degette</a:t>
            </a:r>
            <a:r>
              <a:rPr lang="en-US" sz="1600" dirty="0">
                <a:solidFill>
                  <a:srgbClr val="12919C"/>
                </a:solidFill>
                <a:latin typeface="Arial"/>
                <a:ea typeface="ＭＳ Ｐゴシック" charset="0"/>
                <a:cs typeface="Arial"/>
                <a:sym typeface="Wingdings" charset="0"/>
              </a:rPr>
              <a:t> </a:t>
            </a:r>
            <a:r>
              <a:rPr lang="en-US" sz="1600" dirty="0">
                <a:latin typeface="Arial"/>
                <a:ea typeface="ＭＳ Ｐゴシック" charset="0"/>
                <a:cs typeface="Arial"/>
                <a:sym typeface="Wingdings" charset="0"/>
              </a:rPr>
              <a:t>Bill/use the 400,000 in fertility freezers (cryopreserved)</a:t>
            </a:r>
          </a:p>
          <a:p>
            <a:pPr lvl="3"/>
            <a:r>
              <a:rPr lang="en-US" sz="1600" dirty="0" err="1">
                <a:solidFill>
                  <a:srgbClr val="12919C"/>
                </a:solidFill>
                <a:latin typeface="Arial"/>
                <a:ea typeface="ＭＳ Ｐゴシック" charset="0"/>
                <a:cs typeface="Arial"/>
                <a:sym typeface="Wingdings" charset="0"/>
              </a:rPr>
              <a:t>Jeong</a:t>
            </a:r>
            <a:r>
              <a:rPr lang="en-US" sz="1600" dirty="0">
                <a:solidFill>
                  <a:srgbClr val="12919C"/>
                </a:solidFill>
                <a:latin typeface="Arial"/>
                <a:ea typeface="ＭＳ Ｐゴシック" charset="0"/>
                <a:cs typeface="Arial"/>
                <a:sym typeface="Wingdings" charset="0"/>
              </a:rPr>
              <a:t>: </a:t>
            </a:r>
            <a:r>
              <a:rPr lang="en-US" sz="1600" dirty="0" smtClean="0">
                <a:solidFill>
                  <a:srgbClr val="660066"/>
                </a:solidFill>
                <a:latin typeface="Arial"/>
                <a:ea typeface="ＭＳ Ｐゴシック" charset="0"/>
                <a:cs typeface="Arial"/>
                <a:sym typeface="Wingdings" charset="0"/>
              </a:rPr>
              <a:t>“</a:t>
            </a:r>
            <a:r>
              <a:rPr lang="en-US" sz="1600" dirty="0" smtClean="0">
                <a:latin typeface="Arial"/>
                <a:ea typeface="ＭＳ Ｐゴシック" charset="0"/>
                <a:cs typeface="Arial"/>
                <a:sym typeface="Wingdings" charset="0"/>
              </a:rPr>
              <a:t>Making Leftover” in South Korea egg sharing schemes</a:t>
            </a:r>
            <a:endParaRPr lang="en-US" sz="1600" dirty="0">
              <a:latin typeface="Arial"/>
              <a:ea typeface="ＭＳ Ｐゴシック" charset="0"/>
              <a:cs typeface="Arial"/>
              <a:sym typeface="Wingdings" charset="0"/>
            </a:endParaRPr>
          </a:p>
          <a:p>
            <a:pPr lvl="3"/>
            <a:r>
              <a:rPr lang="en-US" sz="1600" dirty="0" err="1">
                <a:solidFill>
                  <a:srgbClr val="12919C"/>
                </a:solidFill>
                <a:latin typeface="Arial"/>
                <a:ea typeface="ＭＳ Ｐゴシック" charset="0"/>
                <a:cs typeface="Arial"/>
                <a:sym typeface="Wingdings" charset="0"/>
              </a:rPr>
              <a:t>Gavrilov</a:t>
            </a:r>
            <a:r>
              <a:rPr lang="en-US" sz="1600" dirty="0">
                <a:solidFill>
                  <a:srgbClr val="660066"/>
                </a:solidFill>
                <a:latin typeface="Arial"/>
                <a:ea typeface="ＭＳ Ｐゴシック" charset="0"/>
                <a:cs typeface="Arial"/>
                <a:sym typeface="Wingdings" charset="0"/>
              </a:rPr>
              <a:t>: </a:t>
            </a:r>
            <a:r>
              <a:rPr lang="en-US" sz="1600" dirty="0">
                <a:latin typeface="Arial"/>
                <a:ea typeface="ＭＳ Ｐゴシック" charset="0"/>
                <a:cs typeface="Arial"/>
                <a:sym typeface="Wingdings" charset="0"/>
              </a:rPr>
              <a:t>Embryo </a:t>
            </a:r>
            <a:r>
              <a:rPr lang="en-US" sz="1600" dirty="0" smtClean="0">
                <a:latin typeface="Arial"/>
                <a:ea typeface="ＭＳ Ｐゴシック" charset="0"/>
                <a:cs typeface="Arial"/>
                <a:sym typeface="Wingdings" charset="0"/>
              </a:rPr>
              <a:t>grading </a:t>
            </a:r>
            <a:r>
              <a:rPr lang="en-US" sz="1600" dirty="0">
                <a:latin typeface="Arial"/>
                <a:ea typeface="ＭＳ Ｐゴシック" charset="0"/>
                <a:cs typeface="Arial"/>
                <a:sym typeface="Wingdings" charset="0"/>
              </a:rPr>
              <a:t>“Do Dead Embryos Have Living Cells?”</a:t>
            </a:r>
          </a:p>
          <a:p>
            <a:pPr lvl="2"/>
            <a:r>
              <a:rPr lang="en-US" sz="1800" dirty="0">
                <a:latin typeface="Arial"/>
                <a:ea typeface="ＭＳ Ｐゴシック" charset="0"/>
                <a:cs typeface="Arial"/>
                <a:sym typeface="Wingdings" charset="0"/>
              </a:rPr>
              <a:t>Spoke 2 PGD from </a:t>
            </a:r>
            <a:r>
              <a:rPr lang="en-US" sz="1800" dirty="0" smtClean="0">
                <a:latin typeface="Arial"/>
                <a:ea typeface="ＭＳ Ｐゴシック" charset="0"/>
                <a:cs typeface="Arial"/>
                <a:sym typeface="Wingdings" charset="0"/>
              </a:rPr>
              <a:t>fertility </a:t>
            </a:r>
            <a:r>
              <a:rPr lang="en-US" sz="1800" dirty="0">
                <a:latin typeface="Arial"/>
                <a:ea typeface="ＭＳ Ｐゴシック" charset="0"/>
                <a:cs typeface="Arial"/>
                <a:sym typeface="Wingdings" charset="0"/>
              </a:rPr>
              <a:t>(</a:t>
            </a:r>
            <a:r>
              <a:rPr lang="en-US" sz="1800" dirty="0">
                <a:solidFill>
                  <a:srgbClr val="660066"/>
                </a:solidFill>
                <a:latin typeface="Arial"/>
                <a:ea typeface="ＭＳ Ｐゴシック" charset="0"/>
                <a:cs typeface="Arial"/>
                <a:sym typeface="Wingdings" charset="0"/>
              </a:rPr>
              <a:t>Dunn, Religion &amp; Ethics Weekly/Trevino</a:t>
            </a:r>
            <a:r>
              <a:rPr lang="en-US" sz="1800" dirty="0">
                <a:latin typeface="Arial"/>
                <a:ea typeface="ＭＳ Ｐゴシック" charset="0"/>
                <a:cs typeface="Arial"/>
                <a:sym typeface="Wingdings" charset="0"/>
              </a:rPr>
              <a:t>)</a:t>
            </a:r>
          </a:p>
          <a:p>
            <a:pPr lvl="3"/>
            <a:r>
              <a:rPr lang="en-US" sz="1600" dirty="0">
                <a:latin typeface="Arial"/>
                <a:ea typeface="ＭＳ Ｐゴシック" charset="0"/>
                <a:cs typeface="Arial"/>
                <a:sym typeface="Wingdings" charset="0"/>
              </a:rPr>
              <a:t>More leftovers made because of negative and positive </a:t>
            </a:r>
            <a:r>
              <a:rPr lang="en-US" sz="1600" dirty="0" smtClean="0">
                <a:latin typeface="Arial"/>
                <a:ea typeface="ＭＳ Ｐゴシック" charset="0"/>
                <a:cs typeface="Arial"/>
                <a:sym typeface="Wingdings" charset="0"/>
              </a:rPr>
              <a:t>selection</a:t>
            </a:r>
          </a:p>
          <a:p>
            <a:pPr lvl="3"/>
            <a:r>
              <a:rPr lang="en-US" sz="1600" dirty="0" smtClean="0">
                <a:latin typeface="Arial"/>
                <a:ea typeface="ＭＳ Ｐゴシック" charset="0"/>
                <a:cs typeface="Arial"/>
                <a:sym typeface="Wingdings" charset="0"/>
              </a:rPr>
              <a:t>“</a:t>
            </a:r>
            <a:r>
              <a:rPr lang="en-US" sz="1600" dirty="0">
                <a:latin typeface="Arial"/>
                <a:ea typeface="ＭＳ Ｐゴシック" charset="0"/>
                <a:cs typeface="Arial"/>
                <a:sym typeface="Wingdings" charset="0"/>
              </a:rPr>
              <a:t>Disease in a Dish” </a:t>
            </a:r>
            <a:endParaRPr lang="en-US" sz="1600" dirty="0" smtClean="0">
              <a:latin typeface="Arial"/>
              <a:ea typeface="ＭＳ Ｐゴシック" charset="0"/>
              <a:cs typeface="Arial"/>
              <a:sym typeface="Wingdings" charset="0"/>
            </a:endParaRPr>
          </a:p>
          <a:p>
            <a:pPr lvl="1"/>
            <a:r>
              <a:rPr lang="en-US" sz="2000" dirty="0" smtClean="0">
                <a:latin typeface="Arial"/>
                <a:ea typeface="ＭＳ Ｐゴシック" charset="0"/>
                <a:cs typeface="Arial"/>
                <a:sym typeface="Wingdings" charset="0"/>
              </a:rPr>
              <a:t>Institute states rights </a:t>
            </a:r>
          </a:p>
          <a:p>
            <a:pPr lvl="2"/>
            <a:r>
              <a:rPr lang="en-US" sz="1800" dirty="0">
                <a:latin typeface="Arial"/>
                <a:ea typeface="ＭＳ Ｐゴシック" charset="0"/>
                <a:cs typeface="Arial"/>
                <a:sym typeface="Wingdings" charset="0"/>
              </a:rPr>
              <a:t>Spoke 3	 States Rights : NY Public State  $600M for SCR (</a:t>
            </a:r>
            <a:r>
              <a:rPr lang="en-US" sz="1800" dirty="0">
                <a:solidFill>
                  <a:srgbClr val="660066"/>
                </a:solidFill>
                <a:latin typeface="Arial"/>
                <a:ea typeface="ＭＳ Ｐゴシック" charset="0"/>
                <a:cs typeface="Arial"/>
                <a:sym typeface="Wingdings" charset="0"/>
              </a:rPr>
              <a:t>Crowley)</a:t>
            </a:r>
            <a:endParaRPr lang="en-US" sz="1800" dirty="0">
              <a:latin typeface="Arial"/>
              <a:ea typeface="ＭＳ Ｐゴシック" charset="0"/>
              <a:cs typeface="Arial"/>
              <a:sym typeface="Wingdings" charset="0"/>
            </a:endParaRPr>
          </a:p>
          <a:p>
            <a:pPr lvl="2"/>
            <a:r>
              <a:rPr lang="en-US" sz="1800" dirty="0">
                <a:latin typeface="Arial"/>
                <a:ea typeface="ＭＳ Ｐゴシック" charset="0"/>
                <a:cs typeface="Arial"/>
                <a:sym typeface="Wingdings" charset="0"/>
              </a:rPr>
              <a:t>Spoke 4	 Daley at Mass General, Hwang in South Korea </a:t>
            </a:r>
          </a:p>
          <a:p>
            <a:pPr lvl="2"/>
            <a:r>
              <a:rPr lang="en-US" sz="1800" dirty="0">
                <a:latin typeface="Arial"/>
                <a:ea typeface="ＭＳ Ｐゴシック" charset="0"/>
                <a:cs typeface="Arial"/>
                <a:sym typeface="Wingdings" charset="0"/>
              </a:rPr>
              <a:t>Spoke 5/6	 UK National Regulation, Registry, and Licenses (</a:t>
            </a:r>
            <a:r>
              <a:rPr lang="en-US" sz="1800" dirty="0" err="1">
                <a:solidFill>
                  <a:srgbClr val="660066"/>
                </a:solidFill>
                <a:latin typeface="Arial"/>
                <a:ea typeface="ＭＳ Ｐゴシック" charset="0"/>
                <a:cs typeface="Arial"/>
                <a:sym typeface="Wingdings" charset="0"/>
              </a:rPr>
              <a:t>Baylis</a:t>
            </a:r>
            <a:r>
              <a:rPr lang="en-US" sz="1800" dirty="0" smtClean="0">
                <a:solidFill>
                  <a:srgbClr val="660066"/>
                </a:solidFill>
                <a:latin typeface="Arial"/>
                <a:ea typeface="ＭＳ Ｐゴシック" charset="0"/>
                <a:cs typeface="Arial"/>
                <a:sym typeface="Wingdings" charset="0"/>
              </a:rPr>
              <a:t>)</a:t>
            </a:r>
            <a:endParaRPr lang="en-US" sz="2000" dirty="0" smtClean="0">
              <a:latin typeface="Arial"/>
              <a:ea typeface="ＭＳ Ｐゴシック" charset="0"/>
              <a:cs typeface="Arial"/>
              <a:sym typeface="Wingdings" charset="0"/>
            </a:endParaRPr>
          </a:p>
          <a:p>
            <a:pPr lvl="1"/>
            <a:r>
              <a:rPr lang="en-US" sz="2000" dirty="0" smtClean="0">
                <a:latin typeface="Arial"/>
                <a:ea typeface="ＭＳ Ｐゴシック" charset="0"/>
                <a:cs typeface="Arial"/>
                <a:sym typeface="Wingdings" charset="0"/>
              </a:rPr>
              <a:t>Use non-embryonic sources: Spokes 7-17</a:t>
            </a:r>
          </a:p>
        </p:txBody>
      </p:sp>
    </p:spTree>
    <p:extLst>
      <p:ext uri="{BB962C8B-B14F-4D97-AF65-F5344CB8AC3E}">
        <p14:creationId xmlns:p14="http://schemas.microsoft.com/office/powerpoint/2010/main" val="15769352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fade">
                                      <p:cBhvr>
                                        <p:cTn id="7" dur="500"/>
                                        <p:tgtEl>
                                          <p:spTgt spid="419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fade">
                                      <p:cBhvr>
                                        <p:cTn id="12" dur="500"/>
                                        <p:tgtEl>
                                          <p:spTgt spid="419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Effect transition="in" filter="fade">
                                      <p:cBhvr>
                                        <p:cTn id="17" dur="500"/>
                                        <p:tgtEl>
                                          <p:spTgt spid="419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987">
                                            <p:txEl>
                                              <p:pRg st="3" end="3"/>
                                            </p:txEl>
                                          </p:spTgt>
                                        </p:tgtEl>
                                        <p:attrNameLst>
                                          <p:attrName>style.visibility</p:attrName>
                                        </p:attrNameLst>
                                      </p:cBhvr>
                                      <p:to>
                                        <p:strVal val="visible"/>
                                      </p:to>
                                    </p:set>
                                    <p:animEffect transition="in" filter="fade">
                                      <p:cBhvr>
                                        <p:cTn id="22" dur="500"/>
                                        <p:tgtEl>
                                          <p:spTgt spid="419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987">
                                            <p:txEl>
                                              <p:pRg st="4" end="4"/>
                                            </p:txEl>
                                          </p:spTgt>
                                        </p:tgtEl>
                                        <p:attrNameLst>
                                          <p:attrName>style.visibility</p:attrName>
                                        </p:attrNameLst>
                                      </p:cBhvr>
                                      <p:to>
                                        <p:strVal val="visible"/>
                                      </p:to>
                                    </p:set>
                                    <p:animEffect transition="in" filter="fade">
                                      <p:cBhvr>
                                        <p:cTn id="27" dur="500"/>
                                        <p:tgtEl>
                                          <p:spTgt spid="4198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41987">
                                            <p:txEl>
                                              <p:pRg st="5" end="5"/>
                                            </p:txEl>
                                          </p:spTgt>
                                        </p:tgtEl>
                                        <p:attrNameLst>
                                          <p:attrName>style.visibility</p:attrName>
                                        </p:attrNameLst>
                                      </p:cBhvr>
                                      <p:to>
                                        <p:strVal val="visible"/>
                                      </p:to>
                                    </p:set>
                                    <p:animEffect transition="in" filter="fade">
                                      <p:cBhvr>
                                        <p:cTn id="32" dur="500"/>
                                        <p:tgtEl>
                                          <p:spTgt spid="41987">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1987">
                                            <p:txEl>
                                              <p:pRg st="6" end="6"/>
                                            </p:txEl>
                                          </p:spTgt>
                                        </p:tgtEl>
                                        <p:attrNameLst>
                                          <p:attrName>style.visibility</p:attrName>
                                        </p:attrNameLst>
                                      </p:cBhvr>
                                      <p:to>
                                        <p:strVal val="visible"/>
                                      </p:to>
                                    </p:set>
                                    <p:animEffect transition="in" filter="fade">
                                      <p:cBhvr>
                                        <p:cTn id="35" dur="500"/>
                                        <p:tgtEl>
                                          <p:spTgt spid="41987">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41987">
                                            <p:txEl>
                                              <p:pRg st="7" end="7"/>
                                            </p:txEl>
                                          </p:spTgt>
                                        </p:tgtEl>
                                        <p:attrNameLst>
                                          <p:attrName>style.visibility</p:attrName>
                                        </p:attrNameLst>
                                      </p:cBhvr>
                                      <p:to>
                                        <p:strVal val="visible"/>
                                      </p:to>
                                    </p:set>
                                    <p:animEffect transition="in" filter="fade">
                                      <p:cBhvr>
                                        <p:cTn id="38" dur="500"/>
                                        <p:tgtEl>
                                          <p:spTgt spid="41987">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41987">
                                            <p:txEl>
                                              <p:pRg st="8" end="8"/>
                                            </p:txEl>
                                          </p:spTgt>
                                        </p:tgtEl>
                                        <p:attrNameLst>
                                          <p:attrName>style.visibility</p:attrName>
                                        </p:attrNameLst>
                                      </p:cBhvr>
                                      <p:to>
                                        <p:strVal val="visible"/>
                                      </p:to>
                                    </p:set>
                                    <p:animEffect transition="in" filter="fade">
                                      <p:cBhvr>
                                        <p:cTn id="41" dur="500"/>
                                        <p:tgtEl>
                                          <p:spTgt spid="41987">
                                            <p:txEl>
                                              <p:pRg st="8" end="8"/>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ntr" presetSubtype="0" fill="hold" nodeType="clickEffect">
                                  <p:stCondLst>
                                    <p:cond delay="0"/>
                                  </p:stCondLst>
                                  <p:childTnLst>
                                    <p:set>
                                      <p:cBhvr>
                                        <p:cTn id="45" dur="1" fill="hold">
                                          <p:stCondLst>
                                            <p:cond delay="0"/>
                                          </p:stCondLst>
                                        </p:cTn>
                                        <p:tgtEl>
                                          <p:spTgt spid="41987">
                                            <p:txEl>
                                              <p:pRg st="9" end="9"/>
                                            </p:txEl>
                                          </p:spTgt>
                                        </p:tgtEl>
                                        <p:attrNameLst>
                                          <p:attrName>style.visibility</p:attrName>
                                        </p:attrNameLst>
                                      </p:cBhvr>
                                      <p:to>
                                        <p:strVal val="visible"/>
                                      </p:to>
                                    </p:set>
                                    <p:animEffect transition="in" filter="fade">
                                      <p:cBhvr>
                                        <p:cTn id="46" dur="500"/>
                                        <p:tgtEl>
                                          <p:spTgt spid="41987">
                                            <p:txEl>
                                              <p:pRg st="9" end="9"/>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41987">
                                            <p:txEl>
                                              <p:pRg st="10" end="10"/>
                                            </p:txEl>
                                          </p:spTgt>
                                        </p:tgtEl>
                                        <p:attrNameLst>
                                          <p:attrName>style.visibility</p:attrName>
                                        </p:attrNameLst>
                                      </p:cBhvr>
                                      <p:to>
                                        <p:strVal val="visible"/>
                                      </p:to>
                                    </p:set>
                                    <p:animEffect transition="in" filter="fade">
                                      <p:cBhvr>
                                        <p:cTn id="49" dur="500"/>
                                        <p:tgtEl>
                                          <p:spTgt spid="41987">
                                            <p:txEl>
                                              <p:pRg st="10" end="10"/>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41987">
                                            <p:txEl>
                                              <p:pRg st="11" end="11"/>
                                            </p:txEl>
                                          </p:spTgt>
                                        </p:tgtEl>
                                        <p:attrNameLst>
                                          <p:attrName>style.visibility</p:attrName>
                                        </p:attrNameLst>
                                      </p:cBhvr>
                                      <p:to>
                                        <p:strVal val="visible"/>
                                      </p:to>
                                    </p:set>
                                    <p:animEffect transition="in" filter="fade">
                                      <p:cBhvr>
                                        <p:cTn id="52" dur="500"/>
                                        <p:tgtEl>
                                          <p:spTgt spid="41987">
                                            <p:txEl>
                                              <p:pRg st="11" end="11"/>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nodeType="clickEffect">
                                  <p:stCondLst>
                                    <p:cond delay="0"/>
                                  </p:stCondLst>
                                  <p:childTnLst>
                                    <p:set>
                                      <p:cBhvr>
                                        <p:cTn id="56" dur="1" fill="hold">
                                          <p:stCondLst>
                                            <p:cond delay="0"/>
                                          </p:stCondLst>
                                        </p:cTn>
                                        <p:tgtEl>
                                          <p:spTgt spid="41987">
                                            <p:txEl>
                                              <p:pRg st="12" end="12"/>
                                            </p:txEl>
                                          </p:spTgt>
                                        </p:tgtEl>
                                        <p:attrNameLst>
                                          <p:attrName>style.visibility</p:attrName>
                                        </p:attrNameLst>
                                      </p:cBhvr>
                                      <p:to>
                                        <p:strVal val="visible"/>
                                      </p:to>
                                    </p:set>
                                    <p:animEffect transition="in" filter="fade">
                                      <p:cBhvr>
                                        <p:cTn id="57" dur="500"/>
                                        <p:tgtEl>
                                          <p:spTgt spid="41987">
                                            <p:txEl>
                                              <p:pRg st="12" end="1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1987">
                                            <p:txEl>
                                              <p:pRg st="13" end="13"/>
                                            </p:txEl>
                                          </p:spTgt>
                                        </p:tgtEl>
                                        <p:attrNameLst>
                                          <p:attrName>style.visibility</p:attrName>
                                        </p:attrNameLst>
                                      </p:cBhvr>
                                      <p:to>
                                        <p:strVal val="visible"/>
                                      </p:to>
                                    </p:set>
                                    <p:animEffect transition="in" filter="fade">
                                      <p:cBhvr>
                                        <p:cTn id="62" dur="500"/>
                                        <p:tgtEl>
                                          <p:spTgt spid="41987">
                                            <p:txEl>
                                              <p:pRg st="13" end="1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41987">
                                            <p:txEl>
                                              <p:pRg st="14" end="14"/>
                                            </p:txEl>
                                          </p:spTgt>
                                        </p:tgtEl>
                                        <p:attrNameLst>
                                          <p:attrName>style.visibility</p:attrName>
                                        </p:attrNameLst>
                                      </p:cBhvr>
                                      <p:to>
                                        <p:strVal val="visible"/>
                                      </p:to>
                                    </p:set>
                                    <p:animEffect transition="in" filter="fade">
                                      <p:cBhvr>
                                        <p:cTn id="67" dur="500"/>
                                        <p:tgtEl>
                                          <p:spTgt spid="41987">
                                            <p:txEl>
                                              <p:pRg st="14" end="1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41987">
                                            <p:txEl>
                                              <p:pRg st="15" end="15"/>
                                            </p:txEl>
                                          </p:spTgt>
                                        </p:tgtEl>
                                        <p:attrNameLst>
                                          <p:attrName>style.visibility</p:attrName>
                                        </p:attrNameLst>
                                      </p:cBhvr>
                                      <p:to>
                                        <p:strVal val="visible"/>
                                      </p:to>
                                    </p:set>
                                    <p:animEffect transition="in" filter="fade">
                                      <p:cBhvr>
                                        <p:cTn id="72" dur="500"/>
                                        <p:tgtEl>
                                          <p:spTgt spid="41987">
                                            <p:txEl>
                                              <p:pRg st="15" end="1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41987">
                                            <p:txEl>
                                              <p:pRg st="16" end="16"/>
                                            </p:txEl>
                                          </p:spTgt>
                                        </p:tgtEl>
                                        <p:attrNameLst>
                                          <p:attrName>style.visibility</p:attrName>
                                        </p:attrNameLst>
                                      </p:cBhvr>
                                      <p:to>
                                        <p:strVal val="visible"/>
                                      </p:to>
                                    </p:set>
                                    <p:animEffect transition="in" filter="fade">
                                      <p:cBhvr>
                                        <p:cTn id="77" dur="500"/>
                                        <p:tgtEl>
                                          <p:spTgt spid="41987">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Grp="1" noChangeArrowheads="1"/>
          </p:cNvSpPr>
          <p:nvPr>
            <p:ph type="title"/>
          </p:nvPr>
        </p:nvSpPr>
        <p:spPr>
          <a:xfrm>
            <a:off x="762000" y="76200"/>
            <a:ext cx="7772400" cy="1143000"/>
          </a:xfrm>
        </p:spPr>
        <p:txBody>
          <a:bodyPr/>
          <a:lstStyle/>
          <a:p>
            <a:pPr eaLnBrk="1" hangingPunct="1"/>
            <a:r>
              <a:rPr lang="en-US" sz="3200" dirty="0" smtClean="0">
                <a:solidFill>
                  <a:srgbClr val="12919C"/>
                </a:solidFill>
                <a:latin typeface="Arial"/>
                <a:cs typeface="Arial"/>
              </a:rPr>
              <a:t>The </a:t>
            </a:r>
            <a:r>
              <a:rPr lang="en-US" sz="3200" dirty="0">
                <a:solidFill>
                  <a:srgbClr val="12919C"/>
                </a:solidFill>
                <a:latin typeface="Arial"/>
                <a:cs typeface="Arial"/>
              </a:rPr>
              <a:t>Energetic </a:t>
            </a:r>
            <a:r>
              <a:rPr lang="en-US" sz="3200" dirty="0" smtClean="0">
                <a:solidFill>
                  <a:srgbClr val="12919C"/>
                </a:solidFill>
                <a:latin typeface="Arial"/>
                <a:cs typeface="Arial"/>
              </a:rPr>
              <a:t>Egg &amp; Egg As Commodity</a:t>
            </a:r>
            <a:r>
              <a:rPr lang="en-US" sz="3200" dirty="0">
                <a:solidFill>
                  <a:srgbClr val="12919C"/>
                </a:solidFill>
                <a:latin typeface="Arial"/>
                <a:cs typeface="Arial"/>
              </a:rPr>
              <a:t/>
            </a:r>
            <a:br>
              <a:rPr lang="en-US" sz="3200" dirty="0">
                <a:solidFill>
                  <a:srgbClr val="12919C"/>
                </a:solidFill>
                <a:latin typeface="Arial"/>
                <a:cs typeface="Arial"/>
              </a:rPr>
            </a:br>
            <a:r>
              <a:rPr lang="en-US" sz="2800" i="1" dirty="0" err="1">
                <a:solidFill>
                  <a:schemeClr val="tx1">
                    <a:lumMod val="75000"/>
                    <a:lumOff val="25000"/>
                  </a:schemeClr>
                </a:solidFill>
                <a:latin typeface="Arial"/>
                <a:cs typeface="Arial"/>
              </a:rPr>
              <a:t>Schatten</a:t>
            </a:r>
            <a:r>
              <a:rPr lang="en-US" sz="2800" i="1" dirty="0">
                <a:solidFill>
                  <a:schemeClr val="tx1">
                    <a:lumMod val="75000"/>
                    <a:lumOff val="25000"/>
                  </a:schemeClr>
                </a:solidFill>
                <a:latin typeface="Arial"/>
                <a:cs typeface="Arial"/>
              </a:rPr>
              <a:t> &amp;</a:t>
            </a:r>
            <a:r>
              <a:rPr lang="en-US" sz="2800" i="1" dirty="0" smtClean="0">
                <a:solidFill>
                  <a:schemeClr val="tx1">
                    <a:lumMod val="75000"/>
                    <a:lumOff val="25000"/>
                  </a:schemeClr>
                </a:solidFill>
                <a:latin typeface="Arial"/>
                <a:cs typeface="Arial"/>
              </a:rPr>
              <a:t> </a:t>
            </a:r>
            <a:r>
              <a:rPr lang="en-US" sz="2800" i="1" dirty="0" err="1">
                <a:solidFill>
                  <a:schemeClr val="tx1">
                    <a:lumMod val="75000"/>
                    <a:lumOff val="25000"/>
                  </a:schemeClr>
                </a:solidFill>
                <a:latin typeface="Arial"/>
                <a:cs typeface="Arial"/>
              </a:rPr>
              <a:t>Schatten</a:t>
            </a:r>
            <a:r>
              <a:rPr lang="en-US" sz="2800" i="1" dirty="0">
                <a:solidFill>
                  <a:schemeClr val="tx1">
                    <a:lumMod val="75000"/>
                    <a:lumOff val="25000"/>
                  </a:schemeClr>
                </a:solidFill>
                <a:latin typeface="Arial"/>
                <a:cs typeface="Arial"/>
              </a:rPr>
              <a:t> </a:t>
            </a:r>
            <a:r>
              <a:rPr lang="en-US" sz="2800" i="1" dirty="0" smtClean="0">
                <a:solidFill>
                  <a:schemeClr val="tx1">
                    <a:lumMod val="75000"/>
                    <a:lumOff val="25000"/>
                  </a:schemeClr>
                </a:solidFill>
                <a:latin typeface="Arial"/>
                <a:cs typeface="Arial"/>
              </a:rPr>
              <a:t>1984/ Emily Martin 1991 </a:t>
            </a:r>
            <a:endParaRPr lang="en-US" sz="2800" i="1" dirty="0">
              <a:solidFill>
                <a:schemeClr val="tx1">
                  <a:lumMod val="75000"/>
                  <a:lumOff val="25000"/>
                </a:schemeClr>
              </a:solidFill>
              <a:latin typeface="Arial"/>
              <a:cs typeface="Arial"/>
            </a:endParaRPr>
          </a:p>
        </p:txBody>
      </p:sp>
      <p:sp>
        <p:nvSpPr>
          <p:cNvPr id="25607" name="Rectangle 7"/>
          <p:cNvSpPr>
            <a:spLocks noGrp="1" noChangeArrowheads="1"/>
          </p:cNvSpPr>
          <p:nvPr>
            <p:ph type="body" sz="half" idx="2"/>
          </p:nvPr>
        </p:nvSpPr>
        <p:spPr>
          <a:xfrm>
            <a:off x="304800" y="4800600"/>
            <a:ext cx="8839200" cy="2057400"/>
          </a:xfrm>
        </p:spPr>
        <p:txBody>
          <a:bodyPr/>
          <a:lstStyle/>
          <a:p>
            <a:pPr eaLnBrk="1" hangingPunct="1"/>
            <a:r>
              <a:rPr lang="en-US" dirty="0">
                <a:latin typeface="Trebuchet MS" charset="0"/>
              </a:rPr>
              <a:t>DNA Reprogramming Factors	</a:t>
            </a:r>
            <a:r>
              <a:rPr lang="en-US" dirty="0">
                <a:latin typeface="Trebuchet MS" charset="0"/>
                <a:sym typeface="Wingdings" charset="0"/>
              </a:rPr>
              <a:t> </a:t>
            </a:r>
            <a:r>
              <a:rPr lang="en-US" dirty="0" err="1">
                <a:latin typeface="Trebuchet MS" charset="0"/>
                <a:sym typeface="Wingdings" charset="0"/>
              </a:rPr>
              <a:t>pluripotency</a:t>
            </a:r>
            <a:endParaRPr lang="en-US" dirty="0">
              <a:latin typeface="Trebuchet MS" charset="0"/>
              <a:sym typeface="Wingdings" charset="0"/>
            </a:endParaRPr>
          </a:p>
          <a:p>
            <a:pPr eaLnBrk="1" hangingPunct="1"/>
            <a:r>
              <a:rPr lang="en-US" dirty="0">
                <a:latin typeface="Trebuchet MS" charset="0"/>
                <a:sym typeface="Wingdings" charset="0"/>
              </a:rPr>
              <a:t>Telomerase 							 regenerative</a:t>
            </a:r>
            <a:endParaRPr lang="en-US" dirty="0">
              <a:latin typeface="Trebuchet MS" charset="0"/>
            </a:endParaRPr>
          </a:p>
          <a:p>
            <a:pPr eaLnBrk="1" hangingPunct="1"/>
            <a:r>
              <a:rPr lang="en-US" dirty="0">
                <a:latin typeface="Trebuchet MS" charset="0"/>
              </a:rPr>
              <a:t>Energy- mitochondria			</a:t>
            </a:r>
            <a:r>
              <a:rPr lang="en-US" dirty="0">
                <a:latin typeface="Trebuchet MS" charset="0"/>
                <a:sym typeface="Wingdings" charset="0"/>
              </a:rPr>
              <a:t> regenerative</a:t>
            </a:r>
            <a:endParaRPr lang="en-US" dirty="0">
              <a:latin typeface="Trebuchet MS" charset="0"/>
            </a:endParaRPr>
          </a:p>
          <a:p>
            <a:pPr eaLnBrk="1" hangingPunct="1"/>
            <a:r>
              <a:rPr lang="en-US" dirty="0">
                <a:latin typeface="Trebuchet MS" charset="0"/>
              </a:rPr>
              <a:t>Proteins-maternal effect		</a:t>
            </a:r>
            <a:r>
              <a:rPr lang="en-US" dirty="0">
                <a:latin typeface="Trebuchet MS" charset="0"/>
                <a:sym typeface="Wingdings" charset="0"/>
              </a:rPr>
              <a:t> differentiation</a:t>
            </a:r>
            <a:endParaRPr lang="en-US" dirty="0">
              <a:latin typeface="Trebuchet MS" charset="0"/>
            </a:endParaRPr>
          </a:p>
          <a:p>
            <a:pPr eaLnBrk="1" hangingPunct="1">
              <a:buFontTx/>
              <a:buNone/>
            </a:pPr>
            <a:endParaRPr lang="en-US" sz="2000" dirty="0">
              <a:latin typeface="Trebuchet MS" charset="0"/>
            </a:endParaRPr>
          </a:p>
        </p:txBody>
      </p:sp>
      <p:pic>
        <p:nvPicPr>
          <p:cNvPr id="28675"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9288" y="1301750"/>
            <a:ext cx="5472112"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31743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vary Hyperstimulati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36" y="1100665"/>
            <a:ext cx="7857073" cy="5080004"/>
          </a:xfrm>
          <a:prstGeom prst="rect">
            <a:avLst/>
          </a:prstGeom>
        </p:spPr>
      </p:pic>
      <p:sp>
        <p:nvSpPr>
          <p:cNvPr id="5" name="Title 1"/>
          <p:cNvSpPr>
            <a:spLocks noGrp="1"/>
          </p:cNvSpPr>
          <p:nvPr>
            <p:ph type="title"/>
          </p:nvPr>
        </p:nvSpPr>
        <p:spPr>
          <a:xfrm>
            <a:off x="457200" y="0"/>
            <a:ext cx="8229600" cy="1143000"/>
          </a:xfrm>
        </p:spPr>
        <p:txBody>
          <a:bodyPr>
            <a:normAutofit/>
          </a:bodyPr>
          <a:lstStyle/>
          <a:p>
            <a:r>
              <a:rPr lang="en-US" sz="4800" dirty="0">
                <a:solidFill>
                  <a:schemeClr val="accent5">
                    <a:lumMod val="75000"/>
                  </a:schemeClr>
                </a:solidFill>
              </a:rPr>
              <a:t> </a:t>
            </a:r>
            <a:r>
              <a:rPr lang="en-US" sz="4800" dirty="0" smtClean="0">
                <a:solidFill>
                  <a:srgbClr val="12919C"/>
                </a:solidFill>
                <a:ea typeface="ＭＳ Ｐゴシック" charset="0"/>
                <a:cs typeface="Helvetica" charset="0"/>
              </a:rPr>
              <a:t>Ovarian </a:t>
            </a:r>
            <a:r>
              <a:rPr lang="en-US" sz="4800" dirty="0" err="1" smtClean="0">
                <a:solidFill>
                  <a:srgbClr val="12919C"/>
                </a:solidFill>
                <a:ea typeface="ＭＳ Ｐゴシック" charset="0"/>
                <a:cs typeface="Helvetica" charset="0"/>
              </a:rPr>
              <a:t>Hyperstimulation</a:t>
            </a:r>
            <a:endParaRPr lang="en-US" sz="4800" dirty="0"/>
          </a:p>
        </p:txBody>
      </p:sp>
      <p:sp>
        <p:nvSpPr>
          <p:cNvPr id="6" name="TextBox 5"/>
          <p:cNvSpPr txBox="1"/>
          <p:nvPr/>
        </p:nvSpPr>
        <p:spPr>
          <a:xfrm>
            <a:off x="364067" y="6300652"/>
            <a:ext cx="4512733" cy="523220"/>
          </a:xfrm>
          <a:prstGeom prst="rect">
            <a:avLst/>
          </a:prstGeom>
          <a:noFill/>
        </p:spPr>
        <p:txBody>
          <a:bodyPr wrap="square" rtlCol="0">
            <a:spAutoFit/>
          </a:bodyPr>
          <a:lstStyle/>
          <a:p>
            <a:r>
              <a:rPr lang="en-US" sz="1000" dirty="0">
                <a:solidFill>
                  <a:schemeClr val="tx1">
                    <a:lumMod val="65000"/>
                    <a:lumOff val="35000"/>
                  </a:schemeClr>
                </a:solidFill>
              </a:rPr>
              <a:t>Illustrations: </a:t>
            </a:r>
            <a:r>
              <a:rPr lang="en-US" sz="1000" dirty="0" smtClean="0">
                <a:solidFill>
                  <a:schemeClr val="tx1">
                    <a:lumMod val="65000"/>
                    <a:lumOff val="35000"/>
                  </a:schemeClr>
                </a:solidFill>
              </a:rPr>
              <a:t>Emmanuel </a:t>
            </a:r>
            <a:r>
              <a:rPr lang="en-US" sz="1000" dirty="0">
                <a:solidFill>
                  <a:schemeClr val="tx1">
                    <a:lumMod val="65000"/>
                    <a:lumOff val="35000"/>
                  </a:schemeClr>
                </a:solidFill>
              </a:rPr>
              <a:t>Nunez</a:t>
            </a:r>
          </a:p>
          <a:p>
            <a:endParaRPr lang="en-US" dirty="0"/>
          </a:p>
        </p:txBody>
      </p:sp>
      <p:pic>
        <p:nvPicPr>
          <p:cNvPr id="7" name="Picture 6"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6525401"/>
            <a:ext cx="1468725" cy="222847"/>
          </a:xfrm>
          <a:prstGeom prst="rect">
            <a:avLst/>
          </a:prstGeom>
        </p:spPr>
      </p:pic>
    </p:spTree>
    <p:extLst>
      <p:ext uri="{BB962C8B-B14F-4D97-AF65-F5344CB8AC3E}">
        <p14:creationId xmlns:p14="http://schemas.microsoft.com/office/powerpoint/2010/main" val="54435796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12580</TotalTime>
  <Words>7609</Words>
  <Application>Microsoft Macintosh PowerPoint</Application>
  <PresentationFormat>On-screen Show (4:3)</PresentationFormat>
  <Paragraphs>515</Paragraphs>
  <Slides>39</Slides>
  <Notes>28</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PowerPoint Presentation</vt:lpstr>
      <vt:lpstr>Types of Human Stem Cells (SCs) University of Michigan Stem Cells Defined </vt:lpstr>
      <vt:lpstr>Bodies, Tissues, Eggs, &amp;  Stem Cells </vt:lpstr>
      <vt:lpstr>What is the Dickey Wicker Amendment?</vt:lpstr>
      <vt:lpstr>What is the Dickey Wicker Amendment?</vt:lpstr>
      <vt:lpstr>What is the Impact of  Dickey Wicker?</vt:lpstr>
      <vt:lpstr>Eggs &amp; Blood Gifts &amp; Commodities</vt:lpstr>
      <vt:lpstr>The Energetic Egg &amp; Egg As Commodity Schatten &amp; Schatten 1984/ Emily Martin 1991 </vt:lpstr>
      <vt:lpstr> Ovarian Hyperstimulation</vt:lpstr>
      <vt:lpstr>US Egg Procurement &amp; Politics</vt:lpstr>
      <vt:lpstr>PowerPoint Presentation</vt:lpstr>
      <vt:lpstr>Compensation for Egg Provision  Publicly Funded SCR </vt:lpstr>
      <vt:lpstr>New York State: NYSTEM Publicly Funded SCR </vt:lpstr>
      <vt:lpstr>PowerPoint Presentation</vt:lpstr>
      <vt:lpstr>Think, Pair, Share Activity  Publicly Funded SCR  </vt:lpstr>
      <vt:lpstr>Will Women Provide Eggs Without Pay?  Klitzman &amp; Sauer 2009 survey study </vt:lpstr>
      <vt:lpstr>Egg Procurement &amp; Risks to Providers Publicly Funded SCR  National Academy of Sciences Sponsored Workshop Giudice et al. 2007 Link</vt:lpstr>
      <vt:lpstr>Activist Scholars  Ruha Benjamin Huffington Blog Post  Publicly Funded SCR</vt:lpstr>
      <vt:lpstr>Compensation for Egg Provision  Privately Funded SCR: Fertility &amp; Research Integration </vt:lpstr>
      <vt:lpstr>PowerPoint Presentation</vt:lpstr>
      <vt:lpstr>How are Egg Providers Recruited?  Fertility Centers &amp; Couples </vt:lpstr>
      <vt:lpstr>PowerPoint Presentation</vt:lpstr>
      <vt:lpstr>PowerPoint Presentation</vt:lpstr>
      <vt:lpstr>Using “Surplus” Embryos  Extranumerary IVF &amp; PGD Embryos</vt:lpstr>
      <vt:lpstr>PowerPoint Presentation</vt:lpstr>
      <vt:lpstr>PowerPoint Presentation</vt:lpstr>
      <vt:lpstr>PowerPoint Presentation</vt:lpstr>
      <vt:lpstr>PowerPoint Presentation</vt:lpstr>
      <vt:lpstr>Using “Dead Embryos”   </vt:lpstr>
      <vt:lpstr>Dead Embryos and Other Approaches Gavrilov Article</vt:lpstr>
      <vt:lpstr>Gavrilov Study &amp; Degette Bill Are there live cells in mitotically arrested  embryos? </vt:lpstr>
      <vt:lpstr>Using “Medical Waste”  Menstrual Blood, Cord Blood , Placenta, &amp; Fat  </vt:lpstr>
      <vt:lpstr>PowerPoint Presentation</vt:lpstr>
      <vt:lpstr>Menstrual Blood  Endometrial Regenerative Cells (ERSCs) FACs Analysis   fluorescent activated cell sorter</vt:lpstr>
      <vt:lpstr>Mademiocell</vt:lpstr>
      <vt:lpstr>Fat, The FDA &amp; Suzanne Somers  Cell Assisted LipoTransfer (CAL)</vt:lpstr>
      <vt:lpstr>PowerPoint Presentation</vt:lpstr>
      <vt:lpstr>The Reproductive Brothel Institutional Enabler? (Almeling)</vt:lpstr>
      <vt:lpstr>Things to Consider…</vt:lpstr>
    </vt:vector>
  </TitlesOfParts>
  <Company>New School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Katayoun Chamany</dc:creator>
  <cp:lastModifiedBy>Katayoun Chamany</cp:lastModifiedBy>
  <cp:revision>136</cp:revision>
  <dcterms:created xsi:type="dcterms:W3CDTF">2013-04-16T02:56:48Z</dcterms:created>
  <dcterms:modified xsi:type="dcterms:W3CDTF">2016-02-29T00:21:46Z</dcterms:modified>
</cp:coreProperties>
</file>