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7" r:id="rId2"/>
    <p:sldId id="267" r:id="rId3"/>
    <p:sldId id="262" r:id="rId4"/>
    <p:sldId id="256" r:id="rId5"/>
    <p:sldId id="264" r:id="rId6"/>
    <p:sldId id="268" r:id="rId7"/>
    <p:sldId id="263" r:id="rId8"/>
    <p:sldId id="270" r:id="rId9"/>
    <p:sldId id="275" r:id="rId10"/>
    <p:sldId id="269" r:id="rId11"/>
    <p:sldId id="261" r:id="rId12"/>
    <p:sldId id="258" r:id="rId13"/>
    <p:sldId id="260" r:id="rId14"/>
    <p:sldId id="274" r:id="rId15"/>
    <p:sldId id="271" r:id="rId16"/>
    <p:sldId id="25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291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46" autoAdjust="0"/>
    <p:restoredTop sz="68670" autoAdjust="0"/>
  </p:normalViewPr>
  <p:slideViewPr>
    <p:cSldViewPr snapToGrid="0" snapToObjects="1">
      <p:cViewPr>
        <p:scale>
          <a:sx n="103" d="100"/>
          <a:sy n="103" d="100"/>
        </p:scale>
        <p:origin x="-1864" y="-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5835F0-1DF8-9C4E-AC14-09721E5711A5}" type="datetimeFigureOut">
              <a:rPr lang="en-US" smtClean="0"/>
              <a:t>2/27/16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A1D47B-A350-0746-A315-BAF5223465B6}" type="slidenum">
              <a:rPr lang="en-US" smtClean="0"/>
              <a:t>‹#›</a:t>
            </a:fld>
            <a:endParaRPr lang="en-US"/>
          </a:p>
        </p:txBody>
      </p:sp>
    </p:spTree>
    <p:extLst>
      <p:ext uri="{BB962C8B-B14F-4D97-AF65-F5344CB8AC3E}">
        <p14:creationId xmlns:p14="http://schemas.microsoft.com/office/powerpoint/2010/main" val="20069934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youtube.com/watch?v=bkVhLJLG7ug&amp;feature=related" TargetMode="External"/><Relationship Id="rId4" Type="http://schemas.openxmlformats.org/officeDocument/2006/relationships/hyperlink" Target="http://www.nature.com/emboj/journal/v25/n15/extref/7601227s2.mpg" TargetMode="External"/><Relationship Id="rId5" Type="http://schemas.openxmlformats.org/officeDocument/2006/relationships/hyperlink" Target="http://www.nature.com/emboj/journal/v25/n15/extref/7601227s11.mpg" TargetMode="External"/><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wps.aw.com/bc_martini_eap_4/40/10469/2680298.cw/"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Jonathan Tilly and his research team have conducted a number of studies building on prior work that demonstrated that mice contained ovarian stem cells. Tilley used ovarian tissue removed from individuals undergoing gender reassignment in Japan, and  isolated the purported ovarian stem cells using a fluorescence activated cell sorting technique (FACS). His team used a fluorescently labeled antibody against the DDX4 protein which his team has demonstrated remains on the surface of stem cells and fluorescence activated cell sorting techniques. His team then  injected these cells into human ovarian tissue, and  transplanted  this tissue into mouse ovarian tissue and saw that human mature oocytes were produced. Though Tilley’s work has come under fire by other researchers who claim the work is not reproducible nor rigorous, he has embarked on a commercial venture to provide services to those living with infertility and has been working with the fertility company </a:t>
            </a:r>
            <a:r>
              <a:rPr lang="en-US" b="0" baseline="0" dirty="0" err="1" smtClean="0"/>
              <a:t>Ovascience</a:t>
            </a:r>
            <a:r>
              <a:rPr lang="en-US" b="0" baseline="0" dirty="0" smtClean="0"/>
              <a:t> which was also responsible for the birth of the first IVF baby in the United States. </a:t>
            </a:r>
          </a:p>
          <a:p>
            <a:endParaRPr lang="en-US" b="1" baseline="0" dirty="0" smtClean="0"/>
          </a:p>
          <a:p>
            <a:r>
              <a:rPr lang="en-US" b="1" baseline="0" dirty="0" smtClean="0"/>
              <a:t>References:</a:t>
            </a:r>
            <a:endParaRPr lang="en-US" b="1" dirty="0" smtClean="0"/>
          </a:p>
          <a:p>
            <a:endParaRPr lang="en-US"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dirty="0" smtClean="0"/>
              <a:t>Video: </a:t>
            </a:r>
            <a:r>
              <a:rPr lang="en-US" b="0" dirty="0" err="1" smtClean="0"/>
              <a:t>Dolgin</a:t>
            </a:r>
            <a:r>
              <a:rPr lang="en-US" b="0" dirty="0" smtClean="0"/>
              <a:t>, E. Feb 26, 2012. VIDEO: Stem cell discovery puts women’s reproduction on fertile ground. </a:t>
            </a:r>
            <a:r>
              <a:rPr lang="en-US" sz="1200" b="0" dirty="0" smtClean="0">
                <a:latin typeface="Helvetica" charset="0"/>
                <a:ea typeface="ＭＳ Ｐゴシック" charset="0"/>
                <a:cs typeface="Helvetica" charset="0"/>
              </a:rPr>
              <a:t>Nature</a:t>
            </a:r>
            <a:r>
              <a:rPr lang="en-US" sz="1200" dirty="0" smtClean="0">
                <a:latin typeface="Helvetica" charset="0"/>
                <a:ea typeface="ＭＳ Ｐゴシック" charset="0"/>
                <a:cs typeface="Helvetica" charset="0"/>
              </a:rPr>
              <a:t>. Medicine. 5 minutes video Narrated by Rebecca </a:t>
            </a:r>
            <a:r>
              <a:rPr lang="en-US" sz="1200" dirty="0" err="1" smtClean="0">
                <a:latin typeface="Helvetica" charset="0"/>
                <a:ea typeface="ＭＳ Ｐゴシック" charset="0"/>
                <a:cs typeface="Helvetica" charset="0"/>
              </a:rPr>
              <a:t>Hersher</a:t>
            </a:r>
            <a:r>
              <a:rPr lang="en-US" sz="1200" dirty="0" smtClean="0">
                <a:latin typeface="Helvetica" charset="0"/>
                <a:ea typeface="ＭＳ Ｐゴシック" charset="0"/>
                <a:cs typeface="Helvetica" charset="0"/>
              </a:rPr>
              <a:t> and animation and artwork by Katherine </a:t>
            </a:r>
            <a:r>
              <a:rPr lang="en-US" sz="1200" dirty="0" err="1" smtClean="0">
                <a:latin typeface="Helvetica" charset="0"/>
                <a:ea typeface="ＭＳ Ｐゴシック" charset="0"/>
                <a:cs typeface="Helvetica" charset="0"/>
              </a:rPr>
              <a:t>Vacari</a:t>
            </a:r>
            <a:r>
              <a:rPr lang="en-US" sz="1200" dirty="0" smtClean="0">
                <a:latin typeface="Helvetica" charset="0"/>
                <a:ea typeface="ＭＳ Ｐゴシック" charset="0"/>
                <a:cs typeface="Helvetica" charset="0"/>
              </a:rPr>
              <a:t>.  MacMillan Publishers. ( 4:28”). http://</a:t>
            </a:r>
            <a:r>
              <a:rPr lang="en-US" sz="1200" dirty="0" err="1" smtClean="0">
                <a:latin typeface="Helvetica" charset="0"/>
                <a:ea typeface="ＭＳ Ｐゴシック" charset="0"/>
                <a:cs typeface="Helvetica" charset="0"/>
              </a:rPr>
              <a:t>blogs.nature.com</a:t>
            </a:r>
            <a:r>
              <a:rPr lang="en-US" sz="1200" dirty="0" smtClean="0">
                <a:latin typeface="Helvetica" charset="0"/>
                <a:ea typeface="ＭＳ Ｐゴシック" charset="0"/>
                <a:cs typeface="Helvetica" charset="0"/>
              </a:rPr>
              <a:t>/spoonful/2012/02/video-stem-cell-discovery-puts-women%E2%80%99s-reproduction-on-fertile-grounds.html </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News Article: </a:t>
            </a:r>
            <a:r>
              <a:rPr lang="en-US" baseline="0" dirty="0" smtClean="0"/>
              <a:t>Powell, K. Feb 27, 2012. Egg-making stem cells found in adult ovaries. </a:t>
            </a:r>
            <a:r>
              <a:rPr lang="en-US" baseline="0" dirty="0" err="1" smtClean="0"/>
              <a:t>Naturenews.com</a:t>
            </a:r>
            <a:r>
              <a:rPr lang="en-US" baseline="0" dirty="0" smtClean="0"/>
              <a:t>. http://</a:t>
            </a:r>
            <a:r>
              <a:rPr lang="en-US" baseline="0" dirty="0" err="1" smtClean="0"/>
              <a:t>www.nature.com</a:t>
            </a:r>
            <a:r>
              <a:rPr lang="en-US" baseline="0" dirty="0" smtClean="0"/>
              <a:t>/news/egg-making-stem-cells-found-in-adult-ovaries-1.10121 </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News Article: </a:t>
            </a:r>
            <a:r>
              <a:rPr lang="en-US" b="0" baseline="0" dirty="0" smtClean="0"/>
              <a:t> </a:t>
            </a:r>
            <a:r>
              <a:rPr lang="en-US" b="0" baseline="0" dirty="0" err="1" smtClean="0"/>
              <a:t>Weintraub</a:t>
            </a:r>
            <a:r>
              <a:rPr lang="en-US" b="0" baseline="0" dirty="0" smtClean="0"/>
              <a:t>, K. May/June 2012. Egg Stem Cells. MIT Technology Review. http://www2.technologyreview.com/article/427672/egg-stem-cells/ </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Feature Article:  </a:t>
            </a:r>
            <a:r>
              <a:rPr lang="en-US" b="0" baseline="0" dirty="0" err="1" smtClean="0"/>
              <a:t>Couzin</a:t>
            </a:r>
            <a:r>
              <a:rPr lang="en-US" b="0" baseline="0" dirty="0" smtClean="0"/>
              <a:t>-Frankel, J. Nov 2015. Eggs unlimited. Science. 350(6261: 620-624. http://</a:t>
            </a:r>
            <a:r>
              <a:rPr lang="en-US" b="0" baseline="0" dirty="0" err="1" smtClean="0"/>
              <a:t>science.sciencemag.org</a:t>
            </a:r>
            <a:r>
              <a:rPr lang="en-US" b="0" baseline="0" dirty="0" smtClean="0"/>
              <a:t>/content/350/6261/620</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endParaRPr lang="en-US" b="1" baseline="0" dirty="0" smtClean="0"/>
          </a:p>
          <a:p>
            <a:pPr marL="228600" indent="-228600">
              <a:spcBef>
                <a:spcPct val="0"/>
              </a:spcBef>
              <a:buFont typeface="+mj-lt"/>
              <a:buAutoNum type="arabicPeriod"/>
            </a:pPr>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10</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fertilization</a:t>
            </a:r>
            <a:r>
              <a:rPr lang="en-US" baseline="0" dirty="0" smtClean="0"/>
              <a:t> narratives suggest that the sperm is the active participant in this process and that the egg is a passive player.  This type of depiction is often seen in textbooks, though it has not been supported by research as seen in the early paper by </a:t>
            </a:r>
            <a:r>
              <a:rPr lang="en-US" baseline="0" dirty="0" err="1" smtClean="0"/>
              <a:t>Schatten</a:t>
            </a:r>
            <a:r>
              <a:rPr lang="en-US" baseline="0" dirty="0" smtClean="0"/>
              <a:t> in </a:t>
            </a:r>
            <a:r>
              <a:rPr lang="en-US" baseline="0" dirty="0" err="1" smtClean="0"/>
              <a:t>Schatten</a:t>
            </a:r>
            <a:r>
              <a:rPr lang="en-US" baseline="0" dirty="0" smtClean="0"/>
              <a:t> in 1983 entitled “The Energetic Egg.” The paper published for a wider public,  provides many examples of active participation by the egg, and a strategic recruitment of sperm. Here, too, the desire to pit one gender over the other prevails as the authors use the term “harpoon” to describe how the egg brings the sperm closer to it.  As members of the Biology and Gender Study Group warn in “The Importance of a Feminist Critique for Contemporary Cell Biology”, these depictions should give way to provide a more accurate and evidence-based narrative in which both egg and sperm contribute vital functions to the process of fertilization. Similarly, Scott Gilbert, developmental biologist and member of the Biology and Gender Group, demonstrates how these images take form in art and can sway societal views and contribute to promoting gender stereotypes as can be seen in the co-authored article “Fertilization Narratives” published in the </a:t>
            </a:r>
            <a:r>
              <a:rPr lang="en-US" baseline="0" dirty="0" err="1" smtClean="0"/>
              <a:t>artscience</a:t>
            </a:r>
            <a:r>
              <a:rPr lang="en-US" baseline="0" dirty="0" smtClean="0"/>
              <a:t> journal </a:t>
            </a:r>
            <a:r>
              <a:rPr lang="en-US" i="1" baseline="0" dirty="0" smtClean="0"/>
              <a:t>Leonardo</a:t>
            </a:r>
            <a:r>
              <a:rPr lang="en-US" baseline="0" dirty="0" smtClean="0"/>
              <a:t>.  One can apply a critical analysis to the narration of  the animation of fertilization created by Thomas Brown et al. and which received an honorable mention in the 2012 International Science and Engineering Visualization Challenge, hosted by Science Magazine and the U.S. National Science Foundation. The narration makes no mention of the egg’s role in attracting the sperm via a chemical gradient, and rather  there is the notion that the sperm are aimlessly traveling to either fallopian tube. There is a strong emphasis on the role of the sperm triggering events such as </a:t>
            </a:r>
            <a:r>
              <a:rPr lang="en-US" baseline="0" dirty="0" err="1" smtClean="0"/>
              <a:t>meiototic</a:t>
            </a:r>
            <a:r>
              <a:rPr lang="en-US" baseline="0" dirty="0" smtClean="0"/>
              <a:t> completion. The only mention of the female body’s role in fertilization is again within the context of the sperm and usually with regard to defense. For instance, the only mention of  the chemical environment of the female body  is in relation to its contributes to capacitation, the final step required for sperm maturation. Lastly, language such as “destroy” “acidic environment” “surge against”  and “sperm reach the egg”  suggests a warlike situation where the egg is in a defensive stance. This last phrase places the action on the sperm leaving the egg to appear passive, waiting for things to happen, and thus only able to respond not be proactive, which is not accurate. When the fusion event occurs, the narrator also incorrectly uses the term “gender” when speaking of genetic determinism and this should be highlighted as an error as gender is a social construction. Furthermore, while biological sex determination can be assessed through chromosomal content, it does not always determine biological sex as in the case of those with an SRY mutation on the Y chromosome. </a:t>
            </a:r>
          </a:p>
          <a:p>
            <a:endParaRPr lang="en-US" b="1" baseline="0" dirty="0" smtClean="0"/>
          </a:p>
          <a:p>
            <a:r>
              <a:rPr lang="en-US" b="1" baseline="0" dirty="0" smtClean="0"/>
              <a:t>References:</a:t>
            </a:r>
            <a:endParaRPr lang="en-US" b="1" dirty="0" smtClean="0"/>
          </a:p>
          <a:p>
            <a:endParaRPr lang="en-US"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Review Article: </a:t>
            </a:r>
            <a:r>
              <a:rPr lang="en-US" baseline="0" dirty="0" smtClean="0"/>
              <a:t>Gilbert, S. et al. 2011. Fertilization narratives in the art of Gustav Klimt, Diego Rivera, and </a:t>
            </a:r>
            <a:r>
              <a:rPr lang="en-US" baseline="0" dirty="0" err="1" smtClean="0"/>
              <a:t>Frida</a:t>
            </a:r>
            <a:r>
              <a:rPr lang="en-US" baseline="0" dirty="0" smtClean="0"/>
              <a:t> Kahlo: Repression, domination, and </a:t>
            </a:r>
            <a:r>
              <a:rPr lang="en-US" baseline="0" dirty="0" err="1" smtClean="0"/>
              <a:t>eros</a:t>
            </a:r>
            <a:r>
              <a:rPr lang="en-US" baseline="0" dirty="0" smtClean="0"/>
              <a:t> among cells. Leonardo 44(3):221-227. https://</a:t>
            </a:r>
            <a:r>
              <a:rPr lang="en-US" baseline="0" dirty="0" err="1" smtClean="0"/>
              <a:t>muse.jhu.edu</a:t>
            </a:r>
            <a:r>
              <a:rPr lang="en-US" baseline="0" dirty="0" smtClean="0"/>
              <a:t>/</a:t>
            </a:r>
            <a:r>
              <a:rPr lang="en-US" baseline="0" dirty="0" err="1" smtClean="0"/>
              <a:t>login?auth</a:t>
            </a:r>
            <a:r>
              <a:rPr lang="en-US" baseline="0" dirty="0" smtClean="0"/>
              <a:t>=0&amp;type=</a:t>
            </a:r>
            <a:r>
              <a:rPr lang="en-US" baseline="0" dirty="0" err="1" smtClean="0"/>
              <a:t>summary&amp;url</a:t>
            </a:r>
            <a:r>
              <a:rPr lang="en-US" baseline="0" dirty="0" smtClean="0"/>
              <a:t>=/journals/</a:t>
            </a:r>
            <a:r>
              <a:rPr lang="en-US" baseline="0" dirty="0" err="1" smtClean="0"/>
              <a:t>leonardo</a:t>
            </a:r>
            <a:r>
              <a:rPr lang="en-US" baseline="0" dirty="0" smtClean="0"/>
              <a:t>/v044/44.3.gilbert.html </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Review Article: </a:t>
            </a:r>
            <a:r>
              <a:rPr lang="en-US" baseline="0" dirty="0" err="1" smtClean="0"/>
              <a:t>Schatten</a:t>
            </a:r>
            <a:r>
              <a:rPr lang="en-US" baseline="0" dirty="0" smtClean="0"/>
              <a:t> and </a:t>
            </a:r>
            <a:r>
              <a:rPr lang="en-US" baseline="0" dirty="0" err="1" smtClean="0"/>
              <a:t>Schatten</a:t>
            </a:r>
            <a:r>
              <a:rPr lang="en-US" baseline="0" dirty="0" smtClean="0"/>
              <a:t>. Sept/Oct 1983. The Energetic Egg. Sciences. 23(5):28-34. http://</a:t>
            </a:r>
            <a:r>
              <a:rPr lang="en-US" baseline="0" dirty="0" err="1" smtClean="0"/>
              <a:t>onlinelibrary.wiley.com</a:t>
            </a:r>
            <a:r>
              <a:rPr lang="en-US" baseline="0" dirty="0" smtClean="0"/>
              <a:t>/</a:t>
            </a:r>
            <a:r>
              <a:rPr lang="en-US" baseline="0" dirty="0" err="1" smtClean="0"/>
              <a:t>doi</a:t>
            </a:r>
            <a:r>
              <a:rPr lang="en-US" baseline="0" dirty="0" smtClean="0"/>
              <a:t>/10.1002/j.2326-1951.1983.tb02646.x/abstract </a:t>
            </a:r>
          </a:p>
          <a:p>
            <a:pPr marL="228600" indent="-228600">
              <a:spcBef>
                <a:spcPct val="0"/>
              </a:spcBef>
              <a:buFont typeface="+mj-lt"/>
              <a:buAutoNum type="arabicPeriod"/>
            </a:pPr>
            <a:r>
              <a:rPr lang="en-US" b="1" dirty="0" smtClean="0"/>
              <a:t>Research</a:t>
            </a:r>
            <a:r>
              <a:rPr lang="en-US" b="1" baseline="0" dirty="0" smtClean="0"/>
              <a:t> Article: </a:t>
            </a:r>
            <a:r>
              <a:rPr lang="en-US" dirty="0" smtClean="0"/>
              <a:t>Martin, E. 1991. </a:t>
            </a:r>
            <a:r>
              <a:rPr lang="en-US" baseline="0" dirty="0" smtClean="0"/>
              <a:t>The Egg and The Sperm: How Science has Constructed A Romance Based on Stereotypical Male-Female Roles. Signs: Journal of Women in Culture and Society 16 (3): 485-501. http://</a:t>
            </a:r>
            <a:r>
              <a:rPr lang="en-US" baseline="0" dirty="0" err="1" smtClean="0"/>
              <a:t>www.jstor.org</a:t>
            </a:r>
            <a:r>
              <a:rPr lang="en-US" baseline="0" dirty="0" smtClean="0"/>
              <a:t>/discover/10.2307/3174586?uid=2129&amp;uid=2&amp;uid=70&amp;uid=4&amp;sid=21104127495607 </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Research Article: </a:t>
            </a:r>
            <a:r>
              <a:rPr lang="en-US" baseline="0" dirty="0" smtClean="0"/>
              <a:t>The Biology and Gender Study Group. Spring 1988. The Importance of a Feminist Critique for Contemporary Cell Biology. </a:t>
            </a:r>
            <a:r>
              <a:rPr lang="en-US" baseline="0" dirty="0" err="1" smtClean="0"/>
              <a:t>Hypatia</a:t>
            </a:r>
            <a:r>
              <a:rPr lang="en-US" baseline="0" dirty="0" smtClean="0"/>
              <a:t> 3 (1): 61-76. http://</a:t>
            </a:r>
            <a:r>
              <a:rPr lang="en-US" baseline="0" dirty="0" err="1" smtClean="0"/>
              <a:t>www.jstor.org</a:t>
            </a:r>
            <a:r>
              <a:rPr lang="en-US" baseline="0" dirty="0" smtClean="0"/>
              <a:t>/discover/10.2307/3810051?uid=2129&amp;uid=2&amp;uid=70&amp;uid=4&amp;sid=21104127495607 </a:t>
            </a:r>
            <a:endParaRPr lang="en-US"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Animation: </a:t>
            </a:r>
            <a:r>
              <a:rPr lang="en-US" sz="1200" b="0" kern="1200" dirty="0" smtClean="0">
                <a:solidFill>
                  <a:schemeClr val="tx1"/>
                </a:solidFill>
                <a:effectLst/>
                <a:latin typeface="+mn-lt"/>
                <a:ea typeface="+mn-ea"/>
                <a:cs typeface="+mn-cs"/>
              </a:rPr>
              <a:t> Brown, T. et al. 2012 Science &amp; Engineering Visualization Challenge: Fertilization. Nucleus Medical Media. http://</a:t>
            </a:r>
            <a:r>
              <a:rPr lang="en-US" sz="1200" b="0" kern="1200" dirty="0" err="1" smtClean="0">
                <a:solidFill>
                  <a:schemeClr val="tx1"/>
                </a:solidFill>
                <a:effectLst/>
                <a:latin typeface="+mn-lt"/>
                <a:ea typeface="+mn-ea"/>
                <a:cs typeface="+mn-cs"/>
              </a:rPr>
              <a:t>www.youtube.com</a:t>
            </a:r>
            <a:r>
              <a:rPr lang="en-US" sz="1200" b="0" kern="1200" dirty="0" smtClean="0">
                <a:solidFill>
                  <a:schemeClr val="tx1"/>
                </a:solidFill>
                <a:effectLst/>
                <a:latin typeface="+mn-lt"/>
                <a:ea typeface="+mn-ea"/>
                <a:cs typeface="+mn-cs"/>
              </a:rPr>
              <a:t>/</a:t>
            </a:r>
            <a:r>
              <a:rPr lang="en-US" sz="1200" b="0" kern="1200" dirty="0" err="1" smtClean="0">
                <a:solidFill>
                  <a:schemeClr val="tx1"/>
                </a:solidFill>
                <a:effectLst/>
                <a:latin typeface="+mn-lt"/>
                <a:ea typeface="+mn-ea"/>
                <a:cs typeface="+mn-cs"/>
              </a:rPr>
              <a:t>watch?v</a:t>
            </a:r>
            <a:r>
              <a:rPr lang="en-US" sz="1200" b="0" kern="1200" dirty="0" smtClean="0">
                <a:solidFill>
                  <a:schemeClr val="tx1"/>
                </a:solidFill>
                <a:effectLst/>
                <a:latin typeface="+mn-lt"/>
                <a:ea typeface="+mn-ea"/>
                <a:cs typeface="+mn-cs"/>
              </a:rPr>
              <a:t>=Vv9Kj3XIAbU (5:41”)</a:t>
            </a:r>
            <a:endParaRPr lang="en-US" baseline="0" dirty="0" smtClean="0"/>
          </a:p>
          <a:p>
            <a:pPr marL="228600" indent="-228600">
              <a:spcBef>
                <a:spcPct val="0"/>
              </a:spcBef>
              <a:buFont typeface="+mj-lt"/>
              <a:buAutoNum type="arabicPeriod"/>
            </a:pPr>
            <a:r>
              <a:rPr lang="en-US" b="1" baseline="0" dirty="0" smtClean="0"/>
              <a:t>News: </a:t>
            </a:r>
            <a:r>
              <a:rPr lang="en-US" baseline="0" dirty="0" smtClean="0"/>
              <a:t>American Association For The Advancement Of Science. "Human Sperm May 'Smell' Their Way To The Egg, Science Study Suggests." </a:t>
            </a:r>
            <a:r>
              <a:rPr lang="en-US" baseline="0" dirty="0" err="1" smtClean="0"/>
              <a:t>ScienceDaily</a:t>
            </a:r>
            <a:r>
              <a:rPr lang="en-US" baseline="0" dirty="0" smtClean="0"/>
              <a:t>. </a:t>
            </a:r>
            <a:r>
              <a:rPr lang="en-US" baseline="0" dirty="0" err="1" smtClean="0"/>
              <a:t>ScienceDaily</a:t>
            </a:r>
            <a:r>
              <a:rPr lang="en-US" baseline="0" dirty="0" smtClean="0"/>
              <a:t>, 28 March 2003. &lt;</a:t>
            </a:r>
            <a:r>
              <a:rPr lang="en-US" baseline="0" dirty="0" err="1" smtClean="0"/>
              <a:t>www.sciencedaily.com</a:t>
            </a:r>
            <a:r>
              <a:rPr lang="en-US" baseline="0" dirty="0" smtClean="0"/>
              <a:t>/releases/2003/03/030328073214.htm&gt;.</a:t>
            </a:r>
            <a:endParaRPr lang="en-US" b="1" dirty="0" smtClean="0"/>
          </a:p>
          <a:p>
            <a:pPr marL="0" marR="0" indent="0" algn="l" defTabSz="457200" rtl="0" eaLnBrk="1" fontAlgn="auto" latinLnBrk="0" hangingPunct="1">
              <a:lnSpc>
                <a:spcPct val="100000"/>
              </a:lnSpc>
              <a:spcBef>
                <a:spcPct val="0"/>
              </a:spcBef>
              <a:spcAft>
                <a:spcPts val="0"/>
              </a:spcAft>
              <a:buClrTx/>
              <a:buSzTx/>
              <a:buFont typeface="+mj-lt"/>
              <a:buNone/>
              <a:tabLst/>
              <a:defRPr/>
            </a:pPr>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11</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marL="457200" marR="0" lvl="1" indent="0" algn="l" defTabSz="457200" rtl="0" eaLnBrk="1" fontAlgn="base" latinLnBrk="0" hangingPunct="1">
              <a:lnSpc>
                <a:spcPct val="100000"/>
              </a:lnSpc>
              <a:spcBef>
                <a:spcPct val="0"/>
              </a:spcBef>
              <a:spcAft>
                <a:spcPct val="0"/>
              </a:spcAft>
              <a:buClrTx/>
              <a:buSzTx/>
              <a:buFontTx/>
              <a:buNone/>
              <a:tabLst/>
              <a:defRPr/>
            </a:pPr>
            <a:r>
              <a:rPr lang="en-US" dirty="0" smtClean="0"/>
              <a:t>Though </a:t>
            </a:r>
            <a:r>
              <a:rPr lang="en-US" baseline="0" dirty="0" smtClean="0"/>
              <a:t>humans </a:t>
            </a:r>
            <a:r>
              <a:rPr lang="en-US" dirty="0" smtClean="0"/>
              <a:t>are multicellular</a:t>
            </a:r>
            <a:r>
              <a:rPr lang="en-US" baseline="0" dirty="0" smtClean="0"/>
              <a:t> and much larger than the single celled organism </a:t>
            </a:r>
            <a:r>
              <a:rPr lang="en-US" baseline="0" dirty="0" err="1" smtClean="0"/>
              <a:t>dictystelium</a:t>
            </a:r>
            <a:r>
              <a:rPr lang="en-US" baseline="0" dirty="0" smtClean="0"/>
              <a:t>, our cells behave in similar ways to environmental cues and this includes human sex cells- egg and sperm. As described in the </a:t>
            </a:r>
            <a:r>
              <a:rPr lang="en-US" baseline="0" dirty="0" err="1" smtClean="0"/>
              <a:t>Schatten</a:t>
            </a:r>
            <a:r>
              <a:rPr lang="en-US" baseline="0" dirty="0" smtClean="0"/>
              <a:t> and </a:t>
            </a:r>
            <a:r>
              <a:rPr lang="en-US" baseline="0" dirty="0" err="1" smtClean="0"/>
              <a:t>Schatten</a:t>
            </a:r>
            <a:r>
              <a:rPr lang="en-US" baseline="0" dirty="0" smtClean="0"/>
              <a:t> 1983 paper “The Energetic Egg,”  the egg releases a signal that the sperm senses. Because the gradient of the chemical signal is strongest near the egg, it acts as a navigational signal causing the sperm to activate its motility proteins and move in the direction of the highest signal concentration, much like the </a:t>
            </a:r>
            <a:r>
              <a:rPr lang="en-US" baseline="0" dirty="0" err="1" smtClean="0"/>
              <a:t>dictystelium</a:t>
            </a:r>
            <a:r>
              <a:rPr lang="en-US" baseline="0" dirty="0" smtClean="0"/>
              <a:t> slime mold moves towards a cornflake or a chemical </a:t>
            </a:r>
            <a:r>
              <a:rPr lang="en-US" baseline="0" dirty="0" err="1" smtClean="0"/>
              <a:t>cAMP</a:t>
            </a:r>
            <a:r>
              <a:rPr lang="en-US" baseline="0" dirty="0" smtClean="0"/>
              <a:t> ( see prior </a:t>
            </a:r>
            <a:r>
              <a:rPr lang="en-US" baseline="0" dirty="0" err="1" smtClean="0"/>
              <a:t>ppt</a:t>
            </a:r>
            <a:r>
              <a:rPr lang="en-US" baseline="0" dirty="0" smtClean="0"/>
              <a:t> on What is a cell?) . </a:t>
            </a:r>
            <a:r>
              <a:rPr lang="en-US" dirty="0" smtClean="0"/>
              <a:t>In the case of the </a:t>
            </a:r>
            <a:r>
              <a:rPr lang="en-US" dirty="0" err="1" smtClean="0"/>
              <a:t>dictystelium</a:t>
            </a:r>
            <a:r>
              <a:rPr lang="en-US" dirty="0" smtClean="0"/>
              <a:t> fruiting</a:t>
            </a:r>
            <a:r>
              <a:rPr lang="en-US" baseline="0" dirty="0" smtClean="0"/>
              <a:t> body</a:t>
            </a:r>
            <a:r>
              <a:rPr lang="en-US" dirty="0" smtClean="0"/>
              <a:t> formation, we see that</a:t>
            </a:r>
            <a:r>
              <a:rPr lang="en-US" baseline="0" dirty="0" smtClean="0"/>
              <a:t> some cells in response to the chemical </a:t>
            </a:r>
            <a:r>
              <a:rPr lang="en-US" baseline="0" dirty="0" err="1" smtClean="0"/>
              <a:t>cAMP</a:t>
            </a:r>
            <a:r>
              <a:rPr lang="en-US" baseline="0" dirty="0" smtClean="0"/>
              <a:t> become the stalk, some the spores, and some die. In each case the cells are becoming specialized by activating some genes and turning off others such that the cells in each part of the fruiting body are using different proteins to execute different functions and  exhibit different behaviors. The same thing must happen during the more time consuming human fertilization and development processes through a combination of intracellular and extracellular signaling cascades that occur among sex cells, cells in the developing embryo, and cells of the supporting tissues such as chimeric placenta and the mother’s tissue and blood.</a:t>
            </a:r>
            <a:endParaRPr lang="en-US" dirty="0" smtClean="0"/>
          </a:p>
          <a:p>
            <a:pPr marL="457200" marR="0" lvl="1" indent="0" algn="l" defTabSz="457200" rtl="0" eaLnBrk="1" fontAlgn="base" latinLnBrk="0" hangingPunct="1">
              <a:lnSpc>
                <a:spcPct val="100000"/>
              </a:lnSpc>
              <a:spcBef>
                <a:spcPct val="0"/>
              </a:spcBef>
              <a:spcAft>
                <a:spcPct val="0"/>
              </a:spcAft>
              <a:buClrTx/>
              <a:buSzTx/>
              <a:buFontTx/>
              <a:buNone/>
              <a:tabLst/>
              <a:defRPr/>
            </a:pPr>
            <a:endParaRPr lang="en-US" baseline="0" dirty="0" smtClean="0"/>
          </a:p>
          <a:p>
            <a:pPr marL="457200" marR="0" lvl="1" indent="0" algn="l" defTabSz="457200" rtl="0" eaLnBrk="1" fontAlgn="base" latinLnBrk="0" hangingPunct="1">
              <a:lnSpc>
                <a:spcPct val="100000"/>
              </a:lnSpc>
              <a:spcBef>
                <a:spcPct val="0"/>
              </a:spcBef>
              <a:spcAft>
                <a:spcPct val="0"/>
              </a:spcAft>
              <a:buClrTx/>
              <a:buSzTx/>
              <a:buFontTx/>
              <a:buNone/>
              <a:tabLst/>
              <a:defRPr/>
            </a:pPr>
            <a:r>
              <a:rPr lang="en-US" baseline="0" dirty="0" smtClean="0"/>
              <a:t>A number of fertilization narratives have been created by artists, feminist scholars, and experimental scientists, with each one highlighting something different. As feminist scholar Emily Martin highlights in her 1991 essay “The Egg and The Sperm: How Science has Constructed A Romance Based on Stereotypical Male-Female Roles,” the interaction between egg and sperm should not be minimized nor should there be any emphasis given on one over the other. Most importantly, Martin stresses the dangers in positioning either one as the aggressor.  </a:t>
            </a:r>
          </a:p>
          <a:p>
            <a:pPr marL="457200" marR="0" lvl="1" indent="0" algn="l" defTabSz="457200" rtl="0" eaLnBrk="1" fontAlgn="base" latinLnBrk="0" hangingPunct="1">
              <a:lnSpc>
                <a:spcPct val="100000"/>
              </a:lnSpc>
              <a:spcBef>
                <a:spcPct val="0"/>
              </a:spcBef>
              <a:spcAft>
                <a:spcPct val="0"/>
              </a:spcAft>
              <a:buClrTx/>
              <a:buSzTx/>
              <a:buFontTx/>
              <a:buNone/>
              <a:tabLst/>
              <a:defRPr/>
            </a:pPr>
            <a:endParaRPr lang="en-US" dirty="0" smtClean="0"/>
          </a:p>
          <a:p>
            <a:pPr lvl="1">
              <a:spcBef>
                <a:spcPct val="0"/>
              </a:spcBef>
            </a:pPr>
            <a:r>
              <a:rPr lang="en-US" dirty="0" smtClean="0"/>
              <a:t>First image of sperm and egg: </a:t>
            </a:r>
          </a:p>
          <a:p>
            <a:pPr>
              <a:spcBef>
                <a:spcPct val="0"/>
              </a:spcBef>
            </a:pPr>
            <a:r>
              <a:rPr lang="en-US" dirty="0" err="1" smtClean="0"/>
              <a:t>Chemotaxis</a:t>
            </a:r>
            <a:r>
              <a:rPr lang="en-US" dirty="0" smtClean="0"/>
              <a:t>: sperm “sniffs” its way to egg</a:t>
            </a:r>
          </a:p>
          <a:p>
            <a:pPr lvl="1">
              <a:spcBef>
                <a:spcPct val="0"/>
              </a:spcBef>
            </a:pPr>
            <a:r>
              <a:rPr lang="en-US" dirty="0" smtClean="0"/>
              <a:t>Second image: </a:t>
            </a:r>
          </a:p>
          <a:p>
            <a:pPr>
              <a:spcBef>
                <a:spcPct val="0"/>
              </a:spcBef>
            </a:pPr>
            <a:r>
              <a:rPr lang="en-US" dirty="0" smtClean="0"/>
              <a:t>Intracellular Calcium Wave: sperm entry  triggers calcium influx and subsequent cell division via mitosis </a:t>
            </a:r>
          </a:p>
          <a:p>
            <a:pPr lvl="1">
              <a:spcBef>
                <a:spcPct val="0"/>
              </a:spcBef>
            </a:pPr>
            <a:r>
              <a:rPr lang="en-US" dirty="0" smtClean="0"/>
              <a:t>Third image</a:t>
            </a:r>
          </a:p>
          <a:p>
            <a:pPr>
              <a:spcBef>
                <a:spcPct val="0"/>
              </a:spcBef>
            </a:pPr>
            <a:r>
              <a:rPr lang="en-US" dirty="0" smtClean="0"/>
              <a:t>Maternal Signaling Gradient: signals from the womb instruct cell differentiation and determine patterning; top-bottom. </a:t>
            </a:r>
          </a:p>
          <a:p>
            <a:pPr lvl="1">
              <a:spcBef>
                <a:spcPct val="0"/>
              </a:spcBef>
            </a:pPr>
            <a:r>
              <a:rPr lang="en-US" dirty="0" smtClean="0"/>
              <a:t>Fourth Image</a:t>
            </a:r>
          </a:p>
          <a:p>
            <a:pPr>
              <a:spcBef>
                <a:spcPct val="0"/>
              </a:spcBef>
            </a:pPr>
            <a:r>
              <a:rPr lang="en-US" dirty="0" smtClean="0"/>
              <a:t>Blastula Signal Gradients: ICM cells communicate with one another, but layers result in different  concentration levels of signals reaching different cells. </a:t>
            </a:r>
          </a:p>
          <a:p>
            <a:pPr lvl="1">
              <a:spcBef>
                <a:spcPct val="0"/>
              </a:spcBef>
            </a:pPr>
            <a:r>
              <a:rPr lang="en-US" dirty="0" smtClean="0"/>
              <a:t>Fifth Image</a:t>
            </a:r>
          </a:p>
          <a:p>
            <a:pPr>
              <a:spcBef>
                <a:spcPct val="0"/>
              </a:spcBef>
            </a:pPr>
            <a:r>
              <a:rPr lang="en-US" dirty="0" smtClean="0"/>
              <a:t>Gastrula Signal Gradient:  Three layers send signals to further differentiate and develop pattern; front and back. </a:t>
            </a:r>
          </a:p>
          <a:p>
            <a:pPr>
              <a:spcBef>
                <a:spcPct val="0"/>
              </a:spcBef>
            </a:pPr>
            <a:endParaRPr lang="en-US" dirty="0" smtClean="0"/>
          </a:p>
          <a:p>
            <a:pPr>
              <a:spcBef>
                <a:spcPct val="0"/>
              </a:spcBef>
            </a:pPr>
            <a:r>
              <a:rPr lang="en-US" b="1" dirty="0" smtClean="0"/>
              <a:t>References:</a:t>
            </a:r>
            <a:br>
              <a:rPr lang="en-US" b="1" dirty="0" smtClean="0"/>
            </a:br>
            <a:endParaRPr lang="en-US" b="1" dirty="0" smtClean="0"/>
          </a:p>
          <a:p>
            <a:pPr marL="228600" indent="-228600">
              <a:spcBef>
                <a:spcPct val="0"/>
              </a:spcBef>
              <a:buFont typeface="+mj-lt"/>
              <a:buAutoNum type="arabicPeriod"/>
            </a:pPr>
            <a:r>
              <a:rPr lang="en-US" b="1" baseline="0" dirty="0" smtClean="0"/>
              <a:t>Review Article: </a:t>
            </a:r>
            <a:r>
              <a:rPr lang="en-US" baseline="0" dirty="0" smtClean="0"/>
              <a:t>Gilbert, S. et al. 2011. Fertilization narratives in the art of Gustav Klimt, Diego Rivera, and </a:t>
            </a:r>
            <a:r>
              <a:rPr lang="en-US" baseline="0" dirty="0" err="1" smtClean="0"/>
              <a:t>Frida</a:t>
            </a:r>
            <a:r>
              <a:rPr lang="en-US" baseline="0" dirty="0" smtClean="0"/>
              <a:t> Kahlo: Repression, domination, and </a:t>
            </a:r>
            <a:r>
              <a:rPr lang="en-US" baseline="0" dirty="0" err="1" smtClean="0"/>
              <a:t>eros</a:t>
            </a:r>
            <a:r>
              <a:rPr lang="en-US" baseline="0" dirty="0" smtClean="0"/>
              <a:t> among cells. Leonardo 44(3):221-227. https://</a:t>
            </a:r>
            <a:r>
              <a:rPr lang="en-US" baseline="0" dirty="0" err="1" smtClean="0"/>
              <a:t>muse.jhu.edu</a:t>
            </a:r>
            <a:r>
              <a:rPr lang="en-US" baseline="0" dirty="0" smtClean="0"/>
              <a:t>/</a:t>
            </a:r>
            <a:r>
              <a:rPr lang="en-US" baseline="0" dirty="0" err="1" smtClean="0"/>
              <a:t>login?auth</a:t>
            </a:r>
            <a:r>
              <a:rPr lang="en-US" baseline="0" dirty="0" smtClean="0"/>
              <a:t>=0&amp;type=</a:t>
            </a:r>
            <a:r>
              <a:rPr lang="en-US" baseline="0" dirty="0" err="1" smtClean="0"/>
              <a:t>summary&amp;url</a:t>
            </a:r>
            <a:r>
              <a:rPr lang="en-US" baseline="0" dirty="0" smtClean="0"/>
              <a:t>=/journals/</a:t>
            </a:r>
            <a:r>
              <a:rPr lang="en-US" baseline="0" dirty="0" err="1" smtClean="0"/>
              <a:t>leonardo</a:t>
            </a:r>
            <a:r>
              <a:rPr lang="en-US" baseline="0" dirty="0" smtClean="0"/>
              <a:t>/v044/44.3.gilbert.html </a:t>
            </a:r>
          </a:p>
          <a:p>
            <a:pPr marL="228600" indent="-228600">
              <a:spcBef>
                <a:spcPct val="0"/>
              </a:spcBef>
              <a:buFont typeface="+mj-lt"/>
              <a:buAutoNum type="arabicPeriod"/>
            </a:pPr>
            <a:r>
              <a:rPr lang="en-US" b="1" baseline="0" dirty="0" smtClean="0"/>
              <a:t> News: </a:t>
            </a:r>
            <a:r>
              <a:rPr lang="en-US" baseline="0" dirty="0" smtClean="0"/>
              <a:t>American Association For The Advancement Of Science. "Human Sperm May 'Smell' Their Way To The Egg, Science Study Suggests." </a:t>
            </a:r>
            <a:r>
              <a:rPr lang="en-US" baseline="0" dirty="0" err="1" smtClean="0"/>
              <a:t>ScienceDaily</a:t>
            </a:r>
            <a:r>
              <a:rPr lang="en-US" baseline="0" dirty="0" smtClean="0"/>
              <a:t>. 28 March 2003. &lt;</a:t>
            </a:r>
            <a:r>
              <a:rPr lang="en-US" baseline="0" dirty="0" err="1" smtClean="0"/>
              <a:t>www.sciencedaily.com</a:t>
            </a:r>
            <a:r>
              <a:rPr lang="en-US" baseline="0" dirty="0" smtClean="0"/>
              <a:t>/releases/2003/03/030328073214.htm&gt;.</a:t>
            </a:r>
            <a:endParaRPr lang="en-US" b="1"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 Review Article: </a:t>
            </a:r>
            <a:r>
              <a:rPr lang="en-US" baseline="0" dirty="0" err="1" smtClean="0"/>
              <a:t>Schatten</a:t>
            </a:r>
            <a:r>
              <a:rPr lang="en-US" baseline="0" dirty="0" smtClean="0"/>
              <a:t> and </a:t>
            </a:r>
            <a:r>
              <a:rPr lang="en-US" baseline="0" dirty="0" err="1" smtClean="0"/>
              <a:t>Schatten</a:t>
            </a:r>
            <a:r>
              <a:rPr lang="en-US" baseline="0" dirty="0" smtClean="0"/>
              <a:t>. Sept/Oct 1983. The Energetic Egg. Sciences. 23(5):28-34. http://</a:t>
            </a:r>
            <a:r>
              <a:rPr lang="en-US" baseline="0" dirty="0" err="1" smtClean="0"/>
              <a:t>onlinelibrary.wiley.com</a:t>
            </a:r>
            <a:r>
              <a:rPr lang="en-US" baseline="0" dirty="0" smtClean="0"/>
              <a:t>/</a:t>
            </a:r>
            <a:r>
              <a:rPr lang="en-US" baseline="0" dirty="0" err="1" smtClean="0"/>
              <a:t>doi</a:t>
            </a:r>
            <a:r>
              <a:rPr lang="en-US" baseline="0" dirty="0" smtClean="0"/>
              <a:t>/10.1002/j.2326-1951.1983.tb02646.x/abstract </a:t>
            </a:r>
          </a:p>
          <a:p>
            <a:pPr marL="228600" indent="-228600">
              <a:spcBef>
                <a:spcPct val="0"/>
              </a:spcBef>
              <a:buFont typeface="+mj-lt"/>
              <a:buAutoNum type="arabicPeriod"/>
            </a:pPr>
            <a:r>
              <a:rPr lang="en-US" b="1" dirty="0" smtClean="0"/>
              <a:t>Research</a:t>
            </a:r>
            <a:r>
              <a:rPr lang="en-US" b="1" baseline="0" dirty="0" smtClean="0"/>
              <a:t> Article: </a:t>
            </a:r>
            <a:r>
              <a:rPr lang="en-US" dirty="0" smtClean="0"/>
              <a:t>Martin, E. 1991. </a:t>
            </a:r>
            <a:r>
              <a:rPr lang="en-US" baseline="0" dirty="0" smtClean="0"/>
              <a:t>The Egg and The Sperm: How Science has Constructed A Romance Based on Stereotypical Male-Female Roles. Signs: Journal of Women in Culture and Society 16 (3): 485-501. http://</a:t>
            </a:r>
            <a:r>
              <a:rPr lang="en-US" baseline="0" dirty="0" err="1" smtClean="0"/>
              <a:t>www.jstor.org</a:t>
            </a:r>
            <a:r>
              <a:rPr lang="en-US" baseline="0" dirty="0" smtClean="0"/>
              <a:t>/discover/10.2307/3174586?uid=2129&amp;uid=2&amp;uid=70&amp;uid=4&amp;sid=21104127495607 </a:t>
            </a:r>
          </a:p>
          <a:p>
            <a:pPr marL="228600" indent="-228600">
              <a:spcBef>
                <a:spcPct val="0"/>
              </a:spcBef>
              <a:buFont typeface="+mj-lt"/>
              <a:buAutoNum type="arabicPeriod"/>
            </a:pPr>
            <a:r>
              <a:rPr lang="en-US" dirty="0" smtClean="0">
                <a:hlinkClick r:id="rId3"/>
              </a:rPr>
              <a:t>Princeton University. 2010. John Bonner</a:t>
            </a:r>
            <a:r>
              <a:rPr lang="ja-JP" altLang="en-US" dirty="0" smtClean="0">
                <a:hlinkClick r:id="rId3"/>
              </a:rPr>
              <a:t>’</a:t>
            </a:r>
            <a:r>
              <a:rPr lang="en-US" altLang="ja-JP" dirty="0" smtClean="0">
                <a:hlinkClick r:id="rId3"/>
              </a:rPr>
              <a:t>s Dictystelium Movie</a:t>
            </a:r>
            <a:endParaRPr lang="en-US" altLang="ja-JP" dirty="0" smtClean="0"/>
          </a:p>
          <a:p>
            <a:pPr marL="228600" indent="-228600">
              <a:spcBef>
                <a:spcPct val="0"/>
              </a:spcBef>
              <a:buFont typeface="+mj-lt"/>
              <a:buAutoNum type="arabicPeriod"/>
            </a:pPr>
            <a:r>
              <a:rPr lang="en-US" dirty="0" smtClean="0">
                <a:hlinkClick r:id="rId4"/>
              </a:rPr>
              <a:t>Dormann and Weijer. 2005. Embo Journal. Movie 2 Waves of moving/non-moving cells. </a:t>
            </a:r>
            <a:r>
              <a:rPr lang="en-US" dirty="0" smtClean="0">
                <a:hlinkClick r:id="rId5"/>
              </a:rPr>
              <a:t>Flourescent Movie </a:t>
            </a:r>
            <a:endParaRPr lang="en-US" dirty="0" smtClean="0"/>
          </a:p>
          <a:p>
            <a:pPr marL="228600" indent="-228600">
              <a:spcBef>
                <a:spcPct val="0"/>
              </a:spcBef>
              <a:buFont typeface="+mj-lt"/>
              <a:buAutoNum type="arabicPeriod"/>
            </a:pPr>
            <a:endParaRPr lang="en-US" dirty="0" smtClean="0"/>
          </a:p>
          <a:p>
            <a:pPr marL="0" indent="0">
              <a:spcBef>
                <a:spcPct val="0"/>
              </a:spcBef>
              <a:buFont typeface="+mj-lt"/>
              <a:buNone/>
            </a:pPr>
            <a:endParaRPr lang="en-US" dirty="0" smtClean="0"/>
          </a:p>
          <a:p>
            <a:pPr marL="0" indent="0">
              <a:spcBef>
                <a:spcPct val="0"/>
              </a:spcBef>
              <a:buFont typeface="+mj-lt"/>
              <a:buNone/>
            </a:pPr>
            <a:endParaRPr lang="en-US" dirty="0"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C81A72-97BE-4A4B-A672-D1175A24DD77}" type="slidenum">
              <a:rPr lang="en-US">
                <a:ea typeface="ＭＳ Ｐゴシック" charset="-128"/>
                <a:cs typeface="ＭＳ Ｐゴシック" charset="-128"/>
              </a:rPr>
              <a:pPr fontAlgn="base">
                <a:spcBef>
                  <a:spcPct val="0"/>
                </a:spcBef>
                <a:spcAft>
                  <a:spcPct val="0"/>
                </a:spcAft>
              </a:pPr>
              <a:t>12</a:t>
            </a:fld>
            <a:endParaRPr lang="en-US">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r>
              <a:rPr lang="en-US" b="1" baseline="0" dirty="0" smtClean="0"/>
              <a:t> </a:t>
            </a:r>
          </a:p>
          <a:p>
            <a:endParaRPr lang="en-US" baseline="0"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Video: </a:t>
            </a:r>
            <a:r>
              <a:rPr lang="en-US" i="0" baseline="0" dirty="0" err="1" smtClean="0"/>
              <a:t>Alberts</a:t>
            </a:r>
            <a:r>
              <a:rPr lang="en-US" i="0" baseline="0" dirty="0" smtClean="0"/>
              <a:t>, B. et al. Calcium Wave During Fertilization.  Garland Publishing  http://</a:t>
            </a:r>
            <a:r>
              <a:rPr lang="en-US" i="0" baseline="0" dirty="0" err="1" smtClean="0"/>
              <a:t>www.dnatube.com</a:t>
            </a:r>
            <a:r>
              <a:rPr lang="en-US" i="0" baseline="0" dirty="0" smtClean="0"/>
              <a:t>/video/4180/Calcium-Wave-During-Fertilization</a:t>
            </a:r>
          </a:p>
          <a:p>
            <a:pPr marL="228600" indent="-228600">
              <a:buFont typeface="+mj-lt"/>
              <a:buAutoNum type="arabicPeriod"/>
            </a:pPr>
            <a:r>
              <a:rPr lang="en-US" b="1" baseline="0" dirty="0" smtClean="0"/>
              <a:t>Video: </a:t>
            </a:r>
            <a:r>
              <a:rPr lang="en-US" baseline="0" dirty="0" smtClean="0"/>
              <a:t>Human Embryonic Development- Narrated by Douglas Melton. HHMI </a:t>
            </a:r>
            <a:r>
              <a:rPr lang="en-US" baseline="0" dirty="0" err="1" smtClean="0"/>
              <a:t>BioInteractive</a:t>
            </a:r>
            <a:r>
              <a:rPr lang="en-US" baseline="0" dirty="0" smtClean="0"/>
              <a:t> Animations. </a:t>
            </a:r>
            <a:r>
              <a:rPr lang="en-US" i="1" baseline="0" dirty="0" smtClean="0"/>
              <a:t> In </a:t>
            </a:r>
            <a:r>
              <a:rPr lang="en-US" i="0" baseline="0" dirty="0" smtClean="0"/>
              <a:t> Potent Biology: Stem Cells, Cloning and Regeneration. http://</a:t>
            </a:r>
            <a:r>
              <a:rPr lang="en-US" i="0" baseline="0" dirty="0" err="1" smtClean="0"/>
              <a:t>bcove.me</a:t>
            </a:r>
            <a:r>
              <a:rPr lang="en-US" i="0" baseline="0" dirty="0" smtClean="0"/>
              <a:t>/s4n8gkx4 </a:t>
            </a:r>
          </a:p>
          <a:p>
            <a:pPr marL="228600" indent="-228600">
              <a:buFont typeface="+mj-lt"/>
              <a:buAutoNum type="arabicPeriod"/>
            </a:pPr>
            <a:r>
              <a:rPr lang="en-US" b="1" baseline="0" dirty="0" smtClean="0"/>
              <a:t>Video: </a:t>
            </a:r>
            <a:r>
              <a:rPr lang="en-US" i="0" baseline="0" dirty="0" smtClean="0"/>
              <a:t>Texas Fertility Center. Human Embryo Growing from Fertilization to Day 6 Via </a:t>
            </a:r>
            <a:r>
              <a:rPr lang="en-US" i="0" baseline="0" dirty="0" err="1" smtClean="0"/>
              <a:t>Embryoscope</a:t>
            </a:r>
            <a:r>
              <a:rPr lang="en-US" i="0" baseline="0" dirty="0" smtClean="0"/>
              <a:t>. http://</a:t>
            </a:r>
            <a:r>
              <a:rPr lang="en-US" i="0" baseline="0" dirty="0" err="1" smtClean="0"/>
              <a:t>www.youtube.com</a:t>
            </a:r>
            <a:r>
              <a:rPr lang="en-US" i="0" baseline="0" dirty="0" smtClean="0"/>
              <a:t>/</a:t>
            </a:r>
            <a:r>
              <a:rPr lang="en-US" i="0" baseline="0" dirty="0" err="1" smtClean="0"/>
              <a:t>watch?v</a:t>
            </a:r>
            <a:r>
              <a:rPr lang="en-US" i="0" baseline="0" dirty="0" smtClean="0"/>
              <a:t>=RcjJ8LUvdkc </a:t>
            </a:r>
          </a:p>
          <a:p>
            <a:pPr marL="228600" indent="-228600">
              <a:buFont typeface="+mj-lt"/>
              <a:buAutoNum type="arabicPeriod"/>
            </a:pPr>
            <a:r>
              <a:rPr lang="en-US" b="1" i="0" baseline="0" dirty="0" smtClean="0"/>
              <a:t>Video: </a:t>
            </a:r>
            <a:r>
              <a:rPr lang="en-US" i="0" baseline="0" dirty="0" smtClean="0"/>
              <a:t>PBS. Life’s Greatest Miracle. http://</a:t>
            </a:r>
            <a:r>
              <a:rPr lang="en-US" i="0" baseline="0" dirty="0" err="1" smtClean="0"/>
              <a:t>video.pbs.org</a:t>
            </a:r>
            <a:r>
              <a:rPr lang="en-US" i="0" baseline="0" dirty="0" smtClean="0"/>
              <a:t>/video/1841157252/</a:t>
            </a:r>
          </a:p>
          <a:p>
            <a:pPr marL="228600" indent="-228600">
              <a:buFont typeface="+mj-lt"/>
              <a:buAutoNum type="arabicPeriod"/>
            </a:pPr>
            <a:endParaRPr lang="en-US" i="0" baseline="0" dirty="0" smtClean="0"/>
          </a:p>
          <a:p>
            <a:endParaRPr lang="en-US" baseline="0" dirty="0" smtClean="0"/>
          </a:p>
        </p:txBody>
      </p:sp>
      <p:sp>
        <p:nvSpPr>
          <p:cNvPr id="4" name="Slide Number Placeholder 3"/>
          <p:cNvSpPr>
            <a:spLocks noGrp="1"/>
          </p:cNvSpPr>
          <p:nvPr>
            <p:ph type="sldNum" sz="quarter" idx="10"/>
          </p:nvPr>
        </p:nvSpPr>
        <p:spPr/>
        <p:txBody>
          <a:bodyPr/>
          <a:lstStyle/>
          <a:p>
            <a:fld id="{D1A1D47B-A350-0746-A315-BAF5223465B6}" type="slidenum">
              <a:rPr lang="en-US" smtClean="0"/>
              <a:t>13</a:t>
            </a:fld>
            <a:endParaRPr lang="en-US"/>
          </a:p>
        </p:txBody>
      </p:sp>
    </p:spTree>
    <p:extLst>
      <p:ext uri="{BB962C8B-B14F-4D97-AF65-F5344CB8AC3E}">
        <p14:creationId xmlns:p14="http://schemas.microsoft.com/office/powerpoint/2010/main" val="1221759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ＭＳ Ｐゴシック" charset="-128"/>
              <a:cs typeface="ＭＳ Ｐゴシック" charset="-128"/>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14</a:t>
            </a:fld>
            <a:endParaRPr lang="en-US"/>
          </a:p>
        </p:txBody>
      </p:sp>
    </p:spTree>
    <p:extLst>
      <p:ext uri="{BB962C8B-B14F-4D97-AF65-F5344CB8AC3E}">
        <p14:creationId xmlns:p14="http://schemas.microsoft.com/office/powerpoint/2010/main" val="1094731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ＭＳ Ｐゴシック" charset="-128"/>
                <a:cs typeface="ＭＳ Ｐゴシック" charset="-128"/>
              </a:rPr>
              <a:t>Question: </a:t>
            </a:r>
            <a:r>
              <a:rPr lang="en-US" sz="1200" kern="1200" dirty="0" smtClean="0">
                <a:solidFill>
                  <a:schemeClr val="tx1"/>
                </a:solidFill>
                <a:effectLst/>
                <a:latin typeface="+mn-lt"/>
                <a:ea typeface="ＭＳ Ｐゴシック" charset="-128"/>
                <a:cs typeface="ＭＳ Ｐゴシック" charset="-128"/>
              </a:rPr>
              <a:t>Lewis </a:t>
            </a:r>
            <a:r>
              <a:rPr lang="en-US" sz="1200" kern="1200" dirty="0" err="1" smtClean="0">
                <a:solidFill>
                  <a:schemeClr val="tx1"/>
                </a:solidFill>
                <a:effectLst/>
                <a:latin typeface="+mn-lt"/>
                <a:ea typeface="ＭＳ Ｐゴシック" charset="-128"/>
                <a:cs typeface="ＭＳ Ｐゴシック" charset="-128"/>
              </a:rPr>
              <a:t>Wolpert</a:t>
            </a:r>
            <a:r>
              <a:rPr lang="en-US" sz="1200" kern="1200" dirty="0" smtClean="0">
                <a:solidFill>
                  <a:schemeClr val="tx1"/>
                </a:solidFill>
                <a:effectLst/>
                <a:latin typeface="+mn-lt"/>
                <a:ea typeface="ＭＳ Ｐゴシック" charset="-128"/>
                <a:cs typeface="ＭＳ Ｐゴシック" charset="-128"/>
              </a:rPr>
              <a:t> at one point highly annoyed at a European scientific</a:t>
            </a:r>
            <a:r>
              <a:rPr lang="en-US" sz="1200" kern="1200" baseline="0" dirty="0" smtClean="0">
                <a:solidFill>
                  <a:schemeClr val="tx1"/>
                </a:solidFill>
                <a:effectLst/>
                <a:latin typeface="+mn-lt"/>
                <a:ea typeface="ＭＳ Ｐゴシック" charset="-128"/>
                <a:cs typeface="ＭＳ Ｐゴシック" charset="-128"/>
              </a:rPr>
              <a:t> </a:t>
            </a:r>
            <a:r>
              <a:rPr lang="en-US" sz="1200" kern="1200" dirty="0" smtClean="0">
                <a:solidFill>
                  <a:schemeClr val="tx1"/>
                </a:solidFill>
                <a:effectLst/>
                <a:latin typeface="+mn-lt"/>
                <a:ea typeface="ＭＳ Ｐゴシック" charset="-128"/>
                <a:cs typeface="ＭＳ Ｐゴシック" charset="-128"/>
              </a:rPr>
              <a:t>meeting responded to a doctor</a:t>
            </a:r>
            <a:r>
              <a:rPr lang="en-US" sz="1200" kern="1200" baseline="0" dirty="0" smtClean="0">
                <a:solidFill>
                  <a:schemeClr val="tx1"/>
                </a:solidFill>
                <a:effectLst/>
                <a:latin typeface="+mn-lt"/>
                <a:ea typeface="ＭＳ Ｐゴシック" charset="-128"/>
                <a:cs typeface="ＭＳ Ｐゴシック" charset="-128"/>
              </a:rPr>
              <a:t>’s </a:t>
            </a:r>
            <a:r>
              <a:rPr lang="en-US" sz="1200" kern="1200" dirty="0" smtClean="0">
                <a:solidFill>
                  <a:schemeClr val="tx1"/>
                </a:solidFill>
                <a:effectLst/>
                <a:latin typeface="+mn-lt"/>
                <a:ea typeface="ＭＳ Ｐゴシック" charset="-128"/>
                <a:cs typeface="ＭＳ Ｐゴシック" charset="-128"/>
              </a:rPr>
              <a:t>question</a:t>
            </a:r>
            <a:r>
              <a:rPr lang="en-US" sz="1200" kern="1200" baseline="0" dirty="0" smtClean="0">
                <a:solidFill>
                  <a:schemeClr val="tx1"/>
                </a:solidFill>
                <a:effectLst/>
                <a:latin typeface="+mn-lt"/>
                <a:ea typeface="ＭＳ Ｐゴシック" charset="-128"/>
                <a:cs typeface="ＭＳ Ｐゴシック" charset="-128"/>
              </a:rPr>
              <a:t> about what he worked on with this </a:t>
            </a:r>
            <a:r>
              <a:rPr lang="en-US" sz="1200" kern="1200" dirty="0" smtClean="0">
                <a:solidFill>
                  <a:schemeClr val="tx1"/>
                </a:solidFill>
                <a:effectLst/>
                <a:latin typeface="+mn-lt"/>
                <a:ea typeface="ＭＳ Ｐゴシック" charset="-128"/>
                <a:cs typeface="ＭＳ Ｐゴシック" charset="-128"/>
              </a:rPr>
              <a:t>comment:   “It is not birth, marriage, or death, but gastrulation that is the most important event in your life.”, his friend Jonathan Slack now a professor at University  of Bath published it.  It has gone down in history as an important statement. Provide two biological reasons why gastrulation is so important.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ＭＳ Ｐゴシック" charset="-128"/>
              <a:cs typeface="ＭＳ Ｐゴシック" charset="-128"/>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15</a:t>
            </a:fld>
            <a:endParaRPr lang="en-US"/>
          </a:p>
        </p:txBody>
      </p:sp>
    </p:spTree>
    <p:extLst>
      <p:ext uri="{BB962C8B-B14F-4D97-AF65-F5344CB8AC3E}">
        <p14:creationId xmlns:p14="http://schemas.microsoft.com/office/powerpoint/2010/main" val="1094731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Embryo and its Environment: Macro and Micro Scale Translocation of Signals From the Outside to the Inside </a:t>
            </a:r>
          </a:p>
          <a:p>
            <a:r>
              <a:rPr lang="en-US" baseline="0" dirty="0" smtClean="0"/>
              <a:t>As the embryonic cells migrate and situate, the design, or form, of the blastocyst directly influences what the cells will be exposed to. The growth factor gradients in the womb are influenced by physiology of the mother which is turn is influenced by the natural, built, and social environments. These gradients ultimately influence the development of patterns: Front, Back, Top, and Bottom, which are critical to the design. In addition, the migration results in the formation of the four germ layers (Ectoderm, Mesoderm, Endoderm, and Germ) that ultimately give rise to the 200 cell types in the body as each lineage begins to express lineage specific signaling factors.  More recently, it has been noted that the life experience of  mice prior to fertilization can also influence embryonic development through DNA reprogramming events involving newly made </a:t>
            </a:r>
            <a:r>
              <a:rPr lang="en-US" baseline="0" dirty="0" err="1" smtClean="0"/>
              <a:t>miRNA</a:t>
            </a:r>
            <a:r>
              <a:rPr lang="en-US" baseline="0" dirty="0" smtClean="0"/>
              <a:t> and other regulatory factors. Trauma can thus,  be inherited through epigenetic changes caused by DNA reprogramming events.  Similarly, studies using mice and fish have found that both restraint induced stress and predation risk stress result in embryos with fewer or excessive embryonic cell numbers.  However,  studies using rats that suggest that  some of these early embryonic reprogramming events can be reversed with methyl group supplementation later in life. </a:t>
            </a:r>
          </a:p>
          <a:p>
            <a:r>
              <a:rPr lang="en-US" baseline="0" dirty="0" smtClean="0"/>
              <a:t> </a:t>
            </a:r>
          </a:p>
          <a:p>
            <a:r>
              <a:rPr lang="en-US" baseline="0" dirty="0" smtClean="0"/>
              <a:t>Note: The word </a:t>
            </a:r>
            <a:r>
              <a:rPr lang="en-US" baseline="0" dirty="0" err="1" smtClean="0"/>
              <a:t>trophoblast</a:t>
            </a:r>
            <a:r>
              <a:rPr lang="en-US" baseline="0" dirty="0" smtClean="0"/>
              <a:t> refers to the pink colored cells that will be the support tissue for the developing fetus, and surround the ball of blue colored cells representing the Inner Cell Mass (ICM) which will become the fetus. </a:t>
            </a:r>
          </a:p>
          <a:p>
            <a:endParaRPr lang="en-US" baseline="0" dirty="0" smtClean="0"/>
          </a:p>
          <a:p>
            <a:r>
              <a:rPr lang="en-US" b="1" baseline="0" dirty="0" smtClean="0"/>
              <a:t>References: </a:t>
            </a:r>
          </a:p>
          <a:p>
            <a:pPr marL="228600" indent="-228600">
              <a:buAutoNum type="arabicPeriod"/>
            </a:pPr>
            <a:r>
              <a:rPr lang="en-US" b="1" baseline="0" dirty="0" smtClean="0"/>
              <a:t>Science News Article: </a:t>
            </a:r>
            <a:r>
              <a:rPr lang="en-US" b="0" baseline="0" dirty="0" smtClean="0"/>
              <a:t> Hughes, V. April 15, 2014. Sperm RNA carries marks of trauma. Scientific American/ Nature. http://</a:t>
            </a:r>
            <a:r>
              <a:rPr lang="en-US" b="0" baseline="0" dirty="0" err="1" smtClean="0"/>
              <a:t>www.scientificamerican.com</a:t>
            </a:r>
            <a:r>
              <a:rPr lang="en-US" b="0" baseline="0" dirty="0" smtClean="0"/>
              <a:t>/article/sperm-</a:t>
            </a:r>
            <a:r>
              <a:rPr lang="en-US" b="0" baseline="0" dirty="0" err="1" smtClean="0"/>
              <a:t>rna</a:t>
            </a:r>
            <a:r>
              <a:rPr lang="en-US" b="0" baseline="0" dirty="0" smtClean="0"/>
              <a:t>-carries-marks-of-trauma/ </a:t>
            </a:r>
          </a:p>
          <a:p>
            <a:pPr marL="228600" indent="-228600">
              <a:buAutoNum type="arabicPeriod"/>
            </a:pPr>
            <a:r>
              <a:rPr lang="en-US" b="1" baseline="0" dirty="0" smtClean="0"/>
              <a:t>Research Article:  </a:t>
            </a:r>
            <a:r>
              <a:rPr lang="en-US" b="0" baseline="0" dirty="0" smtClean="0"/>
              <a:t>Rodgers, A. et al. May 22, 2013. Paternal stress exposure alters sperm microRNA content and reprograms offspring HPA stress axis regulation.  Journal of Neuroscience. 32 (21):9003-9012. http://</a:t>
            </a:r>
            <a:r>
              <a:rPr lang="en-US" b="0" baseline="0" dirty="0" err="1" smtClean="0"/>
              <a:t>www.jneurosci.org</a:t>
            </a:r>
            <a:r>
              <a:rPr lang="en-US" b="0" baseline="0" dirty="0" smtClean="0"/>
              <a:t>/content/33/21/9003.full.pdf </a:t>
            </a:r>
          </a:p>
          <a:p>
            <a:pPr marL="228600" indent="-228600">
              <a:buAutoNum type="arabicPeriod"/>
            </a:pPr>
            <a:r>
              <a:rPr lang="en-US" b="1" baseline="0" dirty="0" smtClean="0"/>
              <a:t>Research Article. </a:t>
            </a:r>
            <a:r>
              <a:rPr lang="en-US" b="0" baseline="0" dirty="0" smtClean="0"/>
              <a:t> </a:t>
            </a:r>
            <a:r>
              <a:rPr lang="en-US" b="0" baseline="0" dirty="0" err="1" smtClean="0"/>
              <a:t>Mommer</a:t>
            </a:r>
            <a:r>
              <a:rPr lang="en-US" b="0" baseline="0" dirty="0" smtClean="0"/>
              <a:t>, B. et al. June 2, 2014. Maternal experience with predation risk influences genome-wide embryonic gene expression in </a:t>
            </a:r>
            <a:r>
              <a:rPr lang="en-US" b="0" baseline="0" dirty="0" err="1" smtClean="0"/>
              <a:t>threespined</a:t>
            </a:r>
            <a:r>
              <a:rPr lang="en-US" b="0" baseline="0" dirty="0" smtClean="0"/>
              <a:t> </a:t>
            </a:r>
            <a:r>
              <a:rPr lang="en-US" b="0" baseline="0" dirty="0" err="1" smtClean="0"/>
              <a:t>stickebacks</a:t>
            </a:r>
            <a:r>
              <a:rPr lang="en-US" b="0" baseline="0" dirty="0" smtClean="0"/>
              <a:t> ( </a:t>
            </a:r>
            <a:r>
              <a:rPr lang="en-US" b="0" baseline="0" dirty="0" err="1" smtClean="0"/>
              <a:t>Gasterosteus</a:t>
            </a:r>
            <a:r>
              <a:rPr lang="en-US" b="0" baseline="0" dirty="0" smtClean="0"/>
              <a:t> </a:t>
            </a:r>
            <a:r>
              <a:rPr lang="en-US" b="0" baseline="0" dirty="0" err="1" smtClean="0"/>
              <a:t>aculeatus</a:t>
            </a:r>
            <a:r>
              <a:rPr lang="en-US" b="0" baseline="0" dirty="0" smtClean="0"/>
              <a:t>). </a:t>
            </a:r>
            <a:r>
              <a:rPr lang="en-US" b="0" baseline="0" dirty="0" err="1" smtClean="0"/>
              <a:t>PLOSone</a:t>
            </a:r>
            <a:r>
              <a:rPr lang="en-US" b="0" baseline="0" dirty="0" smtClean="0"/>
              <a:t>. http://</a:t>
            </a:r>
            <a:r>
              <a:rPr lang="en-US" b="0" baseline="0" dirty="0" err="1" smtClean="0"/>
              <a:t>www.plosone.org</a:t>
            </a:r>
            <a:r>
              <a:rPr lang="en-US" b="0" baseline="0" dirty="0" smtClean="0"/>
              <a:t>/article/info%3Adoi%2F10.1371%2Fjournal.pone.0098564 </a:t>
            </a:r>
          </a:p>
          <a:p>
            <a:pPr marL="228600" indent="-228600">
              <a:buAutoNum type="arabicPeriod"/>
            </a:pPr>
            <a:r>
              <a:rPr lang="en-US" b="1" baseline="0" dirty="0" smtClean="0"/>
              <a:t> Research Article: </a:t>
            </a:r>
            <a:r>
              <a:rPr lang="en-US" b="0" baseline="0" dirty="0" err="1" smtClean="0"/>
              <a:t>Pallares</a:t>
            </a:r>
            <a:r>
              <a:rPr lang="en-US" b="0" baseline="0" dirty="0" smtClean="0"/>
              <a:t>, M. et al. July 2013. Prenatal maternal restraint stress exposure alters the reproductive hormone profile and testis  development of rat male offspring. Stress 16 (4): 429-40. http://</a:t>
            </a:r>
            <a:r>
              <a:rPr lang="en-US" b="0" baseline="0" dirty="0" err="1" smtClean="0"/>
              <a:t>www.ncbi.nlm.nih.gov</a:t>
            </a:r>
            <a:r>
              <a:rPr lang="en-US" b="0" baseline="0" dirty="0" smtClean="0"/>
              <a:t>/</a:t>
            </a:r>
            <a:r>
              <a:rPr lang="en-US" b="0" baseline="0" dirty="0" err="1" smtClean="0"/>
              <a:t>pubmed</a:t>
            </a:r>
            <a:r>
              <a:rPr lang="en-US" b="0" baseline="0" dirty="0" smtClean="0"/>
              <a:t>/23252714 </a:t>
            </a:r>
          </a:p>
          <a:p>
            <a:pPr marL="228600" indent="-228600">
              <a:buAutoNum type="arabicPeriod"/>
            </a:pPr>
            <a:r>
              <a:rPr lang="en-US" b="1" baseline="0" dirty="0" smtClean="0"/>
              <a:t> Research Article: </a:t>
            </a:r>
            <a:r>
              <a:rPr lang="en-US" b="0" baseline="0" dirty="0" smtClean="0"/>
              <a:t> Weaver, I. et al. Nov 23, 2005. Reversal of maternal programming of stress responses in adult offspring through methyl supplementation: Altering epigenetic marking later in life. The Journal of Neuroscience. 25 (47): 11045-11-054. http://</a:t>
            </a:r>
            <a:r>
              <a:rPr lang="en-US" b="0" baseline="0" dirty="0" err="1" smtClean="0"/>
              <a:t>www.jneurosci.org</a:t>
            </a:r>
            <a:r>
              <a:rPr lang="en-US" b="0" baseline="0" dirty="0" smtClean="0"/>
              <a:t>/content/25/47/11045.full.pdf  </a:t>
            </a:r>
            <a:endParaRPr lang="en-US" b="1" baseline="0" dirty="0" smtClean="0"/>
          </a:p>
        </p:txBody>
      </p:sp>
      <p:sp>
        <p:nvSpPr>
          <p:cNvPr id="4" name="Slide Number Placeholder 3"/>
          <p:cNvSpPr>
            <a:spLocks noGrp="1"/>
          </p:cNvSpPr>
          <p:nvPr>
            <p:ph type="sldNum" sz="quarter" idx="10"/>
          </p:nvPr>
        </p:nvSpPr>
        <p:spPr/>
        <p:txBody>
          <a:bodyPr/>
          <a:lstStyle/>
          <a:p>
            <a:fld id="{4971A033-5C02-DC4A-89AA-8F0DE77E1852}" type="slidenum">
              <a:rPr lang="en-US" smtClean="0"/>
              <a:t>16</a:t>
            </a:fld>
            <a:endParaRPr lang="en-US"/>
          </a:p>
        </p:txBody>
      </p:sp>
    </p:spTree>
    <p:extLst>
      <p:ext uri="{BB962C8B-B14F-4D97-AF65-F5344CB8AC3E}">
        <p14:creationId xmlns:p14="http://schemas.microsoft.com/office/powerpoint/2010/main" val="27599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should</a:t>
            </a:r>
            <a:r>
              <a:rPr lang="en-US" baseline="0" dirty="0" smtClean="0"/>
              <a:t> draw a visual narrative of the process of fertilization and human development. This should not be a reproduction of an animation or image from the course resources, but rather a personal rendition that highlights those aspect of the process that they feel are most interesting, important, or curious.  They should also try to map course resources onto the visual narrative such that this product serves two purposes: kinesthetic learning that requires synthesis of many course resources and a visual tool by which to reinforce learning later with a quick glance at concepts mapped in time and space as all we alongside course resources. In this way the narrative product  a constructed visual bibliography personalized by student learning and peer learning. </a:t>
            </a:r>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2</a:t>
            </a:fld>
            <a:endParaRPr lang="en-US"/>
          </a:p>
        </p:txBody>
      </p:sp>
    </p:spTree>
    <p:extLst>
      <p:ext uri="{BB962C8B-B14F-4D97-AF65-F5344CB8AC3E}">
        <p14:creationId xmlns:p14="http://schemas.microsoft.com/office/powerpoint/2010/main" val="3132983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 </a:t>
            </a:r>
          </a:p>
          <a:p>
            <a:endParaRPr lang="en-US" dirty="0" smtClean="0"/>
          </a:p>
          <a:p>
            <a:endParaRPr lang="en-US" dirty="0" smtClean="0"/>
          </a:p>
          <a:p>
            <a:r>
              <a:rPr lang="en-US" dirty="0" smtClean="0"/>
              <a:t>1. </a:t>
            </a:r>
            <a:r>
              <a:rPr lang="en-US" b="1" dirty="0" smtClean="0"/>
              <a:t> Animation: </a:t>
            </a:r>
            <a:r>
              <a:rPr lang="en-US" dirty="0" smtClean="0"/>
              <a:t>University of Michigan. 2006. Stem Cells Explained:</a:t>
            </a:r>
            <a:r>
              <a:rPr lang="en-US" baseline="0" dirty="0" smtClean="0"/>
              <a:t> an interactive tutorial./ Tab “ Embryonic Stem Cells.”  http://</a:t>
            </a:r>
            <a:r>
              <a:rPr lang="en-US" baseline="0" dirty="0" err="1" smtClean="0"/>
              <a:t>ns.umich.edu</a:t>
            </a:r>
            <a:r>
              <a:rPr lang="en-US" baseline="0" dirty="0" smtClean="0"/>
              <a:t>/</a:t>
            </a:r>
            <a:r>
              <a:rPr lang="en-US" baseline="0" dirty="0" err="1" smtClean="0"/>
              <a:t>stemcells</a:t>
            </a:r>
            <a:r>
              <a:rPr lang="en-US" baseline="0" dirty="0" smtClean="0"/>
              <a:t>/B_030206.html </a:t>
            </a:r>
          </a:p>
          <a:p>
            <a:endParaRPr lang="en-US" dirty="0" smtClean="0"/>
          </a:p>
        </p:txBody>
      </p:sp>
      <p:sp>
        <p:nvSpPr>
          <p:cNvPr id="4" name="Slide Number Placeholder 3"/>
          <p:cNvSpPr>
            <a:spLocks noGrp="1"/>
          </p:cNvSpPr>
          <p:nvPr>
            <p:ph type="sldNum" sz="quarter" idx="10"/>
          </p:nvPr>
        </p:nvSpPr>
        <p:spPr/>
        <p:txBody>
          <a:bodyPr/>
          <a:lstStyle/>
          <a:p>
            <a:fld id="{A9E9048C-208F-4746-9DB9-A027717C0AD6}" type="slidenum">
              <a:rPr lang="en-US" smtClean="0"/>
              <a:t>3</a:t>
            </a:fld>
            <a:endParaRPr lang="en-US"/>
          </a:p>
        </p:txBody>
      </p:sp>
    </p:spTree>
    <p:extLst>
      <p:ext uri="{BB962C8B-B14F-4D97-AF65-F5344CB8AC3E}">
        <p14:creationId xmlns:p14="http://schemas.microsoft.com/office/powerpoint/2010/main" val="942268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sperm and egg fuse</a:t>
            </a:r>
            <a:r>
              <a:rPr lang="en-US" baseline="0" dirty="0" smtClean="0"/>
              <a:t> during fertilization, each brings half of the genetic content necessary to make a new human being. </a:t>
            </a:r>
            <a:r>
              <a:rPr lang="en-US" dirty="0" smtClean="0"/>
              <a:t>It</a:t>
            </a:r>
            <a:r>
              <a:rPr lang="en-US" baseline="0" dirty="0" smtClean="0"/>
              <a:t> is important to note the complementary genomic imprinting patterns on the chromosomes represented in this diagram. Imprinting refers to those regions of DNA that are permanently shut down and made inaccessible to the machinery of the cells; this is one type of DNA reprogramming. The pattern indicates that shaded areas are imprinted in a specific manner depending on the parent of origin; note the P for paternal and the M for Maternal. Thus, the pattern is complementary, such that only one of two genes, either the maternal or the paternal inherited one   will be used to create a specific characteristics in the resulting child. Some of these imprints occur during meiosis in the generation of sperm and egg and others occur in early embryogenesis. Not all genes are imprinted but many associated with metabolism and growth are.  Without the correct imprinting pattern, embryogenesis would not be completed successfully, and this is one of the barriers scientists are trying to get around in human cloning of embryos for stem cell research. </a:t>
            </a:r>
            <a:r>
              <a:rPr lang="en-US" dirty="0" smtClean="0"/>
              <a:t>As cells in the embryo</a:t>
            </a:r>
            <a:r>
              <a:rPr lang="en-US" baseline="0" dirty="0" smtClean="0"/>
              <a:t> differentiate,  another DNA reprogramming event occurs just before the blastocyst is formed.  Cells begin to adopt lineage-specific gene expression such that a pool of progenitor cells in endoderm can give rise to lungs, liver, and intestines, but will not give rise to cells of the ectodermal or mesodermal lineages.  These specificities are the result of cells in each lineage shutting down genes that are not necessary for their lineage -specific functions, and activating those that are essential for their function. This turning on and off of genes is a result of DNA remodeling and these genes are never lost. Hence, stem cell researchers  are able to remove bone marrow stem cells and coax those cells into cells of other lineage through exposure of specific growth factors that would be located in the tissues of the latter lineage,, because these environmental factors would signal the cell to reprogram its DNA differently to adopt the characteristics of cells for that particular tissue/ lineage.   For more in depth review, please see the Nuclear Reprogramming PPT in this SCAC collection. </a:t>
            </a:r>
          </a:p>
          <a:p>
            <a:endParaRPr lang="en-US" baseline="0" dirty="0" smtClean="0"/>
          </a:p>
          <a:p>
            <a:endParaRPr lang="en-US" baseline="0" dirty="0" smtClean="0"/>
          </a:p>
          <a:p>
            <a:r>
              <a:rPr lang="en-US" b="1" baseline="0" dirty="0" smtClean="0"/>
              <a:t>References: </a:t>
            </a:r>
          </a:p>
          <a:p>
            <a:r>
              <a:rPr lang="en-US" baseline="0" dirty="0" smtClean="0"/>
              <a:t>1. </a:t>
            </a:r>
            <a:r>
              <a:rPr lang="en-US" b="1" baseline="0" dirty="0" smtClean="0"/>
              <a:t> Animation: </a:t>
            </a:r>
            <a:r>
              <a:rPr lang="en-US" baseline="0" dirty="0" smtClean="0"/>
              <a:t>Muzzy, D. 2008.Regenerative Biology/A Chromosome View. Harvard MCB Outreach Program. The President and Fellows of Harvard College. http://</a:t>
            </a:r>
            <a:r>
              <a:rPr lang="en-US" baseline="0" dirty="0" err="1" smtClean="0"/>
              <a:t>outreach.mcb.harvard.edu</a:t>
            </a:r>
            <a:r>
              <a:rPr lang="en-US" baseline="0" dirty="0" smtClean="0"/>
              <a:t>/</a:t>
            </a:r>
            <a:r>
              <a:rPr lang="en-US" baseline="0" dirty="0" err="1" smtClean="0"/>
              <a:t>animations.htm</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4</a:t>
            </a:fld>
            <a:endParaRPr lang="en-US"/>
          </a:p>
        </p:txBody>
      </p:sp>
    </p:spTree>
    <p:extLst>
      <p:ext uri="{BB962C8B-B14F-4D97-AF65-F5344CB8AC3E}">
        <p14:creationId xmlns:p14="http://schemas.microsoft.com/office/powerpoint/2010/main" val="1984599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a:p>
            <a:endParaRPr lang="en-US" b="1" baseline="0" dirty="0" smtClean="0"/>
          </a:p>
          <a:p>
            <a:r>
              <a:rPr lang="en-US" b="1" baseline="0" dirty="0" smtClean="0"/>
              <a:t>References:</a:t>
            </a:r>
            <a:endParaRPr lang="en-US" b="1" dirty="0" smtClean="0"/>
          </a:p>
          <a:p>
            <a:endParaRPr lang="en-US" dirty="0" smtClean="0"/>
          </a:p>
          <a:p>
            <a:pPr marL="228600" marR="0" lvl="2"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Animations:</a:t>
            </a:r>
            <a:r>
              <a:rPr lang="en-US" dirty="0" smtClean="0"/>
              <a:t> Pearson Publishing. Chapter 19 animations of spermatogenesis and oogenesis in the human body. </a:t>
            </a:r>
            <a:r>
              <a:rPr lang="en-US" u="sng" dirty="0" smtClean="0">
                <a:hlinkClick r:id="rId3"/>
              </a:rPr>
              <a:t>http://wps.aw.com/bc_martini_eap_4/40/10469/2680298.cw/</a:t>
            </a:r>
            <a:r>
              <a:rPr lang="en-US" dirty="0" smtClean="0"/>
              <a:t> </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5</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Spermatogenesis </a:t>
            </a:r>
            <a:r>
              <a:rPr lang="en-US" baseline="0" dirty="0" smtClean="0"/>
              <a:t>has a few important characteristics that are specific to this type of meiosis. Because humans reproduce sexually, they have evolved to have complementary DNA contributions and expressions from each parent.  Suring spermatogenesis, regions of DNA  are “imprinted” in a sex-specific manner. Thus, regardless of whether fertilization results in a boy or girl, the DNA contributed to this new being from the  paternal lineage will be paternally imprinted meaning that some genetic information from the father will never be expressed in this new human being, and rather, the child will use the genetic information from the maternal lineage. Sperm can be made throughout adulthood due to a pool of sperm stem cells in the testes, which are dynamic moving back and forth from partially differentiated to fully differentiated states culminating in release from the testes.  </a:t>
            </a:r>
            <a:r>
              <a:rPr lang="en-US" baseline="0" dirty="0" smtClean="0">
                <a:latin typeface="Calibri" charset="0"/>
              </a:rPr>
              <a:t>M</a:t>
            </a:r>
            <a:r>
              <a:rPr lang="en-US" dirty="0" smtClean="0">
                <a:latin typeface="Calibri" charset="0"/>
              </a:rPr>
              <a:t>olecular geneticist Stephen </a:t>
            </a:r>
            <a:r>
              <a:rPr lang="en-US" dirty="0" err="1" smtClean="0">
                <a:latin typeface="Calibri" charset="0"/>
              </a:rPr>
              <a:t>Krawetz</a:t>
            </a:r>
            <a:r>
              <a:rPr lang="en-US" dirty="0" smtClean="0">
                <a:latin typeface="Calibri" charset="0"/>
              </a:rPr>
              <a:t> of Wayne State University in Detroit, Michigan, and colleagues used microarray analysis to determine if sperm contribute to embryonic development given their small size and relatively small cytoplasmic contribution.</a:t>
            </a:r>
            <a:r>
              <a:rPr lang="en-US" baseline="0" dirty="0" smtClean="0">
                <a:latin typeface="Calibri" charset="0"/>
              </a:rPr>
              <a:t> </a:t>
            </a:r>
            <a:r>
              <a:rPr lang="en-US" dirty="0" smtClean="0">
                <a:latin typeface="Calibri" charset="0"/>
              </a:rPr>
              <a:t>The team purified sperm from nine men and screened for mRNA  and identified</a:t>
            </a:r>
            <a:r>
              <a:rPr lang="en-US" baseline="0" dirty="0" smtClean="0">
                <a:latin typeface="Calibri" charset="0"/>
              </a:rPr>
              <a:t> </a:t>
            </a:r>
            <a:r>
              <a:rPr lang="en-US" dirty="0" smtClean="0">
                <a:latin typeface="Calibri" charset="0"/>
              </a:rPr>
              <a:t>2682 to 2886 different mRNA messages. They then compared the mRNA from sperm, unfertilized eggs, and fertilized embryos just beginning to develop to determine if any of</a:t>
            </a:r>
            <a:r>
              <a:rPr lang="en-US" baseline="0" dirty="0" smtClean="0">
                <a:latin typeface="Calibri" charset="0"/>
              </a:rPr>
              <a:t> these RNAs are unique to the sperm, absent in the egg, and present in the zygotes</a:t>
            </a:r>
            <a:r>
              <a:rPr lang="en-US" dirty="0" smtClean="0">
                <a:latin typeface="Calibri" charset="0"/>
              </a:rPr>
              <a:t>. They found 10 mRNAs in the developing embryo that were present in sperm but not eggs, establishing</a:t>
            </a:r>
            <a:r>
              <a:rPr lang="en-US" baseline="0" dirty="0" smtClean="0">
                <a:latin typeface="Calibri" charset="0"/>
              </a:rPr>
              <a:t> the important contribution of not only DNA from the sperm, but also RNA for early stage protein synthesis</a:t>
            </a:r>
            <a:r>
              <a:rPr lang="en-US" dirty="0" smtClean="0">
                <a:latin typeface="Calibri" charset="0"/>
              </a:rPr>
              <a:t>. </a:t>
            </a:r>
            <a:r>
              <a:rPr lang="en-US" baseline="0" dirty="0" smtClean="0">
                <a:latin typeface="Calibri" charset="0"/>
              </a:rPr>
              <a:t>  The language used in news articles covering this discovery tends to promote derogatory </a:t>
            </a:r>
            <a:r>
              <a:rPr lang="en-US" baseline="0" dirty="0" err="1" smtClean="0">
                <a:latin typeface="Calibri" charset="0"/>
              </a:rPr>
              <a:t>stereiotypes</a:t>
            </a:r>
            <a:r>
              <a:rPr lang="en-US" baseline="0" dirty="0" smtClean="0">
                <a:latin typeface="Calibri" charset="0"/>
              </a:rPr>
              <a:t> as can be seen in the one referenced below “ Like a deadbeat dad, sperm were thought to give eggs little more than the initial bang to get things started.” ( Beckman, 2002). In addition researchers at Niigata University identified a new class of small RNAs essential for embryogenesis in mouse sperm. </a:t>
            </a:r>
            <a:endParaRPr lang="en-US" dirty="0" smtClean="0">
              <a:latin typeface="Calibri" charset="0"/>
            </a:endParaRPr>
          </a:p>
          <a:p>
            <a:endParaRPr lang="en-US" b="1" baseline="0" dirty="0" smtClean="0"/>
          </a:p>
          <a:p>
            <a:r>
              <a:rPr lang="en-US" b="1" baseline="0" dirty="0" smtClean="0"/>
              <a:t>References:</a:t>
            </a:r>
            <a:endParaRPr lang="en-US" b="1" dirty="0" smtClean="0"/>
          </a:p>
          <a:p>
            <a:endParaRPr lang="en-US" dirty="0" smtClean="0"/>
          </a:p>
          <a:p>
            <a:pPr marL="228600" indent="-228600">
              <a:spcBef>
                <a:spcPct val="0"/>
              </a:spcBef>
              <a:buFont typeface="+mj-lt"/>
              <a:buAutoNum type="arabicPeriod"/>
            </a:pPr>
            <a:r>
              <a:rPr lang="en-US" b="1" dirty="0" smtClean="0"/>
              <a:t>Science News Article</a:t>
            </a:r>
            <a:r>
              <a:rPr lang="en-US" b="1" baseline="0" dirty="0" smtClean="0"/>
              <a:t>: </a:t>
            </a:r>
            <a:r>
              <a:rPr lang="en-US" b="0" baseline="0" dirty="0" smtClean="0"/>
              <a:t> Beckman, M. </a:t>
            </a:r>
            <a:r>
              <a:rPr lang="en-US" dirty="0" smtClean="0">
                <a:latin typeface="Times" charset="0"/>
              </a:rPr>
              <a:t>Sept 9, 2002. Sperm spills</a:t>
            </a:r>
            <a:r>
              <a:rPr lang="en-US" baseline="0" dirty="0" smtClean="0">
                <a:latin typeface="Times" charset="0"/>
              </a:rPr>
              <a:t> its RNA secret. Science Magazine News Online.  </a:t>
            </a:r>
            <a:r>
              <a:rPr lang="en-US" dirty="0" smtClean="0">
                <a:latin typeface="Times" charset="0"/>
              </a:rPr>
              <a:t>http://</a:t>
            </a:r>
            <a:r>
              <a:rPr lang="en-US" dirty="0" err="1" smtClean="0">
                <a:latin typeface="Times" charset="0"/>
              </a:rPr>
              <a:t>news.sciencemag.org</a:t>
            </a:r>
            <a:r>
              <a:rPr lang="en-US" dirty="0" smtClean="0">
                <a:latin typeface="Times" charset="0"/>
              </a:rPr>
              <a:t>/</a:t>
            </a:r>
            <a:r>
              <a:rPr lang="en-US" dirty="0" err="1" smtClean="0">
                <a:latin typeface="Times" charset="0"/>
              </a:rPr>
              <a:t>sciencenow</a:t>
            </a:r>
            <a:r>
              <a:rPr lang="en-US" dirty="0" smtClean="0">
                <a:latin typeface="Times" charset="0"/>
              </a:rPr>
              <a:t>/2002/09/09-01.html </a:t>
            </a:r>
          </a:p>
          <a:p>
            <a:pPr marL="228600" indent="-228600">
              <a:spcBef>
                <a:spcPct val="0"/>
              </a:spcBef>
              <a:buFont typeface="+mj-lt"/>
              <a:buAutoNum type="arabicPeriod"/>
            </a:pPr>
            <a:r>
              <a:rPr lang="en-US" b="1" dirty="0" smtClean="0">
                <a:latin typeface="Times" charset="0"/>
              </a:rPr>
              <a:t>Science News</a:t>
            </a:r>
            <a:r>
              <a:rPr lang="en-US" b="1" baseline="0" dirty="0" smtClean="0">
                <a:latin typeface="Times" charset="0"/>
              </a:rPr>
              <a:t> Article: </a:t>
            </a:r>
            <a:r>
              <a:rPr lang="en-US" baseline="0" dirty="0" smtClean="0">
                <a:latin typeface="Times" charset="0"/>
              </a:rPr>
              <a:t>Anonymous. Jan 4, 2012. Uncovering the role of sperm RNA in early post-fertilization development. </a:t>
            </a:r>
            <a:r>
              <a:rPr lang="en-US" baseline="0" dirty="0" err="1" smtClean="0">
                <a:latin typeface="Times" charset="0"/>
              </a:rPr>
              <a:t>Phys.org</a:t>
            </a:r>
            <a:r>
              <a:rPr lang="en-US" baseline="0" dirty="0" smtClean="0">
                <a:latin typeface="Times" charset="0"/>
              </a:rPr>
              <a:t>. http://</a:t>
            </a:r>
            <a:r>
              <a:rPr lang="en-US" baseline="0" dirty="0" err="1" smtClean="0">
                <a:latin typeface="Times" charset="0"/>
              </a:rPr>
              <a:t>phys.org</a:t>
            </a:r>
            <a:r>
              <a:rPr lang="en-US" baseline="0" dirty="0" smtClean="0">
                <a:latin typeface="Times" charset="0"/>
              </a:rPr>
              <a:t>/news/2013-01-uncovering-role-sperm-rna-early.html</a:t>
            </a:r>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6</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Oogenesis</a:t>
            </a:r>
            <a:r>
              <a:rPr lang="en-US" baseline="0" dirty="0" smtClean="0"/>
              <a:t> has few important characteristics that are specific to this type of meiosis. Like spermatogenesis, oogenesis results in some regions of DNA  being “imprinted” in a sex-specific manner. Thus, regardless of whether fertilization results in a boy or girl, the DNA contributed to this new being from the maternal lineage will be maternally imprinted meaning that some genetic information from the mother will never be expressed in this new human being, and rather the child will use the paternal genetic contribution. In addition, oogenesis results in asymmetric cell divisions such that of the four resulting haploid cells ( having only half the complete human genome), only one contains the majority of cytoplasm including the organelles such as mitochondria.  The other three cells are referred to as polar bodies and are absorbed and recycled.</a:t>
            </a:r>
          </a:p>
          <a:p>
            <a:endParaRPr lang="en-US" b="1" baseline="0" dirty="0" smtClean="0"/>
          </a:p>
          <a:p>
            <a:r>
              <a:rPr lang="en-US" b="1" baseline="0" dirty="0" smtClean="0"/>
              <a:t>References:</a:t>
            </a:r>
            <a:endParaRPr lang="en-US" b="1" dirty="0" smtClean="0"/>
          </a:p>
          <a:p>
            <a:endParaRPr lang="en-US"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Animation: </a:t>
            </a:r>
            <a:r>
              <a:rPr lang="en-US" b="0" baseline="0" dirty="0" err="1" smtClean="0"/>
              <a:t>Shering</a:t>
            </a:r>
            <a:r>
              <a:rPr lang="en-US" b="0" baseline="0" dirty="0" smtClean="0"/>
              <a:t>-Plough. Ovulation&amp; The Menstrual Cycle – Narrated #D Animation.  You Tube. The video is referred to as The Normal Female Reproductive System. http://</a:t>
            </a:r>
            <a:r>
              <a:rPr lang="en-US" b="0" baseline="0" dirty="0" err="1" smtClean="0"/>
              <a:t>www.youtube.com</a:t>
            </a:r>
            <a:r>
              <a:rPr lang="en-US" b="0" baseline="0" dirty="0" smtClean="0"/>
              <a:t>/</a:t>
            </a:r>
            <a:r>
              <a:rPr lang="en-US" b="0" baseline="0" dirty="0" err="1" smtClean="0"/>
              <a:t>watch?v</a:t>
            </a:r>
            <a:r>
              <a:rPr lang="en-US" b="0" baseline="0" dirty="0" smtClean="0"/>
              <a:t>=</a:t>
            </a:r>
            <a:r>
              <a:rPr lang="en-US" b="0" baseline="0" dirty="0" err="1" smtClean="0"/>
              <a:t>WGJsrGmWeKE</a:t>
            </a:r>
            <a:r>
              <a:rPr lang="en-US" b="0" baseline="0" dirty="0" smtClean="0"/>
              <a:t>  ( 4’:05”) </a:t>
            </a:r>
            <a:endParaRPr lang="en-US" b="1" baseline="0"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Animation: </a:t>
            </a:r>
            <a:r>
              <a:rPr lang="en-US" b="0" baseline="0" dirty="0" smtClean="0"/>
              <a:t> Nucleus Medical Media. Ovulation. 2009. http://</a:t>
            </a:r>
            <a:r>
              <a:rPr lang="en-US" b="0" baseline="0" dirty="0" err="1" smtClean="0"/>
              <a:t>www.youtube.com</a:t>
            </a:r>
            <a:r>
              <a:rPr lang="en-US" b="0" baseline="0" dirty="0" smtClean="0"/>
              <a:t>/</a:t>
            </a:r>
            <a:r>
              <a:rPr lang="en-US" b="0" baseline="0" dirty="0" err="1" smtClean="0"/>
              <a:t>watch?v</a:t>
            </a:r>
            <a:r>
              <a:rPr lang="en-US" b="0" baseline="0" dirty="0" smtClean="0"/>
              <a:t>=nLmg4wSHdxQ (2:39”) </a:t>
            </a:r>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7</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Oogenesis results in asymmetric cell divisions such that of the four resulting haploid cells (having only half the complete human genome), only one contains the majority of cytoplasm including the organelles such as mitochondria; the other three cells are referred to as polar bodies and are absorbed and recycled. This process is designed to provide enough maternal proteins, RNAs, and energy for the developing embryo as the embryonic genome is not used to make proteins until after the first few cell divisions.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In response to hormonal and environmental cues the egg also secretes a chemical that the sperm can sense using olfactory proteins, and once the egg and sperm fuse, the ability of the embryo to develop into all the cells of the body is dependent on the interaction of the complementary imprinted DNA regions and DNA reprogramming events for tissue specificity. The active telomerase, ensures that no vital DNA is lost as the embryo undergoes rapid and numerous cell divisions and accumulates over a trillion cells. </a:t>
            </a:r>
          </a:p>
          <a:p>
            <a:endParaRPr lang="en-US" dirty="0" smtClean="0"/>
          </a:p>
        </p:txBody>
      </p:sp>
      <p:sp>
        <p:nvSpPr>
          <p:cNvPr id="4" name="Slide Number Placeholder 3"/>
          <p:cNvSpPr>
            <a:spLocks noGrp="1"/>
          </p:cNvSpPr>
          <p:nvPr>
            <p:ph type="sldNum" sz="quarter" idx="10"/>
          </p:nvPr>
        </p:nvSpPr>
        <p:spPr/>
        <p:txBody>
          <a:bodyPr/>
          <a:lstStyle/>
          <a:p>
            <a:fld id="{D1A1D47B-A350-0746-A315-BAF5223465B6}" type="slidenum">
              <a:rPr lang="en-US" smtClean="0"/>
              <a:t>8</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Feature Article:  </a:t>
            </a:r>
            <a:r>
              <a:rPr lang="en-US" b="0" baseline="0" dirty="0" err="1" smtClean="0"/>
              <a:t>Couzin</a:t>
            </a:r>
            <a:r>
              <a:rPr lang="en-US" b="0" baseline="0" dirty="0" smtClean="0"/>
              <a:t>-Frankel, J. Nov 2015. Eggs unlimited. Science. 350(6261: 620-624. http://</a:t>
            </a:r>
            <a:r>
              <a:rPr lang="en-US" b="0" baseline="0" dirty="0" err="1" smtClean="0"/>
              <a:t>science.sciencemag.org</a:t>
            </a:r>
            <a:r>
              <a:rPr lang="en-US" b="0" baseline="0" dirty="0" smtClean="0"/>
              <a:t>/content/350/6261/620</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9</a:t>
            </a:fld>
            <a:endParaRPr lang="en-US"/>
          </a:p>
        </p:txBody>
      </p:sp>
    </p:spTree>
    <p:extLst>
      <p:ext uri="{BB962C8B-B14F-4D97-AF65-F5344CB8AC3E}">
        <p14:creationId xmlns:p14="http://schemas.microsoft.com/office/powerpoint/2010/main" val="358957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2/27/16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2/27/16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2/27/16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2/27/16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2/27/16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2/27/16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blogs.nature.com/spoonful/2012/02/video-stem-cell-discovery-puts-women%E2%80%99s-reproduction-on-fertile-grounds.html" TargetMode="External"/><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video.sciencemag.org/pop/index.php?vid=fertilization"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1" Type="http://schemas.openxmlformats.org/officeDocument/2006/relationships/image" Target="../media/image31.png"/><Relationship Id="rId12" Type="http://schemas.openxmlformats.org/officeDocument/2006/relationships/image" Target="../media/image32.png"/><Relationship Id="rId13" Type="http://schemas.openxmlformats.org/officeDocument/2006/relationships/image" Target="../media/image33.png"/><Relationship Id="rId14"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hyperlink" Target="http://www.dnatube.com/video/4180/Calcium-Wave-During-Fertilization" TargetMode="External"/><Relationship Id="rId4" Type="http://schemas.openxmlformats.org/officeDocument/2006/relationships/image" Target="../media/image2.png"/><Relationship Id="rId5" Type="http://schemas.openxmlformats.org/officeDocument/2006/relationships/hyperlink" Target="http://bcove.me/s4n8gkx4" TargetMode="External"/><Relationship Id="rId6" Type="http://schemas.openxmlformats.org/officeDocument/2006/relationships/hyperlink" Target="http://www.youtube.com/watch?v=RcjJ8LUvdkc" TargetMode="External"/><Relationship Id="rId7" Type="http://schemas.openxmlformats.org/officeDocument/2006/relationships/image" Target="../media/image1.png"/><Relationship Id="rId8" Type="http://schemas.openxmlformats.org/officeDocument/2006/relationships/hyperlink" Target="http://video.pbs.org/video/1841157252/" TargetMode="External"/><Relationship Id="rId9" Type="http://schemas.openxmlformats.org/officeDocument/2006/relationships/hyperlink" Target="http://outreach.mcb.harvard.edu/animations/preloaderstemcells.swf" TargetMode="External"/><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www.primitive-streak.org/"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image" Target="../media/image41.png"/><Relationship Id="rId20" Type="http://schemas.openxmlformats.org/officeDocument/2006/relationships/image" Target="../media/image52.png"/><Relationship Id="rId21" Type="http://schemas.openxmlformats.org/officeDocument/2006/relationships/image" Target="../media/image53.png"/><Relationship Id="rId22" Type="http://schemas.openxmlformats.org/officeDocument/2006/relationships/image" Target="../media/image54.png"/><Relationship Id="rId23" Type="http://schemas.openxmlformats.org/officeDocument/2006/relationships/image" Target="../media/image1.png"/><Relationship Id="rId10" Type="http://schemas.openxmlformats.org/officeDocument/2006/relationships/image" Target="../media/image42.png"/><Relationship Id="rId11" Type="http://schemas.openxmlformats.org/officeDocument/2006/relationships/image" Target="../media/image43.png"/><Relationship Id="rId12" Type="http://schemas.openxmlformats.org/officeDocument/2006/relationships/image" Target="../media/image44.png"/><Relationship Id="rId13" Type="http://schemas.openxmlformats.org/officeDocument/2006/relationships/image" Target="../media/image45.png"/><Relationship Id="rId14" Type="http://schemas.openxmlformats.org/officeDocument/2006/relationships/image" Target="../media/image46.png"/><Relationship Id="rId15" Type="http://schemas.openxmlformats.org/officeDocument/2006/relationships/image" Target="../media/image47.png"/><Relationship Id="rId16" Type="http://schemas.openxmlformats.org/officeDocument/2006/relationships/image" Target="../media/image48.png"/><Relationship Id="rId17" Type="http://schemas.openxmlformats.org/officeDocument/2006/relationships/image" Target="../media/image49.png"/><Relationship Id="rId18" Type="http://schemas.openxmlformats.org/officeDocument/2006/relationships/image" Target="../media/image50.png"/><Relationship Id="rId19" Type="http://schemas.openxmlformats.org/officeDocument/2006/relationships/image" Target="../media/image51.pn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ns.umich.edu/stemcells/B_030206.html" TargetMode="External"/><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image" Target="../media/image11.png"/><Relationship Id="rId12" Type="http://schemas.openxmlformats.org/officeDocument/2006/relationships/image" Target="../media/image12.png"/><Relationship Id="rId13" Type="http://schemas.openxmlformats.org/officeDocument/2006/relationships/image" Target="../media/image13.png"/><Relationship Id="rId14" Type="http://schemas.openxmlformats.org/officeDocument/2006/relationships/image" Target="../media/image14.pn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8" Type="http://schemas.openxmlformats.org/officeDocument/2006/relationships/image" Target="../media/image18.png"/><Relationship Id="rId19"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hyperlink" Target="http://wps.aw.com/bc_martini_eap_4/40/10469/2680298.cw/" TargetMode="External"/><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5.png"/><Relationship Id="rId7" Type="http://schemas.openxmlformats.org/officeDocument/2006/relationships/image" Target="../media/image20.png"/><Relationship Id="rId8"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nLmg4wSHdxQ" TargetMode="External"/><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633361"/>
            <a:ext cx="9144000" cy="3600986"/>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Fertilization &amp; </a:t>
            </a:r>
          </a:p>
          <a:p>
            <a:pPr algn="ctr"/>
            <a:r>
              <a:rPr lang="en-US" sz="5400" dirty="0" smtClean="0">
                <a:solidFill>
                  <a:srgbClr val="12919C"/>
                </a:solidFill>
                <a:ea typeface="ＭＳ Ｐゴシック" charset="0"/>
                <a:cs typeface="Helvetica" charset="0"/>
              </a:rPr>
              <a:t>Human Development</a:t>
            </a:r>
          </a:p>
          <a:p>
            <a:pPr algn="ctr"/>
            <a:r>
              <a:rPr lang="en-US" sz="4000" i="1" dirty="0" smtClean="0">
                <a:solidFill>
                  <a:schemeClr val="tx1">
                    <a:lumMod val="50000"/>
                    <a:lumOff val="50000"/>
                  </a:schemeClr>
                </a:solidFill>
                <a:ea typeface="ＭＳ Ｐゴシック" charset="0"/>
                <a:cs typeface="Helvetica" charset="0"/>
              </a:rPr>
              <a:t>To Divide, Die, or Differentiate</a:t>
            </a:r>
            <a:endParaRPr lang="en-US" sz="4000" i="1" dirty="0">
              <a:solidFill>
                <a:schemeClr val="tx1">
                  <a:lumMod val="50000"/>
                  <a:lumOff val="50000"/>
                </a:schemeClr>
              </a:solidFill>
              <a:ea typeface="ＭＳ Ｐゴシック" charset="0"/>
              <a:cs typeface="Helvetica" charset="0"/>
            </a:endParaRPr>
          </a:p>
          <a:p>
            <a:pPr algn="ctr"/>
            <a:endParaRPr lang="en-US" sz="2000" i="1" cap="all" dirty="0" smtClean="0">
              <a:solidFill>
                <a:srgbClr val="7F7F7F"/>
              </a:solidFill>
            </a:endParaRPr>
          </a:p>
          <a:p>
            <a:pPr algn="ctr"/>
            <a:r>
              <a:rPr lang="en-US" sz="2000" i="1" cap="all" dirty="0" smtClean="0">
                <a:solidFill>
                  <a:srgbClr val="7F7F7F"/>
                </a:solidFill>
              </a:rPr>
              <a:t>Stem </a:t>
            </a:r>
            <a:r>
              <a:rPr lang="en-US" sz="2000" i="1" cap="all" dirty="0">
                <a:solidFill>
                  <a:srgbClr val="7F7F7F"/>
                </a:solidFill>
              </a:rPr>
              <a:t>Cells Across the Curriculum</a:t>
            </a:r>
            <a:br>
              <a:rPr lang="en-US" sz="2000" i="1" cap="all" dirty="0">
                <a:solidFill>
                  <a:srgbClr val="7F7F7F"/>
                </a:solidFill>
              </a:rPr>
            </a:br>
            <a:r>
              <a:rPr lang="en-US" sz="2000" i="1" dirty="0" err="1">
                <a:solidFill>
                  <a:schemeClr val="tx1">
                    <a:lumMod val="50000"/>
                    <a:lumOff val="50000"/>
                  </a:schemeClr>
                </a:solidFill>
              </a:rPr>
              <a:t>www.stemcellcurriculum.org</a:t>
            </a:r>
            <a:r>
              <a:rPr lang="en-US" sz="2000" i="1" dirty="0">
                <a:solidFill>
                  <a:schemeClr val="tx1">
                    <a:lumMod val="50000"/>
                    <a:lumOff val="50000"/>
                  </a:schemeClr>
                </a:solidFill>
              </a:rPr>
              <a:t/>
            </a:r>
            <a:br>
              <a:rPr lang="en-US" sz="2000" i="1" dirty="0">
                <a:solidFill>
                  <a:schemeClr val="tx1">
                    <a:lumMod val="50000"/>
                    <a:lumOff val="50000"/>
                  </a:schemeClr>
                </a:solidFill>
              </a:rPr>
            </a:br>
            <a:r>
              <a:rPr lang="en-US" sz="2000" i="1" dirty="0" smtClean="0">
                <a:solidFill>
                  <a:schemeClr val="tx1">
                    <a:lumMod val="50000"/>
                    <a:lumOff val="50000"/>
                  </a:schemeClr>
                </a:solidFill>
              </a:rPr>
              <a:t> </a:t>
            </a:r>
            <a:endParaRPr lang="en-US" sz="2000" i="1" dirty="0">
              <a:solidFill>
                <a:schemeClr val="tx1">
                  <a:lumMod val="50000"/>
                  <a:lumOff val="50000"/>
                </a:schemeClr>
              </a:solidFill>
            </a:endParaRPr>
          </a:p>
        </p:txBody>
      </p:sp>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33" y="4848708"/>
            <a:ext cx="1636890" cy="248363"/>
          </a:xfrm>
          <a:prstGeom prst="rect">
            <a:avLst/>
          </a:prstGeom>
        </p:spPr>
      </p:pic>
      <p:sp>
        <p:nvSpPr>
          <p:cNvPr id="9" name="TextBox 8"/>
          <p:cNvSpPr txBox="1"/>
          <p:nvPr/>
        </p:nvSpPr>
        <p:spPr>
          <a:xfrm>
            <a:off x="2226727" y="4732042"/>
            <a:ext cx="6917273" cy="2377574"/>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t>
            </a:r>
          </a:p>
          <a:p>
            <a:r>
              <a:rPr lang="en-US" sz="1200" cap="small" dirty="0" smtClean="0">
                <a:solidFill>
                  <a:srgbClr val="12919C"/>
                </a:solidFill>
                <a:latin typeface="+mj-lt"/>
              </a:rPr>
              <a:t>	</a:t>
            </a:r>
            <a:r>
              <a:rPr lang="en-US" sz="1200" cap="small" dirty="0" smtClean="0">
                <a:solidFill>
                  <a:srgbClr val="7F7F7F"/>
                </a:solidFill>
                <a:latin typeface="+mj-lt"/>
              </a:rPr>
              <a:t>adapted from “human </a:t>
            </a:r>
            <a:r>
              <a:rPr lang="en-US" sz="1200" cap="small" dirty="0" err="1" smtClean="0">
                <a:solidFill>
                  <a:srgbClr val="7F7F7F"/>
                </a:solidFill>
                <a:latin typeface="+mj-lt"/>
              </a:rPr>
              <a:t>developmnet</a:t>
            </a:r>
            <a:r>
              <a:rPr lang="en-US" sz="1200" cap="small" dirty="0" smtClean="0">
                <a:solidFill>
                  <a:srgbClr val="7F7F7F"/>
                </a:solidFill>
                <a:latin typeface="+mj-lt"/>
              </a:rPr>
              <a:t>”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18553532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8229600" cy="1143000"/>
          </a:xfrm>
        </p:spPr>
        <p:txBody>
          <a:bodyPr>
            <a:normAutofit fontScale="90000"/>
          </a:bodyPr>
          <a:lstStyle/>
          <a:p>
            <a:r>
              <a:rPr lang="en-US" dirty="0" smtClean="0">
                <a:solidFill>
                  <a:srgbClr val="12919C"/>
                </a:solidFill>
                <a:ea typeface="ＭＳ Ｐゴシック" charset="0"/>
                <a:cs typeface="Helvetica" charset="0"/>
              </a:rPr>
              <a:t>Ovarian Stem Cells</a:t>
            </a:r>
            <a:br>
              <a:rPr lang="en-US" dirty="0" smtClean="0">
                <a:solidFill>
                  <a:srgbClr val="12919C"/>
                </a:solidFill>
                <a:ea typeface="ＭＳ Ｐゴシック" charset="0"/>
                <a:cs typeface="Helvetica" charset="0"/>
              </a:rPr>
            </a:br>
            <a:r>
              <a:rPr lang="en-US" sz="3600" i="1" dirty="0" smtClean="0">
                <a:solidFill>
                  <a:schemeClr val="tx1">
                    <a:lumMod val="50000"/>
                    <a:lumOff val="50000"/>
                  </a:schemeClr>
                </a:solidFill>
              </a:rPr>
              <a:t>Controversial Research</a:t>
            </a:r>
            <a:endParaRPr lang="en-US" sz="3600" dirty="0"/>
          </a:p>
        </p:txBody>
      </p:sp>
      <p:sp>
        <p:nvSpPr>
          <p:cNvPr id="3" name="Content Placeholder 2"/>
          <p:cNvSpPr>
            <a:spLocks noGrp="1"/>
          </p:cNvSpPr>
          <p:nvPr>
            <p:ph idx="1"/>
          </p:nvPr>
        </p:nvSpPr>
        <p:spPr>
          <a:xfrm>
            <a:off x="387848" y="4048787"/>
            <a:ext cx="8469489" cy="2123155"/>
          </a:xfrm>
        </p:spPr>
        <p:txBody>
          <a:bodyPr>
            <a:normAutofit/>
          </a:bodyPr>
          <a:lstStyle/>
          <a:p>
            <a:pPr marL="457200" indent="-457200"/>
            <a:r>
              <a:rPr lang="en-US" sz="2400" dirty="0" smtClean="0">
                <a:solidFill>
                  <a:schemeClr val="tx1">
                    <a:lumMod val="75000"/>
                    <a:lumOff val="25000"/>
                  </a:schemeClr>
                </a:solidFill>
              </a:rPr>
              <a:t>Jonathan Tilly’s work suggests the existence of  human ovarian stem cells </a:t>
            </a:r>
          </a:p>
          <a:p>
            <a:pPr marL="457200" indent="-457200"/>
            <a:r>
              <a:rPr lang="en-US" sz="2400" dirty="0" smtClean="0">
                <a:solidFill>
                  <a:schemeClr val="tx1">
                    <a:lumMod val="75000"/>
                    <a:lumOff val="25000"/>
                  </a:schemeClr>
                </a:solidFill>
              </a:rPr>
              <a:t>Some researchers are skeptical of this work </a:t>
            </a:r>
          </a:p>
          <a:p>
            <a:pPr marL="457200" indent="-457200"/>
            <a:r>
              <a:rPr lang="en-US" sz="2400" dirty="0" smtClean="0">
                <a:solidFill>
                  <a:schemeClr val="tx1">
                    <a:lumMod val="75000"/>
                    <a:lumOff val="25000"/>
                  </a:schemeClr>
                </a:solidFill>
              </a:rPr>
              <a:t>Commercialization efforts already underway: </a:t>
            </a:r>
            <a:r>
              <a:rPr lang="en-US" sz="2400" dirty="0" err="1" smtClean="0">
                <a:solidFill>
                  <a:schemeClr val="tx1">
                    <a:lumMod val="75000"/>
                    <a:lumOff val="25000"/>
                  </a:schemeClr>
                </a:solidFill>
              </a:rPr>
              <a:t>Ovascience</a:t>
            </a:r>
            <a:endParaRPr lang="en-US" sz="2400" dirty="0" smtClean="0">
              <a:solidFill>
                <a:schemeClr val="tx1">
                  <a:lumMod val="75000"/>
                  <a:lumOff val="25000"/>
                </a:schemeClr>
              </a:solidFil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3372" y="2059885"/>
            <a:ext cx="657888" cy="492216"/>
          </a:xfrm>
          <a:prstGeom prst="rect">
            <a:avLst/>
          </a:prstGeom>
        </p:spPr>
      </p:pic>
      <p:pic>
        <p:nvPicPr>
          <p:cNvPr id="5" name="Picture 4"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170" y="6373934"/>
            <a:ext cx="2255242" cy="342184"/>
          </a:xfrm>
          <a:prstGeom prst="rect">
            <a:avLst/>
          </a:prstGeom>
        </p:spPr>
      </p:pic>
      <p:pic>
        <p:nvPicPr>
          <p:cNvPr id="6" name="Picture 5" descr="Screen shot 2012-10-29 at 9.34.06 PM.png">
            <a:hlinkClick r:id="rId3"/>
          </p:cNvPr>
          <p:cNvPicPr>
            <a:picLocks noChangeAspect="1"/>
          </p:cNvPicPr>
          <p:nvPr/>
        </p:nvPicPr>
        <p:blipFill>
          <a:blip r:embed="rId6"/>
          <a:stretch>
            <a:fillRect/>
          </a:stretch>
        </p:blipFill>
        <p:spPr>
          <a:xfrm>
            <a:off x="3989144" y="2687718"/>
            <a:ext cx="1137468" cy="1225449"/>
          </a:xfrm>
          <a:prstGeom prst="ellipse">
            <a:avLst/>
          </a:prstGeom>
          <a:ln>
            <a:noFill/>
          </a:ln>
          <a:effectLst>
            <a:softEdge rad="112500"/>
          </a:effectLst>
        </p:spPr>
      </p:pic>
    </p:spTree>
    <p:extLst>
      <p:ext uri="{BB962C8B-B14F-4D97-AF65-F5344CB8AC3E}">
        <p14:creationId xmlns:p14="http://schemas.microsoft.com/office/powerpoint/2010/main" val="28188894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959595"/>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959595"/>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959595"/>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12919C"/>
                </a:solidFill>
                <a:ea typeface="ＭＳ Ｐゴシック" charset="0"/>
                <a:cs typeface="Helvetica" charset="0"/>
              </a:rPr>
              <a:t>Fertilization Narratives</a:t>
            </a:r>
            <a:br>
              <a:rPr lang="en-US" dirty="0" smtClean="0">
                <a:solidFill>
                  <a:srgbClr val="12919C"/>
                </a:solidFill>
                <a:ea typeface="ＭＳ Ｐゴシック" charset="0"/>
                <a:cs typeface="Helvetica" charset="0"/>
              </a:rPr>
            </a:br>
            <a:r>
              <a:rPr lang="en-US" sz="3600" i="1" dirty="0" smtClean="0">
                <a:solidFill>
                  <a:schemeClr val="tx1">
                    <a:lumMod val="50000"/>
                    <a:lumOff val="50000"/>
                  </a:schemeClr>
                </a:solidFill>
              </a:rPr>
              <a:t>Gendered Stereotypes</a:t>
            </a:r>
            <a:endParaRPr lang="en-US" sz="3600" dirty="0"/>
          </a:p>
        </p:txBody>
      </p:sp>
      <p:sp>
        <p:nvSpPr>
          <p:cNvPr id="3" name="Content Placeholder 2"/>
          <p:cNvSpPr>
            <a:spLocks noGrp="1"/>
          </p:cNvSpPr>
          <p:nvPr>
            <p:ph idx="1"/>
          </p:nvPr>
        </p:nvSpPr>
        <p:spPr>
          <a:xfrm>
            <a:off x="457200" y="1920753"/>
            <a:ext cx="8469489" cy="2123155"/>
          </a:xfrm>
        </p:spPr>
        <p:txBody>
          <a:bodyPr>
            <a:normAutofit/>
          </a:bodyPr>
          <a:lstStyle/>
          <a:p>
            <a:pPr marL="457200" indent="-457200"/>
            <a:r>
              <a:rPr lang="en-US" sz="2400" dirty="0">
                <a:solidFill>
                  <a:schemeClr val="tx1">
                    <a:lumMod val="75000"/>
                    <a:lumOff val="25000"/>
                  </a:schemeClr>
                </a:solidFill>
              </a:rPr>
              <a:t>Egg Harpoons Sperm </a:t>
            </a:r>
            <a:r>
              <a:rPr lang="en-US" sz="1400" dirty="0">
                <a:solidFill>
                  <a:schemeClr val="tx1">
                    <a:lumMod val="75000"/>
                    <a:lumOff val="25000"/>
                  </a:schemeClr>
                </a:solidFill>
              </a:rPr>
              <a:t>(</a:t>
            </a:r>
            <a:r>
              <a:rPr lang="en-US" sz="1400" dirty="0" err="1">
                <a:solidFill>
                  <a:schemeClr val="tx1">
                    <a:lumMod val="75000"/>
                    <a:lumOff val="25000"/>
                  </a:schemeClr>
                </a:solidFill>
              </a:rPr>
              <a:t>Schatten</a:t>
            </a:r>
            <a:r>
              <a:rPr lang="en-US" sz="1400" dirty="0">
                <a:solidFill>
                  <a:schemeClr val="tx1">
                    <a:lumMod val="75000"/>
                    <a:lumOff val="25000"/>
                  </a:schemeClr>
                </a:solidFill>
              </a:rPr>
              <a:t> and </a:t>
            </a:r>
            <a:r>
              <a:rPr lang="en-US" sz="1400" dirty="0" err="1">
                <a:solidFill>
                  <a:schemeClr val="tx1">
                    <a:lumMod val="75000"/>
                    <a:lumOff val="25000"/>
                  </a:schemeClr>
                </a:solidFill>
              </a:rPr>
              <a:t>Schatten</a:t>
            </a:r>
            <a:r>
              <a:rPr lang="en-US" sz="1400" dirty="0">
                <a:solidFill>
                  <a:schemeClr val="tx1">
                    <a:lumMod val="75000"/>
                    <a:lumOff val="25000"/>
                  </a:schemeClr>
                </a:solidFill>
              </a:rPr>
              <a:t> “The Energetic Egg”) </a:t>
            </a:r>
          </a:p>
          <a:p>
            <a:pPr marL="457200" indent="-457200"/>
            <a:r>
              <a:rPr lang="en-US" sz="2400" dirty="0" smtClean="0">
                <a:solidFill>
                  <a:schemeClr val="tx1">
                    <a:lumMod val="75000"/>
                    <a:lumOff val="25000"/>
                  </a:schemeClr>
                </a:solidFill>
              </a:rPr>
              <a:t>Sperm Attacks Egg </a:t>
            </a:r>
            <a:r>
              <a:rPr lang="en-US" sz="1400" dirty="0" smtClean="0">
                <a:solidFill>
                  <a:schemeClr val="tx1">
                    <a:lumMod val="75000"/>
                    <a:lumOff val="25000"/>
                  </a:schemeClr>
                </a:solidFill>
              </a:rPr>
              <a:t>(Textbooks; Emily Martin “The Sperm and the Egg”)</a:t>
            </a:r>
          </a:p>
          <a:p>
            <a:pPr marL="457200" indent="-457200"/>
            <a:r>
              <a:rPr lang="en-US" sz="2400" dirty="0" smtClean="0">
                <a:solidFill>
                  <a:schemeClr val="tx1">
                    <a:lumMod val="75000"/>
                    <a:lumOff val="25000"/>
                  </a:schemeClr>
                </a:solidFill>
              </a:rPr>
              <a:t>Egg and Sperm Interact </a:t>
            </a:r>
            <a:r>
              <a:rPr lang="en-US" sz="1400" dirty="0" smtClean="0">
                <a:solidFill>
                  <a:schemeClr val="tx1">
                    <a:lumMod val="75000"/>
                    <a:lumOff val="25000"/>
                  </a:schemeClr>
                </a:solidFill>
              </a:rPr>
              <a:t>(The Biology and Gender Study Group)</a:t>
            </a:r>
          </a:p>
          <a:p>
            <a:pPr marL="457200" indent="-457200"/>
            <a:r>
              <a:rPr lang="en-US" sz="2400" dirty="0">
                <a:solidFill>
                  <a:schemeClr val="tx1">
                    <a:lumMod val="75000"/>
                    <a:lumOff val="25000"/>
                  </a:schemeClr>
                </a:solidFill>
              </a:rPr>
              <a:t>Sperm Swim Towards Egg </a:t>
            </a:r>
            <a:r>
              <a:rPr lang="en-US" sz="1400" dirty="0">
                <a:solidFill>
                  <a:schemeClr val="tx1">
                    <a:lumMod val="75000"/>
                    <a:lumOff val="25000"/>
                  </a:schemeClr>
                </a:solidFill>
              </a:rPr>
              <a:t>(Brown, T. Fertilization Nucleus Medical Media)</a:t>
            </a:r>
          </a:p>
          <a:p>
            <a:pPr marL="0" indent="0">
              <a:buNone/>
            </a:pPr>
            <a:endParaRPr lang="en-US" sz="1400" dirty="0" smtClean="0">
              <a:solidFill>
                <a:schemeClr val="tx1">
                  <a:lumMod val="75000"/>
                  <a:lumOff val="25000"/>
                </a:schemeClr>
              </a:solidFil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6223" y="3333697"/>
            <a:ext cx="365735" cy="273634"/>
          </a:xfrm>
          <a:prstGeom prst="rect">
            <a:avLst/>
          </a:prstGeom>
        </p:spPr>
      </p:pic>
      <p:sp>
        <p:nvSpPr>
          <p:cNvPr id="5" name="Rectangle 4"/>
          <p:cNvSpPr/>
          <p:nvPr/>
        </p:nvSpPr>
        <p:spPr>
          <a:xfrm>
            <a:off x="506335" y="4083662"/>
            <a:ext cx="8229600" cy="1754327"/>
          </a:xfrm>
          <a:prstGeom prst="rect">
            <a:avLst/>
          </a:prstGeom>
        </p:spPr>
        <p:txBody>
          <a:bodyPr wrap="square">
            <a:spAutoFit/>
          </a:bodyPr>
          <a:lstStyle/>
          <a:p>
            <a:pPr marL="457200" indent="-457200">
              <a:buFont typeface="+mj-lt"/>
              <a:buAutoNum type="arabicPeriod"/>
            </a:pPr>
            <a:r>
              <a:rPr lang="en-US" dirty="0">
                <a:solidFill>
                  <a:schemeClr val="tx1">
                    <a:lumMod val="75000"/>
                    <a:lumOff val="25000"/>
                  </a:schemeClr>
                </a:solidFill>
                <a:cs typeface="Gill Sans MT"/>
              </a:rPr>
              <a:t>Consider the language and visualization in </a:t>
            </a:r>
            <a:r>
              <a:rPr lang="en-US" dirty="0" smtClean="0">
                <a:solidFill>
                  <a:schemeClr val="tx1">
                    <a:lumMod val="75000"/>
                    <a:lumOff val="25000"/>
                  </a:schemeClr>
                </a:solidFill>
                <a:cs typeface="Gill Sans MT"/>
              </a:rPr>
              <a:t>the animation; </a:t>
            </a:r>
            <a:r>
              <a:rPr lang="en-US" dirty="0">
                <a:solidFill>
                  <a:schemeClr val="tx1">
                    <a:lumMod val="75000"/>
                    <a:lumOff val="25000"/>
                  </a:schemeClr>
                </a:solidFill>
                <a:cs typeface="Gill Sans MT"/>
              </a:rPr>
              <a:t>does it align with </a:t>
            </a:r>
            <a:r>
              <a:rPr lang="en-US" dirty="0" smtClean="0">
                <a:solidFill>
                  <a:schemeClr val="tx1">
                    <a:lumMod val="75000"/>
                    <a:lumOff val="25000"/>
                  </a:schemeClr>
                </a:solidFill>
                <a:cs typeface="Gill Sans MT"/>
              </a:rPr>
              <a:t>any of the resources or articles assigned for today’s class session; is it socially just?  </a:t>
            </a:r>
            <a:endParaRPr lang="en-US" dirty="0">
              <a:solidFill>
                <a:schemeClr val="tx1">
                  <a:lumMod val="75000"/>
                  <a:lumOff val="25000"/>
                </a:schemeClr>
              </a:solidFill>
              <a:cs typeface="Gill Sans MT"/>
            </a:endParaRPr>
          </a:p>
          <a:p>
            <a:endParaRPr lang="en-US" dirty="0">
              <a:solidFill>
                <a:schemeClr val="tx1">
                  <a:lumMod val="75000"/>
                  <a:lumOff val="25000"/>
                </a:schemeClr>
              </a:solidFill>
              <a:cs typeface="Gill Sans MT"/>
            </a:endParaRPr>
          </a:p>
          <a:p>
            <a:pPr marL="457200" indent="-457200">
              <a:buFont typeface="+mj-lt"/>
              <a:buAutoNum type="arabicPeriod"/>
            </a:pPr>
            <a:r>
              <a:rPr lang="en-US" dirty="0" smtClean="0">
                <a:solidFill>
                  <a:schemeClr val="tx1">
                    <a:lumMod val="75000"/>
                    <a:lumOff val="25000"/>
                  </a:schemeClr>
                </a:solidFill>
                <a:cs typeface="Gill Sans MT"/>
              </a:rPr>
              <a:t>If you were a science consultant what suggestions or alterations would you provide for the script and visual narrative presented in the animation? </a:t>
            </a:r>
            <a:endParaRPr lang="en-US" dirty="0">
              <a:solidFill>
                <a:schemeClr val="tx1">
                  <a:lumMod val="75000"/>
                  <a:lumOff val="25000"/>
                </a:schemeClr>
              </a:solidFill>
              <a:cs typeface="Gill Sans MT"/>
            </a:endParaRPr>
          </a:p>
        </p:txBody>
      </p:sp>
      <p:pic>
        <p:nvPicPr>
          <p:cNvPr id="6" name="Picture 5"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170" y="6373934"/>
            <a:ext cx="2255242" cy="342184"/>
          </a:xfrm>
          <a:prstGeom prst="rect">
            <a:avLst/>
          </a:prstGeom>
        </p:spPr>
      </p:pic>
    </p:spTree>
    <p:extLst>
      <p:ext uri="{BB962C8B-B14F-4D97-AF65-F5344CB8AC3E}">
        <p14:creationId xmlns:p14="http://schemas.microsoft.com/office/powerpoint/2010/main" val="32435083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959595"/>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959595"/>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959595"/>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500"/>
                                        <p:tgtEl>
                                          <p:spTgt spid="5">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rcRect/>
          <a:stretch>
            <a:fillRect/>
          </a:stretch>
        </p:blipFill>
        <p:spPr bwMode="auto">
          <a:xfrm>
            <a:off x="4518025" y="2565400"/>
            <a:ext cx="2247900" cy="2247900"/>
          </a:xfrm>
          <a:prstGeom prst="rect">
            <a:avLst/>
          </a:prstGeom>
          <a:noFill/>
          <a:ln w="9525">
            <a:noFill/>
            <a:miter lim="800000"/>
            <a:headEnd/>
            <a:tailEnd/>
          </a:ln>
        </p:spPr>
      </p:pic>
      <p:pic>
        <p:nvPicPr>
          <p:cNvPr id="17" name="Picture 16"/>
          <p:cNvPicPr>
            <a:picLocks noChangeAspect="1"/>
          </p:cNvPicPr>
          <p:nvPr/>
        </p:nvPicPr>
        <p:blipFill>
          <a:blip r:embed="rId3"/>
          <a:srcRect/>
          <a:stretch>
            <a:fillRect/>
          </a:stretch>
        </p:blipFill>
        <p:spPr bwMode="auto">
          <a:xfrm>
            <a:off x="2797175" y="1512888"/>
            <a:ext cx="2249488" cy="2249487"/>
          </a:xfrm>
          <a:prstGeom prst="rect">
            <a:avLst/>
          </a:prstGeom>
          <a:noFill/>
          <a:ln w="9525">
            <a:noFill/>
            <a:miter lim="800000"/>
            <a:headEnd/>
            <a:tailEnd/>
          </a:ln>
        </p:spPr>
      </p:pic>
      <p:pic>
        <p:nvPicPr>
          <p:cNvPr id="7" name="Picture 6"/>
          <p:cNvPicPr>
            <a:picLocks noChangeAspect="1"/>
          </p:cNvPicPr>
          <p:nvPr/>
        </p:nvPicPr>
        <p:blipFill>
          <a:blip r:embed="rId4"/>
          <a:srcRect/>
          <a:stretch>
            <a:fillRect/>
          </a:stretch>
        </p:blipFill>
        <p:spPr bwMode="auto">
          <a:xfrm>
            <a:off x="4832350" y="2882900"/>
            <a:ext cx="1504950" cy="1633538"/>
          </a:xfrm>
          <a:prstGeom prst="rect">
            <a:avLst/>
          </a:prstGeom>
          <a:noFill/>
          <a:ln w="9525">
            <a:noFill/>
            <a:miter lim="800000"/>
            <a:headEnd/>
            <a:tailEnd/>
          </a:ln>
        </p:spPr>
      </p:pic>
      <p:pic>
        <p:nvPicPr>
          <p:cNvPr id="4" name="Picture 3"/>
          <p:cNvPicPr>
            <a:picLocks noChangeAspect="1"/>
          </p:cNvPicPr>
          <p:nvPr/>
        </p:nvPicPr>
        <p:blipFill>
          <a:blip r:embed="rId5"/>
          <a:srcRect/>
          <a:stretch>
            <a:fillRect/>
          </a:stretch>
        </p:blipFill>
        <p:spPr bwMode="auto">
          <a:xfrm>
            <a:off x="-123825" y="31750"/>
            <a:ext cx="2095500" cy="1450975"/>
          </a:xfrm>
          <a:prstGeom prst="rect">
            <a:avLst/>
          </a:prstGeom>
          <a:noFill/>
          <a:ln w="9525">
            <a:noFill/>
            <a:miter lim="800000"/>
            <a:headEnd/>
            <a:tailEnd/>
          </a:ln>
        </p:spPr>
      </p:pic>
      <p:pic>
        <p:nvPicPr>
          <p:cNvPr id="5" name="Picture 4"/>
          <p:cNvPicPr>
            <a:picLocks noChangeAspect="1"/>
          </p:cNvPicPr>
          <p:nvPr/>
        </p:nvPicPr>
        <p:blipFill>
          <a:blip r:embed="rId6"/>
          <a:srcRect/>
          <a:stretch>
            <a:fillRect/>
          </a:stretch>
        </p:blipFill>
        <p:spPr bwMode="auto">
          <a:xfrm>
            <a:off x="1989138" y="1274763"/>
            <a:ext cx="952500" cy="946150"/>
          </a:xfrm>
          <a:prstGeom prst="rect">
            <a:avLst/>
          </a:prstGeom>
          <a:noFill/>
          <a:ln w="9525">
            <a:noFill/>
            <a:miter lim="800000"/>
            <a:headEnd/>
            <a:tailEnd/>
          </a:ln>
        </p:spPr>
      </p:pic>
      <p:pic>
        <p:nvPicPr>
          <p:cNvPr id="6" name="Picture 5"/>
          <p:cNvPicPr>
            <a:picLocks noChangeAspect="1"/>
          </p:cNvPicPr>
          <p:nvPr/>
        </p:nvPicPr>
        <p:blipFill>
          <a:blip r:embed="rId7"/>
          <a:srcRect/>
          <a:stretch>
            <a:fillRect/>
          </a:stretch>
        </p:blipFill>
        <p:spPr bwMode="auto">
          <a:xfrm>
            <a:off x="3136900" y="1852613"/>
            <a:ext cx="1489075" cy="1616075"/>
          </a:xfrm>
          <a:prstGeom prst="rect">
            <a:avLst/>
          </a:prstGeom>
          <a:noFill/>
          <a:ln w="9525">
            <a:noFill/>
            <a:miter lim="800000"/>
            <a:headEnd/>
            <a:tailEnd/>
          </a:ln>
        </p:spPr>
      </p:pic>
      <p:pic>
        <p:nvPicPr>
          <p:cNvPr id="8" name="Picture 7"/>
          <p:cNvPicPr>
            <a:picLocks noChangeAspect="1"/>
          </p:cNvPicPr>
          <p:nvPr/>
        </p:nvPicPr>
        <p:blipFill>
          <a:blip r:embed="rId8"/>
          <a:srcRect/>
          <a:stretch>
            <a:fillRect/>
          </a:stretch>
        </p:blipFill>
        <p:spPr bwMode="auto">
          <a:xfrm>
            <a:off x="6534150" y="4452938"/>
            <a:ext cx="1606550" cy="427037"/>
          </a:xfrm>
          <a:prstGeom prst="rect">
            <a:avLst/>
          </a:prstGeom>
          <a:noFill/>
          <a:ln w="9525">
            <a:noFill/>
            <a:miter lim="800000"/>
            <a:headEnd/>
            <a:tailEnd/>
          </a:ln>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6684374" y="4978369"/>
            <a:ext cx="247239" cy="1461294"/>
          </a:xfrm>
          <a:prstGeom prst="rect">
            <a:avLst/>
          </a:prstGeom>
          <a:noFill/>
          <a:ln w="9525">
            <a:noFill/>
            <a:miter lim="800000"/>
            <a:headEnd/>
            <a:tailEnd/>
          </a:ln>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7091587" y="4996013"/>
            <a:ext cx="381000" cy="1407047"/>
          </a:xfrm>
          <a:prstGeom prst="rect">
            <a:avLst/>
          </a:prstGeom>
          <a:noFill/>
          <a:ln w="9525">
            <a:noFill/>
            <a:miter lim="800000"/>
            <a:headEnd/>
            <a:tailEnd/>
          </a:ln>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583488" y="4936419"/>
            <a:ext cx="1373187" cy="1588358"/>
          </a:xfrm>
          <a:prstGeom prst="rect">
            <a:avLst/>
          </a:prstGeom>
          <a:noFill/>
          <a:ln w="9525">
            <a:noFill/>
            <a:miter lim="800000"/>
            <a:headEnd/>
            <a:tailEnd/>
          </a:ln>
        </p:spPr>
      </p:pic>
      <p:sp>
        <p:nvSpPr>
          <p:cNvPr id="13" name="TextBox 12"/>
          <p:cNvSpPr txBox="1"/>
          <p:nvPr/>
        </p:nvSpPr>
        <p:spPr>
          <a:xfrm>
            <a:off x="1931988" y="276225"/>
            <a:ext cx="1771650" cy="492125"/>
          </a:xfrm>
          <a:prstGeom prst="rect">
            <a:avLst/>
          </a:prstGeom>
          <a:noFill/>
        </p:spPr>
        <p:txBody>
          <a:bodyPr>
            <a:spAutoFit/>
          </a:bodyPr>
          <a:lstStyle/>
          <a:p>
            <a:pPr fontAlgn="auto">
              <a:spcBef>
                <a:spcPts val="0"/>
              </a:spcBef>
              <a:spcAft>
                <a:spcPts val="0"/>
              </a:spcAft>
              <a:defRPr/>
            </a:pPr>
            <a:r>
              <a:rPr lang="en-US" sz="1400" dirty="0">
                <a:solidFill>
                  <a:schemeClr val="tx1">
                    <a:lumMod val="50000"/>
                    <a:lumOff val="50000"/>
                  </a:schemeClr>
                </a:solidFill>
                <a:ea typeface="+mn-ea"/>
                <a:cs typeface="Helvetica"/>
              </a:rPr>
              <a:t>EGG</a:t>
            </a:r>
          </a:p>
          <a:p>
            <a:pPr fontAlgn="auto">
              <a:spcBef>
                <a:spcPts val="0"/>
              </a:spcBef>
              <a:spcAft>
                <a:spcPts val="0"/>
              </a:spcAft>
              <a:defRPr/>
            </a:pPr>
            <a:r>
              <a:rPr lang="en-US" sz="1100" dirty="0">
                <a:solidFill>
                  <a:schemeClr val="tx1">
                    <a:lumMod val="50000"/>
                    <a:lumOff val="50000"/>
                  </a:schemeClr>
                </a:solidFill>
                <a:ea typeface="+mn-ea"/>
                <a:cs typeface="Helvetica"/>
              </a:rPr>
              <a:t>egg signals sperm</a:t>
            </a:r>
          </a:p>
        </p:txBody>
      </p:sp>
      <p:sp>
        <p:nvSpPr>
          <p:cNvPr id="14" name="TextBox 13"/>
          <p:cNvSpPr txBox="1"/>
          <p:nvPr/>
        </p:nvSpPr>
        <p:spPr>
          <a:xfrm>
            <a:off x="3013075" y="1016000"/>
            <a:ext cx="1935934" cy="438582"/>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ZYGOTE</a:t>
            </a:r>
          </a:p>
          <a:p>
            <a:pPr fontAlgn="auto">
              <a:spcBef>
                <a:spcPts val="0"/>
              </a:spcBef>
              <a:spcAft>
                <a:spcPts val="0"/>
              </a:spcAft>
              <a:defRPr/>
            </a:pPr>
            <a:r>
              <a:rPr lang="en-US" sz="1050" dirty="0">
                <a:solidFill>
                  <a:srgbClr val="7F7F7F"/>
                </a:solidFill>
                <a:ea typeface="+mn-ea"/>
                <a:cs typeface="Helvetica"/>
              </a:rPr>
              <a:t>intracellular calcium </a:t>
            </a:r>
            <a:r>
              <a:rPr lang="en-US" sz="1050" dirty="0" smtClean="0">
                <a:solidFill>
                  <a:srgbClr val="7F7F7F"/>
                </a:solidFill>
                <a:ea typeface="+mn-ea"/>
                <a:cs typeface="Helvetica"/>
              </a:rPr>
              <a:t>signaling</a:t>
            </a:r>
            <a:endParaRPr lang="en-US" sz="1050" dirty="0">
              <a:solidFill>
                <a:srgbClr val="7F7F7F"/>
              </a:solidFill>
              <a:ea typeface="+mn-ea"/>
              <a:cs typeface="Helvetica"/>
            </a:endParaRPr>
          </a:p>
        </p:txBody>
      </p:sp>
      <p:sp>
        <p:nvSpPr>
          <p:cNvPr id="15" name="TextBox 14"/>
          <p:cNvSpPr txBox="1"/>
          <p:nvPr/>
        </p:nvSpPr>
        <p:spPr>
          <a:xfrm>
            <a:off x="4813300" y="1746250"/>
            <a:ext cx="1718965" cy="438582"/>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BLASTOMERE</a:t>
            </a:r>
          </a:p>
          <a:p>
            <a:pPr fontAlgn="auto">
              <a:spcBef>
                <a:spcPts val="0"/>
              </a:spcBef>
              <a:spcAft>
                <a:spcPts val="0"/>
              </a:spcAft>
              <a:defRPr/>
            </a:pPr>
            <a:r>
              <a:rPr lang="en-US" sz="1050" dirty="0">
                <a:solidFill>
                  <a:srgbClr val="7F7F7F"/>
                </a:solidFill>
                <a:ea typeface="+mn-ea"/>
                <a:cs typeface="Helvetica"/>
              </a:rPr>
              <a:t>maternal </a:t>
            </a:r>
            <a:r>
              <a:rPr lang="en-US" sz="1050" dirty="0" smtClean="0">
                <a:solidFill>
                  <a:srgbClr val="7F7F7F"/>
                </a:solidFill>
                <a:ea typeface="+mn-ea"/>
                <a:cs typeface="Helvetica"/>
              </a:rPr>
              <a:t>factors signaling</a:t>
            </a:r>
            <a:endParaRPr lang="en-US" sz="1050" dirty="0">
              <a:solidFill>
                <a:srgbClr val="7F7F7F"/>
              </a:solidFill>
              <a:ea typeface="+mn-ea"/>
              <a:cs typeface="Helvetica"/>
            </a:endParaRPr>
          </a:p>
        </p:txBody>
      </p:sp>
      <p:sp>
        <p:nvSpPr>
          <p:cNvPr id="16" name="TextBox 15"/>
          <p:cNvSpPr txBox="1"/>
          <p:nvPr/>
        </p:nvSpPr>
        <p:spPr>
          <a:xfrm>
            <a:off x="6540500" y="2260600"/>
            <a:ext cx="1915909" cy="600164"/>
          </a:xfrm>
          <a:prstGeom prst="rect">
            <a:avLst/>
          </a:prstGeom>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BLASTOCYST</a:t>
            </a:r>
          </a:p>
          <a:p>
            <a:pPr marL="171450" indent="-171450" fontAlgn="auto">
              <a:spcBef>
                <a:spcPts val="0"/>
              </a:spcBef>
              <a:spcAft>
                <a:spcPts val="0"/>
              </a:spcAft>
              <a:buFont typeface="Arial"/>
              <a:buChar char="•"/>
              <a:defRPr/>
            </a:pPr>
            <a:r>
              <a:rPr lang="en-US" sz="1050" dirty="0">
                <a:solidFill>
                  <a:srgbClr val="7F7F7F"/>
                </a:solidFill>
                <a:ea typeface="+mn-ea"/>
                <a:cs typeface="Helvetica"/>
              </a:rPr>
              <a:t>maternal </a:t>
            </a:r>
            <a:r>
              <a:rPr lang="en-US" sz="1050" dirty="0" smtClean="0">
                <a:solidFill>
                  <a:srgbClr val="7F7F7F"/>
                </a:solidFill>
                <a:ea typeface="+mn-ea"/>
                <a:cs typeface="Helvetica"/>
              </a:rPr>
              <a:t> factors signaling</a:t>
            </a:r>
            <a:endParaRPr lang="en-US" sz="1050" dirty="0">
              <a:solidFill>
                <a:srgbClr val="7F7F7F"/>
              </a:solidFill>
              <a:ea typeface="+mn-ea"/>
              <a:cs typeface="Helvetica"/>
            </a:endParaRPr>
          </a:p>
          <a:p>
            <a:pPr marL="171450" indent="-171450" fontAlgn="auto">
              <a:spcBef>
                <a:spcPts val="0"/>
              </a:spcBef>
              <a:spcAft>
                <a:spcPts val="0"/>
              </a:spcAft>
              <a:buFont typeface="Arial"/>
              <a:buChar char="•"/>
              <a:defRPr/>
            </a:pPr>
            <a:r>
              <a:rPr lang="en-US" sz="1050" dirty="0">
                <a:solidFill>
                  <a:srgbClr val="7F7F7F"/>
                </a:solidFill>
                <a:ea typeface="+mn-ea"/>
                <a:cs typeface="Helvetica"/>
              </a:rPr>
              <a:t>intra embryonic signaling</a:t>
            </a:r>
          </a:p>
        </p:txBody>
      </p:sp>
      <p:sp>
        <p:nvSpPr>
          <p:cNvPr id="21" name="TextBox 20"/>
          <p:cNvSpPr txBox="1"/>
          <p:nvPr/>
        </p:nvSpPr>
        <p:spPr>
          <a:xfrm>
            <a:off x="4495800" y="4972050"/>
            <a:ext cx="1838325" cy="600075"/>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GASTRULA</a:t>
            </a:r>
          </a:p>
          <a:p>
            <a:pPr marL="171450" indent="-171450" fontAlgn="auto">
              <a:spcBef>
                <a:spcPts val="0"/>
              </a:spcBef>
              <a:spcAft>
                <a:spcPts val="0"/>
              </a:spcAft>
              <a:buFont typeface="Arial"/>
              <a:buChar char="•"/>
              <a:defRPr/>
            </a:pPr>
            <a:r>
              <a:rPr lang="en-US" sz="1050" dirty="0">
                <a:solidFill>
                  <a:srgbClr val="7F7F7F"/>
                </a:solidFill>
                <a:ea typeface="+mn-ea"/>
                <a:cs typeface="Helvetica"/>
              </a:rPr>
              <a:t>intra embryonic signaling</a:t>
            </a:r>
          </a:p>
          <a:p>
            <a:pPr marL="285750" indent="-285750" fontAlgn="auto">
              <a:spcBef>
                <a:spcPts val="0"/>
              </a:spcBef>
              <a:spcAft>
                <a:spcPts val="0"/>
              </a:spcAft>
              <a:buFont typeface="Arial"/>
              <a:buChar char="•"/>
              <a:defRPr/>
            </a:pPr>
            <a:endParaRPr lang="en-US" sz="1050" dirty="0">
              <a:solidFill>
                <a:srgbClr val="7F7F7F"/>
              </a:solidFill>
              <a:latin typeface="Proxima Nova Bold"/>
              <a:ea typeface="+mn-ea"/>
              <a:cs typeface="Proxima Nova Bold"/>
            </a:endParaRPr>
          </a:p>
        </p:txBody>
      </p:sp>
      <p:pic>
        <p:nvPicPr>
          <p:cNvPr id="20" name="Picture 19" descr="4a.png"/>
          <p:cNvPicPr>
            <a:picLocks noChangeAspect="1"/>
          </p:cNvPicPr>
          <p:nvPr/>
        </p:nvPicPr>
        <p:blipFill>
          <a:blip r:embed="rId12"/>
          <a:srcRect/>
          <a:stretch>
            <a:fillRect/>
          </a:stretch>
        </p:blipFill>
        <p:spPr bwMode="auto">
          <a:xfrm>
            <a:off x="5654675" y="3146425"/>
            <a:ext cx="1806575" cy="920750"/>
          </a:xfrm>
          <a:prstGeom prst="rect">
            <a:avLst/>
          </a:prstGeom>
          <a:noFill/>
          <a:ln w="9525">
            <a:noFill/>
            <a:miter lim="800000"/>
            <a:headEnd/>
            <a:tailEnd/>
          </a:ln>
        </p:spPr>
      </p:pic>
      <p:pic>
        <p:nvPicPr>
          <p:cNvPr id="25" name="Picture 24" descr="5a2.psd"/>
          <p:cNvPicPr>
            <a:picLocks noChangeAspect="1"/>
          </p:cNvPicPr>
          <p:nvPr/>
        </p:nvPicPr>
        <p:blipFill>
          <a:blip r:embed="rId13"/>
          <a:srcRect/>
          <a:stretch>
            <a:fillRect/>
          </a:stretch>
        </p:blipFill>
        <p:spPr bwMode="auto">
          <a:xfrm>
            <a:off x="7237413" y="3827463"/>
            <a:ext cx="1806575" cy="920750"/>
          </a:xfrm>
          <a:prstGeom prst="rect">
            <a:avLst/>
          </a:prstGeom>
          <a:noFill/>
          <a:ln w="9525">
            <a:noFill/>
            <a:miter lim="800000"/>
            <a:headEnd/>
            <a:tailEnd/>
          </a:ln>
        </p:spPr>
      </p:pic>
      <p:sp>
        <p:nvSpPr>
          <p:cNvPr id="22" name="TextBox 21"/>
          <p:cNvSpPr txBox="1"/>
          <p:nvPr/>
        </p:nvSpPr>
        <p:spPr>
          <a:xfrm>
            <a:off x="5754688" y="311238"/>
            <a:ext cx="3289300" cy="338554"/>
          </a:xfrm>
          <a:prstGeom prst="rect">
            <a:avLst/>
          </a:prstGeom>
          <a:noFill/>
        </p:spPr>
        <p:txBody>
          <a:bodyPr>
            <a:spAutoFit/>
          </a:bodyPr>
          <a:lstStyle/>
          <a:p>
            <a:pPr fontAlgn="auto">
              <a:spcBef>
                <a:spcPts val="0"/>
              </a:spcBef>
              <a:spcAft>
                <a:spcPts val="0"/>
              </a:spcAft>
              <a:defRPr/>
            </a:pPr>
            <a:r>
              <a:rPr lang="en-US" sz="1600" dirty="0" smtClean="0">
                <a:solidFill>
                  <a:srgbClr val="12919C"/>
                </a:solidFill>
                <a:ea typeface="ＭＳ Ｐゴシック" charset="0"/>
                <a:cs typeface="Helvetica" charset="0"/>
              </a:rPr>
              <a:t>Fertilization and Embryogenesis </a:t>
            </a:r>
            <a:endParaRPr lang="en-US" sz="1600" dirty="0">
              <a:solidFill>
                <a:schemeClr val="tx1">
                  <a:lumMod val="50000"/>
                  <a:lumOff val="50000"/>
                </a:schemeClr>
              </a:solidFill>
              <a:latin typeface="Helvetica"/>
              <a:cs typeface="Helvetica"/>
            </a:endParaRPr>
          </a:p>
        </p:txBody>
      </p:sp>
      <p:pic>
        <p:nvPicPr>
          <p:cNvPr id="2" name="Picture 1" descr="Credits_Lianna_KC_Manny.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6147" y="6501321"/>
            <a:ext cx="7982712" cy="329184"/>
          </a:xfrm>
          <a:prstGeom prst="rect">
            <a:avLst/>
          </a:prstGeom>
        </p:spPr>
      </p:pic>
    </p:spTree>
    <p:extLst>
      <p:ext uri="{BB962C8B-B14F-4D97-AF65-F5344CB8AC3E}">
        <p14:creationId xmlns:p14="http://schemas.microsoft.com/office/powerpoint/2010/main" val="4177234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6" presetClass="emph" presetSubtype="0" repeatCount="indefinite" fill="hold" nodeType="withEffect">
                                  <p:stCondLst>
                                    <p:cond delay="0"/>
                                  </p:stCondLst>
                                  <p:endCondLst>
                                    <p:cond evt="onNext" delay="0">
                                      <p:tgtEl>
                                        <p:sldTgt/>
                                      </p:tgtEl>
                                    </p:cond>
                                  </p:endCondLst>
                                  <p:childTnLst>
                                    <p:animScale>
                                      <p:cBhvr>
                                        <p:cTn id="34" dur="1000" fill="hold"/>
                                        <p:tgtEl>
                                          <p:spTgt spid="17"/>
                                        </p:tgtEl>
                                      </p:cBhvr>
                                      <p:by x="50000" y="50000"/>
                                    </p:animScale>
                                  </p:childTnLst>
                                  <p:subTnLst>
                                    <p:set>
                                      <p:cBhvr override="childStyle">
                                        <p:cTn dur="1" fill="hold" display="0" masterRel="nextClick" afterEffect="1"/>
                                        <p:tgtEl>
                                          <p:spTgt spid="17"/>
                                        </p:tgtEl>
                                        <p:attrNameLst>
                                          <p:attrName>style.visibility</p:attrName>
                                        </p:attrNameLst>
                                      </p:cBhvr>
                                      <p:to>
                                        <p:strVal val="hidden"/>
                                      </p:to>
                                    </p:set>
                                  </p:sub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6" presetClass="emph" presetSubtype="0" repeatCount="indefinite" fill="remove" nodeType="withEffect">
                                  <p:stCondLst>
                                    <p:cond delay="0"/>
                                  </p:stCondLst>
                                  <p:endCondLst>
                                    <p:cond evt="onNext" delay="0">
                                      <p:tgtEl>
                                        <p:sldTgt/>
                                      </p:tgtEl>
                                    </p:cond>
                                  </p:endCondLst>
                                  <p:childTnLst>
                                    <p:animScale>
                                      <p:cBhvr>
                                        <p:cTn id="50" dur="1000" fill="hold"/>
                                        <p:tgtEl>
                                          <p:spTgt spid="24"/>
                                        </p:tgtEl>
                                      </p:cBhvr>
                                      <p:by x="50000" y="50000"/>
                                    </p:animScale>
                                  </p:childTnLst>
                                  <p:subTnLst>
                                    <p:set>
                                      <p:cBhvr override="childStyle">
                                        <p:cTn dur="1" fill="hold" display="0" masterRel="nextClick" afterEffect="1"/>
                                        <p:tgtEl>
                                          <p:spTgt spid="24"/>
                                        </p:tgtEl>
                                        <p:attrNameLst>
                                          <p:attrName>style.visibility</p:attrName>
                                        </p:attrNameLst>
                                      </p:cBhvr>
                                      <p:to>
                                        <p:strVal val="hidden"/>
                                      </p:to>
                                    </p:set>
                                  </p:subTnLst>
                                </p:cTn>
                              </p:par>
                              <p:par>
                                <p:cTn id="51" presetID="10" presetClass="entr" presetSubtype="0" fill="hold" nodeType="withEffect">
                                  <p:stCondLst>
                                    <p:cond delay="20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P spid="21" grpId="0"/>
      <p:bldP spid="22" grpId="0"/>
      <p:bldP spid="2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12919C"/>
                </a:solidFill>
              </a:rPr>
              <a:t>Human Development </a:t>
            </a:r>
            <a:endParaRPr lang="en-US" dirty="0"/>
          </a:p>
        </p:txBody>
      </p:sp>
      <p:sp>
        <p:nvSpPr>
          <p:cNvPr id="5" name="Text Placeholder 4"/>
          <p:cNvSpPr>
            <a:spLocks noGrp="1"/>
          </p:cNvSpPr>
          <p:nvPr>
            <p:ph type="body" sz="quarter" idx="3"/>
          </p:nvPr>
        </p:nvSpPr>
        <p:spPr>
          <a:xfrm>
            <a:off x="311150" y="1586126"/>
            <a:ext cx="8604250" cy="3474824"/>
          </a:xfrm>
        </p:spPr>
        <p:txBody>
          <a:bodyPr anchor="t">
            <a:noAutofit/>
          </a:bodyPr>
          <a:lstStyle/>
          <a:p>
            <a:r>
              <a:rPr lang="en-US" sz="2200" b="0" dirty="0">
                <a:solidFill>
                  <a:schemeClr val="tx1">
                    <a:lumMod val="75000"/>
                    <a:lumOff val="25000"/>
                  </a:schemeClr>
                </a:solidFill>
              </a:rPr>
              <a:t>Calcium Wave </a:t>
            </a:r>
            <a:r>
              <a:rPr lang="en-US" sz="2200" b="0" dirty="0" smtClean="0">
                <a:solidFill>
                  <a:schemeClr val="tx1">
                    <a:lumMod val="75000"/>
                    <a:lumOff val="25000"/>
                  </a:schemeClr>
                </a:solidFill>
              </a:rPr>
              <a:t>Animation: </a:t>
            </a:r>
          </a:p>
          <a:p>
            <a:endParaRPr lang="en-US" sz="2200" b="0" dirty="0" smtClean="0">
              <a:solidFill>
                <a:schemeClr val="tx1">
                  <a:lumMod val="75000"/>
                  <a:lumOff val="25000"/>
                </a:schemeClr>
              </a:solidFill>
            </a:endParaRPr>
          </a:p>
          <a:p>
            <a:r>
              <a:rPr lang="en-US" sz="2200" b="0" dirty="0" smtClean="0">
                <a:solidFill>
                  <a:schemeClr val="tx1">
                    <a:lumMod val="75000"/>
                    <a:lumOff val="25000"/>
                  </a:schemeClr>
                </a:solidFill>
              </a:rPr>
              <a:t>HHMI </a:t>
            </a:r>
            <a:r>
              <a:rPr lang="en-US" sz="2200" b="0" dirty="0" err="1" smtClean="0">
                <a:solidFill>
                  <a:schemeClr val="tx1">
                    <a:lumMod val="75000"/>
                    <a:lumOff val="25000"/>
                  </a:schemeClr>
                </a:solidFill>
              </a:rPr>
              <a:t>BioInteractive</a:t>
            </a:r>
            <a:r>
              <a:rPr lang="en-US" sz="2200" b="0" dirty="0" smtClean="0">
                <a:solidFill>
                  <a:schemeClr val="tx1">
                    <a:lumMod val="75000"/>
                    <a:lumOff val="25000"/>
                  </a:schemeClr>
                </a:solidFill>
              </a:rPr>
              <a:t> </a:t>
            </a:r>
            <a:r>
              <a:rPr lang="en-US" sz="2200" b="0" dirty="0">
                <a:solidFill>
                  <a:schemeClr val="tx1">
                    <a:lumMod val="75000"/>
                    <a:lumOff val="25000"/>
                  </a:schemeClr>
                </a:solidFill>
              </a:rPr>
              <a:t>Animation</a:t>
            </a:r>
            <a:r>
              <a:rPr lang="en-US" sz="2200" b="0" dirty="0" smtClean="0">
                <a:solidFill>
                  <a:schemeClr val="tx1">
                    <a:lumMod val="75000"/>
                    <a:lumOff val="25000"/>
                  </a:schemeClr>
                </a:solidFill>
              </a:rPr>
              <a:t>:</a:t>
            </a:r>
          </a:p>
          <a:p>
            <a:r>
              <a:rPr lang="en-US" sz="2200" b="0" dirty="0" smtClean="0">
                <a:solidFill>
                  <a:schemeClr val="tx1">
                    <a:lumMod val="75000"/>
                    <a:lumOff val="25000"/>
                  </a:schemeClr>
                </a:solidFill>
              </a:rPr>
              <a:t> </a:t>
            </a:r>
          </a:p>
          <a:p>
            <a:r>
              <a:rPr lang="en-US" sz="2200" b="0" dirty="0" smtClean="0">
                <a:solidFill>
                  <a:schemeClr val="tx1">
                    <a:lumMod val="75000"/>
                    <a:lumOff val="25000"/>
                  </a:schemeClr>
                </a:solidFill>
              </a:rPr>
              <a:t>Texas Fertility Center Video:</a:t>
            </a:r>
          </a:p>
          <a:p>
            <a:endParaRPr lang="en-US" sz="2200" b="0" dirty="0">
              <a:solidFill>
                <a:schemeClr val="tx1">
                  <a:lumMod val="75000"/>
                  <a:lumOff val="25000"/>
                </a:schemeClr>
              </a:solidFill>
            </a:endParaRPr>
          </a:p>
          <a:p>
            <a:r>
              <a:rPr lang="en-US" sz="2200" b="0" dirty="0" err="1" smtClean="0">
                <a:solidFill>
                  <a:schemeClr val="tx1">
                    <a:lumMod val="75000"/>
                    <a:lumOff val="25000"/>
                  </a:schemeClr>
                </a:solidFill>
              </a:rPr>
              <a:t>Muzzey</a:t>
            </a:r>
            <a:r>
              <a:rPr lang="en-US" sz="2200" b="0" dirty="0" smtClean="0">
                <a:solidFill>
                  <a:schemeClr val="tx1">
                    <a:lumMod val="75000"/>
                    <a:lumOff val="25000"/>
                  </a:schemeClr>
                </a:solidFill>
              </a:rPr>
              <a:t>, D./HHMI. Stem Cell Differentiation: A Chromosome View: </a:t>
            </a:r>
          </a:p>
          <a:p>
            <a:endParaRPr lang="en-US" sz="2200" b="0" dirty="0" smtClean="0">
              <a:solidFill>
                <a:schemeClr val="tx1">
                  <a:lumMod val="75000"/>
                  <a:lumOff val="25000"/>
                </a:schemeClr>
              </a:solidFill>
            </a:endParaRPr>
          </a:p>
          <a:p>
            <a:r>
              <a:rPr lang="en-US" sz="2200" b="0" dirty="0" smtClean="0">
                <a:solidFill>
                  <a:schemeClr val="tx1">
                    <a:lumMod val="75000"/>
                    <a:lumOff val="25000"/>
                  </a:schemeClr>
                </a:solidFill>
              </a:rPr>
              <a:t>PBS. Life’s Greatest Miracle Video:</a:t>
            </a:r>
          </a:p>
          <a:p>
            <a:r>
              <a:rPr lang="en-US" sz="1200" b="0" dirty="0" smtClean="0">
                <a:solidFill>
                  <a:schemeClr val="tx1">
                    <a:lumMod val="75000"/>
                    <a:lumOff val="25000"/>
                  </a:schemeClr>
                </a:solidFill>
                <a:latin typeface="Arial"/>
                <a:cs typeface="Arial"/>
              </a:rPr>
              <a:t>				7</a:t>
            </a:r>
            <a:r>
              <a:rPr lang="en-US" sz="1200" b="0" dirty="0">
                <a:solidFill>
                  <a:schemeClr val="tx1">
                    <a:lumMod val="75000"/>
                    <a:lumOff val="25000"/>
                  </a:schemeClr>
                </a:solidFill>
                <a:latin typeface="Arial"/>
                <a:cs typeface="Arial"/>
              </a:rPr>
              <a:t>:00-10:00 		Genetic Diversity</a:t>
            </a:r>
          </a:p>
          <a:p>
            <a:r>
              <a:rPr lang="en-US" sz="1200" b="0" dirty="0" smtClean="0">
                <a:solidFill>
                  <a:schemeClr val="tx1">
                    <a:lumMod val="75000"/>
                    <a:lumOff val="25000"/>
                  </a:schemeClr>
                </a:solidFill>
                <a:latin typeface="Arial"/>
                <a:cs typeface="Arial"/>
              </a:rPr>
              <a:t>				12</a:t>
            </a:r>
            <a:r>
              <a:rPr lang="en-US" sz="1200" b="0" dirty="0">
                <a:solidFill>
                  <a:schemeClr val="tx1">
                    <a:lumMod val="75000"/>
                    <a:lumOff val="25000"/>
                  </a:schemeClr>
                </a:solidFill>
                <a:latin typeface="Arial"/>
                <a:cs typeface="Arial"/>
              </a:rPr>
              <a:t>:30-13:30		Oogenesis</a:t>
            </a:r>
          </a:p>
          <a:p>
            <a:r>
              <a:rPr lang="en-US" sz="1200" b="0" dirty="0" smtClean="0">
                <a:solidFill>
                  <a:schemeClr val="tx1">
                    <a:lumMod val="75000"/>
                    <a:lumOff val="25000"/>
                  </a:schemeClr>
                </a:solidFill>
                <a:latin typeface="Arial"/>
                <a:cs typeface="Arial"/>
              </a:rPr>
              <a:t>				17</a:t>
            </a:r>
            <a:r>
              <a:rPr lang="en-US" sz="1200" b="0" dirty="0">
                <a:solidFill>
                  <a:schemeClr val="tx1">
                    <a:lumMod val="75000"/>
                    <a:lumOff val="25000"/>
                  </a:schemeClr>
                </a:solidFill>
                <a:latin typeface="Arial"/>
                <a:cs typeface="Arial"/>
              </a:rPr>
              <a:t>:00-12:20		Fertilization</a:t>
            </a:r>
          </a:p>
          <a:p>
            <a:r>
              <a:rPr lang="en-US" sz="1200" b="0" dirty="0" smtClean="0">
                <a:solidFill>
                  <a:schemeClr val="tx1">
                    <a:lumMod val="75000"/>
                    <a:lumOff val="25000"/>
                  </a:schemeClr>
                </a:solidFill>
                <a:latin typeface="Arial"/>
                <a:cs typeface="Arial"/>
              </a:rPr>
              <a:t>				22</a:t>
            </a:r>
            <a:r>
              <a:rPr lang="en-US" sz="1200" b="0" dirty="0">
                <a:solidFill>
                  <a:schemeClr val="tx1">
                    <a:lumMod val="75000"/>
                    <a:lumOff val="25000"/>
                  </a:schemeClr>
                </a:solidFill>
                <a:latin typeface="Arial"/>
                <a:cs typeface="Arial"/>
              </a:rPr>
              <a:t>:00-25:22		Embryogenesis/Twinning</a:t>
            </a:r>
          </a:p>
          <a:p>
            <a:r>
              <a:rPr lang="en-US" sz="1200" b="0" dirty="0" smtClean="0">
                <a:solidFill>
                  <a:schemeClr val="tx1">
                    <a:lumMod val="75000"/>
                    <a:lumOff val="25000"/>
                  </a:schemeClr>
                </a:solidFill>
                <a:latin typeface="Arial"/>
                <a:cs typeface="Arial"/>
              </a:rPr>
              <a:t>				26</a:t>
            </a:r>
            <a:r>
              <a:rPr lang="en-US" sz="1200" b="0" dirty="0">
                <a:solidFill>
                  <a:schemeClr val="tx1">
                    <a:lumMod val="75000"/>
                    <a:lumOff val="25000"/>
                  </a:schemeClr>
                </a:solidFill>
                <a:latin typeface="Arial"/>
                <a:cs typeface="Arial"/>
              </a:rPr>
              <a:t>:47 			Gastrulation</a:t>
            </a:r>
          </a:p>
          <a:p>
            <a:r>
              <a:rPr lang="en-US" sz="1200" b="0" dirty="0" smtClean="0">
                <a:solidFill>
                  <a:schemeClr val="tx1">
                    <a:lumMod val="75000"/>
                    <a:lumOff val="25000"/>
                  </a:schemeClr>
                </a:solidFill>
                <a:latin typeface="Arial"/>
                <a:cs typeface="Arial"/>
              </a:rPr>
              <a:t>				31</a:t>
            </a:r>
            <a:r>
              <a:rPr lang="en-US" sz="1200" b="0" dirty="0">
                <a:solidFill>
                  <a:schemeClr val="tx1">
                    <a:lumMod val="75000"/>
                    <a:lumOff val="25000"/>
                  </a:schemeClr>
                </a:solidFill>
                <a:latin typeface="Arial"/>
                <a:cs typeface="Arial"/>
              </a:rPr>
              <a:t>:00-34:00		Gene Expression</a:t>
            </a:r>
          </a:p>
          <a:p>
            <a:r>
              <a:rPr lang="en-US" sz="1200" b="0" dirty="0" smtClean="0">
                <a:solidFill>
                  <a:schemeClr val="tx1">
                    <a:lumMod val="75000"/>
                    <a:lumOff val="25000"/>
                  </a:schemeClr>
                </a:solidFill>
                <a:latin typeface="Arial"/>
                <a:cs typeface="Arial"/>
              </a:rPr>
              <a:t>				37</a:t>
            </a:r>
            <a:r>
              <a:rPr lang="en-US" sz="1200" b="0" dirty="0">
                <a:solidFill>
                  <a:schemeClr val="tx1">
                    <a:lumMod val="75000"/>
                    <a:lumOff val="25000"/>
                  </a:schemeClr>
                </a:solidFill>
                <a:latin typeface="Arial"/>
                <a:cs typeface="Arial"/>
              </a:rPr>
              <a:t>:30- 40:00		</a:t>
            </a:r>
            <a:r>
              <a:rPr lang="en-US" sz="1200" b="0" dirty="0" smtClean="0">
                <a:solidFill>
                  <a:schemeClr val="tx1">
                    <a:lumMod val="75000"/>
                    <a:lumOff val="25000"/>
                  </a:schemeClr>
                </a:solidFill>
                <a:latin typeface="Arial"/>
                <a:cs typeface="Arial"/>
              </a:rPr>
              <a:t>Cell </a:t>
            </a:r>
            <a:r>
              <a:rPr lang="en-US" sz="1200" b="0" dirty="0">
                <a:solidFill>
                  <a:schemeClr val="tx1">
                    <a:lumMod val="75000"/>
                    <a:lumOff val="25000"/>
                  </a:schemeClr>
                </a:solidFill>
                <a:latin typeface="Arial"/>
                <a:cs typeface="Arial"/>
              </a:rPr>
              <a:t>Signaling</a:t>
            </a:r>
          </a:p>
          <a:p>
            <a:r>
              <a:rPr lang="en-US" sz="2200" b="0" dirty="0" smtClean="0">
                <a:solidFill>
                  <a:schemeClr val="tx1">
                    <a:lumMod val="75000"/>
                    <a:lumOff val="25000"/>
                  </a:schemeClr>
                </a:solidFill>
              </a:rPr>
              <a:t> </a:t>
            </a:r>
            <a:endParaRPr lang="en-US" sz="2200" b="0" dirty="0">
              <a:solidFill>
                <a:schemeClr val="tx1">
                  <a:lumMod val="75000"/>
                  <a:lumOff val="25000"/>
                </a:schemeClr>
              </a:solidFill>
            </a:endParaRPr>
          </a:p>
        </p:txBody>
      </p:sp>
      <p:pic>
        <p:nvPicPr>
          <p:cNvPr id="9" name="Picture 8"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9" y="1748479"/>
            <a:ext cx="228063" cy="170631"/>
          </a:xfrm>
          <a:prstGeom prst="rect">
            <a:avLst/>
          </a:prstGeom>
        </p:spPr>
      </p:pic>
      <p:pic>
        <p:nvPicPr>
          <p:cNvPr id="10" name="Picture 9"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639" y="2520950"/>
            <a:ext cx="232039" cy="173606"/>
          </a:xfrm>
          <a:prstGeom prst="rect">
            <a:avLst/>
          </a:prstGeom>
        </p:spPr>
      </p:pic>
      <p:pic>
        <p:nvPicPr>
          <p:cNvPr id="11" name="Picture 10" descr="Video_icon1.png">
            <a:hlinkClick r:id="rId6"/>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0500" y="3362271"/>
            <a:ext cx="223478" cy="167201"/>
          </a:xfrm>
          <a:prstGeom prst="rect">
            <a:avLst/>
          </a:prstGeom>
        </p:spPr>
      </p:pic>
      <p:pic>
        <p:nvPicPr>
          <p:cNvPr id="7" name="Picture 6" descr="Logo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862" y="6429030"/>
            <a:ext cx="1749909" cy="265511"/>
          </a:xfrm>
          <a:prstGeom prst="rect">
            <a:avLst/>
          </a:prstGeom>
        </p:spPr>
      </p:pic>
      <p:pic>
        <p:nvPicPr>
          <p:cNvPr id="12" name="Picture 11" descr="Video_icon1.png">
            <a:hlinkClick r:id="rId8"/>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5346" y="4977349"/>
            <a:ext cx="223478" cy="167201"/>
          </a:xfrm>
          <a:prstGeom prst="rect">
            <a:avLst/>
          </a:prstGeom>
        </p:spPr>
      </p:pic>
      <p:pic>
        <p:nvPicPr>
          <p:cNvPr id="13" name="Picture 12" descr="Video_icon1.png">
            <a:hlinkClick r:id="rId9"/>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3161" y="4145499"/>
            <a:ext cx="223478" cy="167201"/>
          </a:xfrm>
          <a:prstGeom prst="rect">
            <a:avLst/>
          </a:prstGeom>
        </p:spPr>
      </p:pic>
    </p:spTree>
    <p:extLst>
      <p:ext uri="{BB962C8B-B14F-4D97-AF65-F5344CB8AC3E}">
        <p14:creationId xmlns:p14="http://schemas.microsoft.com/office/powerpoint/2010/main" val="2834221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500"/>
                                        <p:tgtEl>
                                          <p:spTgt spid="5">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fade">
                                      <p:cBhvr>
                                        <p:cTn id="41" dur="500"/>
                                        <p:tgtEl>
                                          <p:spTgt spid="5">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9" end="9"/>
                                            </p:txEl>
                                          </p:spTgt>
                                        </p:tgtEl>
                                        <p:attrNameLst>
                                          <p:attrName>style.visibility</p:attrName>
                                        </p:attrNameLst>
                                      </p:cBhvr>
                                      <p:to>
                                        <p:strVal val="visible"/>
                                      </p:to>
                                    </p:set>
                                    <p:animEffect transition="in" filter="fade">
                                      <p:cBhvr>
                                        <p:cTn id="51" dur="500"/>
                                        <p:tgtEl>
                                          <p:spTgt spid="5">
                                            <p:txEl>
                                              <p:pRg st="9" end="9"/>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5">
                                            <p:txEl>
                                              <p:pRg st="10" end="10"/>
                                            </p:txEl>
                                          </p:spTgt>
                                        </p:tgtEl>
                                        <p:attrNameLst>
                                          <p:attrName>style.visibility</p:attrName>
                                        </p:attrNameLst>
                                      </p:cBhvr>
                                      <p:to>
                                        <p:strVal val="visible"/>
                                      </p:to>
                                    </p:set>
                                    <p:animEffect transition="in" filter="fade">
                                      <p:cBhvr>
                                        <p:cTn id="54" dur="500"/>
                                        <p:tgtEl>
                                          <p:spTgt spid="5">
                                            <p:txEl>
                                              <p:pRg st="10" end="10"/>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5">
                                            <p:txEl>
                                              <p:pRg st="11" end="11"/>
                                            </p:txEl>
                                          </p:spTgt>
                                        </p:tgtEl>
                                        <p:attrNameLst>
                                          <p:attrName>style.visibility</p:attrName>
                                        </p:attrNameLst>
                                      </p:cBhvr>
                                      <p:to>
                                        <p:strVal val="visible"/>
                                      </p:to>
                                    </p:set>
                                    <p:animEffect transition="in" filter="fade">
                                      <p:cBhvr>
                                        <p:cTn id="57" dur="500"/>
                                        <p:tgtEl>
                                          <p:spTgt spid="5">
                                            <p:txEl>
                                              <p:pRg st="11" end="11"/>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5">
                                            <p:txEl>
                                              <p:pRg st="12" end="12"/>
                                            </p:txEl>
                                          </p:spTgt>
                                        </p:tgtEl>
                                        <p:attrNameLst>
                                          <p:attrName>style.visibility</p:attrName>
                                        </p:attrNameLst>
                                      </p:cBhvr>
                                      <p:to>
                                        <p:strVal val="visible"/>
                                      </p:to>
                                    </p:set>
                                    <p:animEffect transition="in" filter="fade">
                                      <p:cBhvr>
                                        <p:cTn id="60" dur="500"/>
                                        <p:tgtEl>
                                          <p:spTgt spid="5">
                                            <p:txEl>
                                              <p:pRg st="12" end="12"/>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5">
                                            <p:txEl>
                                              <p:pRg st="13" end="13"/>
                                            </p:txEl>
                                          </p:spTgt>
                                        </p:tgtEl>
                                        <p:attrNameLst>
                                          <p:attrName>style.visibility</p:attrName>
                                        </p:attrNameLst>
                                      </p:cBhvr>
                                      <p:to>
                                        <p:strVal val="visible"/>
                                      </p:to>
                                    </p:set>
                                    <p:animEffect transition="in" filter="fade">
                                      <p:cBhvr>
                                        <p:cTn id="63" dur="500"/>
                                        <p:tgtEl>
                                          <p:spTgt spid="5">
                                            <p:txEl>
                                              <p:pRg st="13" end="13"/>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5">
                                            <p:txEl>
                                              <p:pRg st="14" end="14"/>
                                            </p:txEl>
                                          </p:spTgt>
                                        </p:tgtEl>
                                        <p:attrNameLst>
                                          <p:attrName>style.visibility</p:attrName>
                                        </p:attrNameLst>
                                      </p:cBhvr>
                                      <p:to>
                                        <p:strVal val="visible"/>
                                      </p:to>
                                    </p:set>
                                    <p:animEffect transition="in" filter="fade">
                                      <p:cBhvr>
                                        <p:cTn id="66" dur="500"/>
                                        <p:tgtEl>
                                          <p:spTgt spid="5">
                                            <p:txEl>
                                              <p:pRg st="14" end="14"/>
                                            </p:txEl>
                                          </p:spTgt>
                                        </p:tgtEl>
                                      </p:cBhvr>
                                    </p:animEffect>
                                  </p:childTnLst>
                                </p:cTn>
                              </p:par>
                              <p:par>
                                <p:cTn id="67" presetID="10" presetClass="entr" presetSubtype="0" fill="hold" nodeType="withEffect">
                                  <p:stCondLst>
                                    <p:cond delay="0"/>
                                  </p:stCondLst>
                                  <p:childTnLst>
                                    <p:set>
                                      <p:cBhvr>
                                        <p:cTn id="68" dur="1" fill="hold">
                                          <p:stCondLst>
                                            <p:cond delay="0"/>
                                          </p:stCondLst>
                                        </p:cTn>
                                        <p:tgtEl>
                                          <p:spTgt spid="5">
                                            <p:txEl>
                                              <p:pRg st="15" end="15"/>
                                            </p:txEl>
                                          </p:spTgt>
                                        </p:tgtEl>
                                        <p:attrNameLst>
                                          <p:attrName>style.visibility</p:attrName>
                                        </p:attrNameLst>
                                      </p:cBhvr>
                                      <p:to>
                                        <p:strVal val="visible"/>
                                      </p:to>
                                    </p:set>
                                    <p:animEffect transition="in" filter="fade">
                                      <p:cBhvr>
                                        <p:cTn id="69" dur="5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5988"/>
            <a:ext cx="8229600" cy="1143000"/>
          </a:xfrm>
        </p:spPr>
        <p:txBody>
          <a:bodyPr>
            <a:normAutofit fontScale="90000"/>
          </a:bodyPr>
          <a:lstStyle/>
          <a:p>
            <a:r>
              <a:rPr lang="en-US" sz="4900" dirty="0" smtClean="0">
                <a:solidFill>
                  <a:srgbClr val="12919C"/>
                </a:solidFill>
              </a:rPr>
              <a:t>Primitive Streak</a:t>
            </a:r>
            <a:br>
              <a:rPr lang="en-US" sz="4900" dirty="0" smtClean="0">
                <a:solidFill>
                  <a:srgbClr val="12919C"/>
                </a:solidFill>
              </a:rPr>
            </a:br>
            <a:r>
              <a:rPr lang="en-US" i="1" dirty="0">
                <a:solidFill>
                  <a:srgbClr val="12919C"/>
                </a:solidFill>
              </a:rPr>
              <a:t> </a:t>
            </a:r>
            <a:r>
              <a:rPr lang="en-US" sz="3600" i="1" dirty="0" smtClean="0">
                <a:solidFill>
                  <a:schemeClr val="tx1">
                    <a:lumMod val="50000"/>
                    <a:lumOff val="50000"/>
                  </a:schemeClr>
                </a:solidFill>
              </a:rPr>
              <a:t>The </a:t>
            </a:r>
            <a:r>
              <a:rPr lang="en-US" sz="3600" i="1" dirty="0" err="1" smtClean="0">
                <a:solidFill>
                  <a:schemeClr val="tx1">
                    <a:lumMod val="50000"/>
                    <a:lumOff val="50000"/>
                  </a:schemeClr>
                </a:solidFill>
              </a:rPr>
              <a:t>Storey</a:t>
            </a:r>
            <a:r>
              <a:rPr lang="en-US" sz="3600" i="1" dirty="0" smtClean="0">
                <a:solidFill>
                  <a:schemeClr val="tx1">
                    <a:lumMod val="50000"/>
                    <a:lumOff val="50000"/>
                  </a:schemeClr>
                </a:solidFill>
              </a:rPr>
              <a:t> Sisters 1997 </a:t>
            </a:r>
            <a:br>
              <a:rPr lang="en-US" sz="3600" i="1" dirty="0" smtClean="0">
                <a:solidFill>
                  <a:schemeClr val="tx1">
                    <a:lumMod val="50000"/>
                    <a:lumOff val="50000"/>
                  </a:schemeClr>
                </a:solidFill>
              </a:rPr>
            </a:br>
            <a:endParaRPr lang="en-US" sz="3600" dirty="0">
              <a:solidFill>
                <a:schemeClr val="tx1">
                  <a:lumMod val="50000"/>
                  <a:lumOff val="50000"/>
                </a:schemeClr>
              </a:solidFill>
            </a:endParaRPr>
          </a:p>
        </p:txBody>
      </p:sp>
      <p:sp>
        <p:nvSpPr>
          <p:cNvPr id="5" name="Content Placeholder 4"/>
          <p:cNvSpPr txBox="1">
            <a:spLocks noGrp="1"/>
          </p:cNvSpPr>
          <p:nvPr>
            <p:ph idx="1"/>
          </p:nvPr>
        </p:nvSpPr>
        <p:spPr>
          <a:xfrm>
            <a:off x="508000" y="2711450"/>
            <a:ext cx="8229600" cy="2246769"/>
          </a:xfrm>
          <a:prstGeom prst="rect">
            <a:avLst/>
          </a:prstGeom>
          <a:noFill/>
        </p:spPr>
        <p:txBody>
          <a:bodyPr wrap="square" rtlCol="0">
            <a:spAutoFit/>
          </a:bodyPr>
          <a:lstStyle/>
          <a:p>
            <a:pPr marL="0" indent="0">
              <a:buNone/>
            </a:pPr>
            <a:r>
              <a:rPr lang="en-US" sz="2000" i="1" dirty="0" smtClean="0">
                <a:solidFill>
                  <a:srgbClr val="12919C"/>
                </a:solidFill>
                <a:ea typeface="ＭＳ Ｐゴシック" charset="0"/>
                <a:cs typeface="Helvetica" charset="0"/>
              </a:rPr>
              <a:t>Primitive Streak </a:t>
            </a:r>
            <a:r>
              <a:rPr lang="en-US" sz="2000" i="1" dirty="0" smtClean="0">
                <a:solidFill>
                  <a:schemeClr val="tx1">
                    <a:lumMod val="50000"/>
                    <a:lumOff val="50000"/>
                  </a:schemeClr>
                </a:solidFill>
              </a:rPr>
              <a:t>is the product of collaboration between sisters Kate and Helen </a:t>
            </a:r>
            <a:r>
              <a:rPr lang="en-US" sz="2000" i="1" dirty="0" err="1" smtClean="0">
                <a:solidFill>
                  <a:schemeClr val="tx1">
                    <a:lumMod val="50000"/>
                    <a:lumOff val="50000"/>
                  </a:schemeClr>
                </a:solidFill>
              </a:rPr>
              <a:t>Storey</a:t>
            </a:r>
            <a:r>
              <a:rPr lang="en-US" sz="2000" i="1" dirty="0" smtClean="0">
                <a:solidFill>
                  <a:schemeClr val="tx1">
                    <a:lumMod val="50000"/>
                    <a:lumOff val="50000"/>
                  </a:schemeClr>
                </a:solidFill>
              </a:rPr>
              <a:t> that brings biology and fashion design together to explore the first 1000 hours of  human embryogenesis. The project has morphed into an educational one complete with biology slide set to illustrate the ways in which scientific research, visualization techniques, and new questions informed the design and construction of the 27 dresses in the collection. </a:t>
            </a:r>
          </a:p>
        </p:txBody>
      </p:sp>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7745" y="2058988"/>
            <a:ext cx="870872" cy="651565"/>
          </a:xfrm>
          <a:prstGeom prst="rect">
            <a:avLst/>
          </a:prstGeom>
        </p:spPr>
      </p:pic>
      <p:pic>
        <p:nvPicPr>
          <p:cNvPr id="7" name="Picture 6"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170" y="6373934"/>
            <a:ext cx="2255242" cy="342184"/>
          </a:xfrm>
          <a:prstGeom prst="rect">
            <a:avLst/>
          </a:prstGeom>
        </p:spPr>
      </p:pic>
    </p:spTree>
    <p:extLst>
      <p:ext uri="{BB962C8B-B14F-4D97-AF65-F5344CB8AC3E}">
        <p14:creationId xmlns:p14="http://schemas.microsoft.com/office/powerpoint/2010/main" val="23358800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2421"/>
            <a:ext cx="8229600" cy="1143000"/>
          </a:xfrm>
        </p:spPr>
        <p:txBody>
          <a:bodyPr>
            <a:normAutofit fontScale="90000"/>
          </a:bodyPr>
          <a:lstStyle/>
          <a:p>
            <a:r>
              <a:rPr lang="en-US" sz="4900" dirty="0" smtClean="0">
                <a:solidFill>
                  <a:srgbClr val="12919C"/>
                </a:solidFill>
              </a:rPr>
              <a:t>Gastrulation</a:t>
            </a:r>
            <a:br>
              <a:rPr lang="en-US" sz="4900" dirty="0" smtClean="0">
                <a:solidFill>
                  <a:srgbClr val="12919C"/>
                </a:solidFill>
              </a:rPr>
            </a:br>
            <a:r>
              <a:rPr lang="en-US" i="1" dirty="0">
                <a:solidFill>
                  <a:srgbClr val="12919C"/>
                </a:solidFill>
              </a:rPr>
              <a:t> </a:t>
            </a:r>
            <a:r>
              <a:rPr lang="en-US" sz="3600" i="1" dirty="0" smtClean="0">
                <a:solidFill>
                  <a:schemeClr val="tx1">
                    <a:lumMod val="50000"/>
                    <a:lumOff val="50000"/>
                  </a:schemeClr>
                </a:solidFill>
              </a:rPr>
              <a:t>Think, Pair, Share</a:t>
            </a:r>
            <a:endParaRPr lang="en-US" sz="3600" dirty="0">
              <a:solidFill>
                <a:schemeClr val="tx1">
                  <a:lumMod val="50000"/>
                  <a:lumOff val="50000"/>
                </a:schemeClr>
              </a:solidFill>
            </a:endParaRPr>
          </a:p>
        </p:txBody>
      </p:sp>
      <p:sp>
        <p:nvSpPr>
          <p:cNvPr id="3" name="Content Placeholder 2"/>
          <p:cNvSpPr>
            <a:spLocks noGrp="1"/>
          </p:cNvSpPr>
          <p:nvPr>
            <p:ph idx="1"/>
          </p:nvPr>
        </p:nvSpPr>
        <p:spPr>
          <a:xfrm>
            <a:off x="457200" y="2443116"/>
            <a:ext cx="8229600" cy="3973513"/>
          </a:xfrm>
        </p:spPr>
        <p:txBody>
          <a:bodyPr>
            <a:normAutofit/>
          </a:bodyPr>
          <a:lstStyle/>
          <a:p>
            <a:pPr marL="0" indent="0" algn="ctr">
              <a:buNone/>
            </a:pPr>
            <a:r>
              <a:rPr lang="en-US" sz="2800" dirty="0" smtClean="0">
                <a:solidFill>
                  <a:srgbClr val="404040"/>
                </a:solidFill>
              </a:rPr>
              <a:t>“It </a:t>
            </a:r>
            <a:r>
              <a:rPr lang="en-US" sz="2800" dirty="0">
                <a:solidFill>
                  <a:srgbClr val="404040"/>
                </a:solidFill>
              </a:rPr>
              <a:t>is not birth, marriage, or death, but gastrulation that is the most important event in your life.</a:t>
            </a:r>
            <a:r>
              <a:rPr lang="en-US" sz="2800" dirty="0" smtClean="0">
                <a:solidFill>
                  <a:srgbClr val="404040"/>
                </a:solidFill>
              </a:rPr>
              <a:t>”</a:t>
            </a:r>
          </a:p>
          <a:p>
            <a:pPr marL="0" indent="0" algn="ctr">
              <a:buNone/>
            </a:pPr>
            <a:r>
              <a:rPr lang="en-US" sz="2800" dirty="0" smtClean="0">
                <a:solidFill>
                  <a:srgbClr val="404040"/>
                </a:solidFill>
              </a:rPr>
              <a:t>-</a:t>
            </a:r>
            <a:r>
              <a:rPr lang="en-US" sz="2800" i="1" dirty="0" smtClean="0">
                <a:solidFill>
                  <a:srgbClr val="404040"/>
                </a:solidFill>
              </a:rPr>
              <a:t>Lewis </a:t>
            </a:r>
            <a:r>
              <a:rPr lang="en-US" sz="2800" i="1" dirty="0" err="1" smtClean="0">
                <a:solidFill>
                  <a:srgbClr val="404040"/>
                </a:solidFill>
              </a:rPr>
              <a:t>Wolpert</a:t>
            </a:r>
            <a:r>
              <a:rPr lang="en-US" sz="2800" i="1" dirty="0" smtClean="0">
                <a:solidFill>
                  <a:srgbClr val="404040"/>
                </a:solidFill>
              </a:rPr>
              <a:t> </a:t>
            </a:r>
            <a:endParaRPr lang="en-US" dirty="0" smtClean="0">
              <a:solidFill>
                <a:srgbClr val="404040"/>
              </a:solidFill>
            </a:endParaRPr>
          </a:p>
          <a:p>
            <a:pPr marL="0" indent="0" algn="ctr">
              <a:buNone/>
            </a:pPr>
            <a:endParaRPr lang="en-US" dirty="0" smtClean="0">
              <a:solidFill>
                <a:srgbClr val="404040"/>
              </a:solidFill>
            </a:endParaRPr>
          </a:p>
          <a:p>
            <a:pPr marL="0" indent="0" algn="ctr">
              <a:buNone/>
            </a:pPr>
            <a:r>
              <a:rPr lang="en-US" i="1" dirty="0">
                <a:solidFill>
                  <a:srgbClr val="404040"/>
                </a:solidFill>
              </a:rPr>
              <a:t> </a:t>
            </a:r>
            <a:r>
              <a:rPr lang="en-US" sz="2400" i="1" dirty="0" smtClean="0">
                <a:solidFill>
                  <a:srgbClr val="404040"/>
                </a:solidFill>
              </a:rPr>
              <a:t>Provide</a:t>
            </a:r>
            <a:r>
              <a:rPr lang="en-US" sz="2400" b="1" i="1" dirty="0" smtClean="0">
                <a:solidFill>
                  <a:srgbClr val="404040"/>
                </a:solidFill>
              </a:rPr>
              <a:t> two </a:t>
            </a:r>
            <a:r>
              <a:rPr lang="en-US" sz="2400" i="1" dirty="0" smtClean="0">
                <a:solidFill>
                  <a:srgbClr val="404040"/>
                </a:solidFill>
              </a:rPr>
              <a:t>reasons why he said this and </a:t>
            </a:r>
            <a:r>
              <a:rPr lang="en-US" sz="2400" b="1" i="1" dirty="0" smtClean="0">
                <a:solidFill>
                  <a:srgbClr val="404040"/>
                </a:solidFill>
              </a:rPr>
              <a:t>one</a:t>
            </a:r>
            <a:r>
              <a:rPr lang="en-US" sz="2400" i="1" dirty="0" smtClean="0">
                <a:solidFill>
                  <a:srgbClr val="404040"/>
                </a:solidFill>
              </a:rPr>
              <a:t> of these reasons should be based on biology.</a:t>
            </a:r>
            <a:endParaRPr lang="en-US" sz="2400" i="1" dirty="0">
              <a:solidFill>
                <a:srgbClr val="404040"/>
              </a:solidFill>
            </a:endParaRPr>
          </a:p>
        </p:txBody>
      </p:sp>
      <p:pic>
        <p:nvPicPr>
          <p:cNvPr id="4" name="Picture 3"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170" y="6373934"/>
            <a:ext cx="2255242" cy="342184"/>
          </a:xfrm>
          <a:prstGeom prst="rect">
            <a:avLst/>
          </a:prstGeom>
        </p:spPr>
      </p:pic>
    </p:spTree>
    <p:extLst>
      <p:ext uri="{BB962C8B-B14F-4D97-AF65-F5344CB8AC3E}">
        <p14:creationId xmlns:p14="http://schemas.microsoft.com/office/powerpoint/2010/main" val="23226542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descr="Swoosh6.png"/>
          <p:cNvPicPr>
            <a:picLocks noChangeAspect="1"/>
          </p:cNvPicPr>
          <p:nvPr/>
        </p:nvPicPr>
        <p:blipFill>
          <a:blip r:embed="rId3"/>
          <a:srcRect/>
          <a:stretch>
            <a:fillRect/>
          </a:stretch>
        </p:blipFill>
        <p:spPr bwMode="auto">
          <a:xfrm>
            <a:off x="397266" y="3571130"/>
            <a:ext cx="7196137" cy="3252787"/>
          </a:xfrm>
          <a:prstGeom prst="rect">
            <a:avLst/>
          </a:prstGeom>
          <a:noFill/>
          <a:ln w="9525">
            <a:noFill/>
            <a:miter lim="800000"/>
            <a:headEnd/>
            <a:tailEnd/>
          </a:ln>
        </p:spPr>
      </p:pic>
      <p:pic>
        <p:nvPicPr>
          <p:cNvPr id="15" name="Picture 9" descr="Swoosh7.png"/>
          <p:cNvPicPr>
            <a:picLocks noChangeAspect="1"/>
          </p:cNvPicPr>
          <p:nvPr/>
        </p:nvPicPr>
        <p:blipFill>
          <a:blip r:embed="rId4"/>
          <a:srcRect/>
          <a:stretch>
            <a:fillRect/>
          </a:stretch>
        </p:blipFill>
        <p:spPr bwMode="auto">
          <a:xfrm>
            <a:off x="1094178" y="3821272"/>
            <a:ext cx="6499225" cy="2924175"/>
          </a:xfrm>
          <a:prstGeom prst="rect">
            <a:avLst/>
          </a:prstGeom>
          <a:noFill/>
          <a:ln w="9525">
            <a:noFill/>
            <a:miter lim="800000"/>
            <a:headEnd/>
            <a:tailEnd/>
          </a:ln>
        </p:spPr>
      </p:pic>
      <p:pic>
        <p:nvPicPr>
          <p:cNvPr id="25" name="Picture 10" descr="Swoosh8.png"/>
          <p:cNvPicPr>
            <a:picLocks noChangeAspect="1"/>
          </p:cNvPicPr>
          <p:nvPr/>
        </p:nvPicPr>
        <p:blipFill>
          <a:blip r:embed="rId5"/>
          <a:srcRect/>
          <a:stretch>
            <a:fillRect/>
          </a:stretch>
        </p:blipFill>
        <p:spPr bwMode="auto">
          <a:xfrm>
            <a:off x="1922352" y="4200051"/>
            <a:ext cx="5802312" cy="2620962"/>
          </a:xfrm>
          <a:prstGeom prst="rect">
            <a:avLst/>
          </a:prstGeom>
          <a:noFill/>
          <a:ln w="9525">
            <a:noFill/>
            <a:miter lim="800000"/>
            <a:headEnd/>
            <a:tailEnd/>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7618" y="2999509"/>
            <a:ext cx="2041863" cy="2058931"/>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2278" y="2324057"/>
            <a:ext cx="2072657" cy="249414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79537" y="1735477"/>
            <a:ext cx="1851505" cy="2594253"/>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79998" y="1155071"/>
            <a:ext cx="1796979" cy="2790996"/>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54090" y="546789"/>
            <a:ext cx="1874126" cy="3024341"/>
          </a:xfrm>
          <a:prstGeom prst="rect">
            <a:avLst/>
          </a:prstGeom>
        </p:spPr>
      </p:pic>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7266" y="88615"/>
            <a:ext cx="2014170" cy="3266837"/>
          </a:xfrm>
          <a:prstGeom prst="rect">
            <a:avLst/>
          </a:prstGeom>
        </p:spPr>
      </p:pic>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85672" y="3634897"/>
            <a:ext cx="1389722" cy="2026903"/>
          </a:xfrm>
          <a:prstGeom prst="rect">
            <a:avLst/>
          </a:prstGeom>
        </p:spPr>
      </p:pic>
      <p:pic>
        <p:nvPicPr>
          <p:cNvPr id="11" name="Picture 1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41509" y="4287889"/>
            <a:ext cx="1084515" cy="1683748"/>
          </a:xfrm>
          <a:prstGeom prst="rect">
            <a:avLst/>
          </a:prstGeom>
        </p:spPr>
      </p:pic>
      <p:pic>
        <p:nvPicPr>
          <p:cNvPr id="12" name="Picture 1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34044" y="4846820"/>
            <a:ext cx="951683" cy="1463817"/>
          </a:xfrm>
          <a:prstGeom prst="rect">
            <a:avLst/>
          </a:prstGeom>
        </p:spPr>
      </p:pic>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90467" y="5308018"/>
            <a:ext cx="809003" cy="1226208"/>
          </a:xfrm>
          <a:prstGeom prst="rect">
            <a:avLst/>
          </a:prstGeom>
        </p:spPr>
      </p:pic>
      <p:sp>
        <p:nvSpPr>
          <p:cNvPr id="14" name="TextBox 13"/>
          <p:cNvSpPr txBox="1"/>
          <p:nvPr/>
        </p:nvSpPr>
        <p:spPr>
          <a:xfrm>
            <a:off x="4414218" y="78961"/>
            <a:ext cx="4722082" cy="307777"/>
          </a:xfrm>
          <a:prstGeom prst="rect">
            <a:avLst/>
          </a:prstGeom>
          <a:noFill/>
        </p:spPr>
        <p:txBody>
          <a:bodyPr wrap="square">
            <a:spAutoFit/>
          </a:bodyPr>
          <a:lstStyle/>
          <a:p>
            <a:pPr fontAlgn="auto">
              <a:spcBef>
                <a:spcPts val="0"/>
              </a:spcBef>
              <a:spcAft>
                <a:spcPts val="0"/>
              </a:spcAft>
              <a:defRPr/>
            </a:pPr>
            <a:r>
              <a:rPr lang="en-US" sz="1400" dirty="0" smtClean="0">
                <a:solidFill>
                  <a:srgbClr val="12919C"/>
                </a:solidFill>
                <a:ea typeface="ＭＳ Ｐゴシック" charset="0"/>
                <a:cs typeface="Helvetica" charset="0"/>
              </a:rPr>
              <a:t>The Embryo &amp; Its Environment: </a:t>
            </a:r>
            <a:r>
              <a:rPr lang="en-US" sz="1400" dirty="0" smtClean="0">
                <a:solidFill>
                  <a:srgbClr val="12919C"/>
                </a:solidFill>
                <a:latin typeface="Helvetica"/>
                <a:ea typeface="ＭＳ Ｐゴシック" charset="0"/>
                <a:cs typeface="Helvetica" charset="0"/>
              </a:rPr>
              <a:t>Macro and Micro Scale</a:t>
            </a:r>
            <a:endParaRPr lang="en-US" sz="1400" dirty="0">
              <a:solidFill>
                <a:schemeClr val="tx1">
                  <a:lumMod val="50000"/>
                  <a:lumOff val="50000"/>
                </a:schemeClr>
              </a:solidFill>
              <a:latin typeface="Helvetica"/>
              <a:cs typeface="Helvetica"/>
            </a:endParaRPr>
          </a:p>
        </p:txBody>
      </p:sp>
      <p:pic>
        <p:nvPicPr>
          <p:cNvPr id="17" name="Picture 12" descr="Swoosh10.png"/>
          <p:cNvPicPr>
            <a:picLocks noChangeAspect="1"/>
          </p:cNvPicPr>
          <p:nvPr/>
        </p:nvPicPr>
        <p:blipFill>
          <a:blip r:embed="rId16"/>
          <a:srcRect/>
          <a:stretch>
            <a:fillRect/>
          </a:stretch>
        </p:blipFill>
        <p:spPr bwMode="auto">
          <a:xfrm>
            <a:off x="3922290" y="5050545"/>
            <a:ext cx="4154487" cy="1831975"/>
          </a:xfrm>
          <a:prstGeom prst="rect">
            <a:avLst/>
          </a:prstGeom>
          <a:noFill/>
          <a:ln w="9525">
            <a:noFill/>
            <a:miter lim="800000"/>
            <a:headEnd/>
            <a:tailEnd/>
          </a:ln>
        </p:spPr>
      </p:pic>
      <p:pic>
        <p:nvPicPr>
          <p:cNvPr id="18" name="Picture 11" descr="Swoosh9.png"/>
          <p:cNvPicPr>
            <a:picLocks noChangeAspect="1"/>
          </p:cNvPicPr>
          <p:nvPr/>
        </p:nvPicPr>
        <p:blipFill>
          <a:blip r:embed="rId17"/>
          <a:srcRect/>
          <a:stretch>
            <a:fillRect/>
          </a:stretch>
        </p:blipFill>
        <p:spPr bwMode="auto">
          <a:xfrm>
            <a:off x="2904157" y="4646079"/>
            <a:ext cx="4960938" cy="2176462"/>
          </a:xfrm>
          <a:prstGeom prst="rect">
            <a:avLst/>
          </a:prstGeom>
          <a:noFill/>
          <a:ln w="9525">
            <a:noFill/>
            <a:miter lim="800000"/>
            <a:headEnd/>
            <a:tailEnd/>
          </a:ln>
        </p:spPr>
      </p:pic>
      <p:pic>
        <p:nvPicPr>
          <p:cNvPr id="20" name="Picture 3" descr="Swoosh1.png"/>
          <p:cNvPicPr>
            <a:picLocks noChangeAspect="1"/>
          </p:cNvPicPr>
          <p:nvPr/>
        </p:nvPicPr>
        <p:blipFill>
          <a:blip r:embed="rId18"/>
          <a:srcRect/>
          <a:stretch>
            <a:fillRect/>
          </a:stretch>
        </p:blipFill>
        <p:spPr bwMode="auto">
          <a:xfrm>
            <a:off x="2743867" y="88615"/>
            <a:ext cx="5956300" cy="4700588"/>
          </a:xfrm>
          <a:prstGeom prst="rect">
            <a:avLst/>
          </a:prstGeom>
          <a:noFill/>
          <a:ln w="9525">
            <a:noFill/>
            <a:miter lim="800000"/>
            <a:headEnd/>
            <a:tailEnd/>
          </a:ln>
        </p:spPr>
      </p:pic>
      <p:pic>
        <p:nvPicPr>
          <p:cNvPr id="21" name="Picture 4" descr="Swoosh2.png"/>
          <p:cNvPicPr>
            <a:picLocks noChangeAspect="1"/>
          </p:cNvPicPr>
          <p:nvPr/>
        </p:nvPicPr>
        <p:blipFill>
          <a:blip r:embed="rId19"/>
          <a:srcRect/>
          <a:stretch>
            <a:fillRect/>
          </a:stretch>
        </p:blipFill>
        <p:spPr bwMode="auto">
          <a:xfrm>
            <a:off x="3410037" y="489236"/>
            <a:ext cx="5360987" cy="4406900"/>
          </a:xfrm>
          <a:prstGeom prst="rect">
            <a:avLst/>
          </a:prstGeom>
          <a:noFill/>
          <a:ln w="9525">
            <a:noFill/>
            <a:miter lim="800000"/>
            <a:headEnd/>
            <a:tailEnd/>
          </a:ln>
        </p:spPr>
      </p:pic>
      <p:pic>
        <p:nvPicPr>
          <p:cNvPr id="22" name="Picture 5" descr="Swoosh3.png"/>
          <p:cNvPicPr>
            <a:picLocks noChangeAspect="1"/>
          </p:cNvPicPr>
          <p:nvPr/>
        </p:nvPicPr>
        <p:blipFill>
          <a:blip r:embed="rId20"/>
          <a:srcRect/>
          <a:stretch>
            <a:fillRect/>
          </a:stretch>
        </p:blipFill>
        <p:spPr bwMode="auto">
          <a:xfrm>
            <a:off x="3990054" y="1027769"/>
            <a:ext cx="4710113" cy="3856038"/>
          </a:xfrm>
          <a:prstGeom prst="rect">
            <a:avLst/>
          </a:prstGeom>
          <a:noFill/>
          <a:ln w="9525">
            <a:noFill/>
            <a:miter lim="800000"/>
            <a:headEnd/>
            <a:tailEnd/>
          </a:ln>
        </p:spPr>
      </p:pic>
      <p:pic>
        <p:nvPicPr>
          <p:cNvPr id="23" name="Picture 6" descr="Swoosh4.png"/>
          <p:cNvPicPr>
            <a:picLocks noChangeAspect="1"/>
          </p:cNvPicPr>
          <p:nvPr/>
        </p:nvPicPr>
        <p:blipFill>
          <a:blip r:embed="rId21"/>
          <a:srcRect/>
          <a:stretch>
            <a:fillRect/>
          </a:stretch>
        </p:blipFill>
        <p:spPr bwMode="auto">
          <a:xfrm>
            <a:off x="4761584" y="1842713"/>
            <a:ext cx="4178300" cy="3432175"/>
          </a:xfrm>
          <a:prstGeom prst="rect">
            <a:avLst/>
          </a:prstGeom>
          <a:noFill/>
          <a:ln w="9525">
            <a:noFill/>
            <a:miter lim="800000"/>
            <a:headEnd/>
            <a:tailEnd/>
          </a:ln>
        </p:spPr>
      </p:pic>
      <p:pic>
        <p:nvPicPr>
          <p:cNvPr id="24" name="Picture 7" descr="Swoosh5.png"/>
          <p:cNvPicPr>
            <a:picLocks noChangeAspect="1"/>
          </p:cNvPicPr>
          <p:nvPr/>
        </p:nvPicPr>
        <p:blipFill>
          <a:blip r:embed="rId22"/>
          <a:srcRect/>
          <a:stretch>
            <a:fillRect/>
          </a:stretch>
        </p:blipFill>
        <p:spPr bwMode="auto">
          <a:xfrm>
            <a:off x="5516348" y="2389267"/>
            <a:ext cx="3373352" cy="2916238"/>
          </a:xfrm>
          <a:prstGeom prst="rect">
            <a:avLst/>
          </a:prstGeom>
          <a:noFill/>
          <a:ln w="9525">
            <a:noFill/>
            <a:miter lim="800000"/>
            <a:headEnd/>
            <a:tailEnd/>
          </a:ln>
        </p:spPr>
      </p:pic>
      <p:pic>
        <p:nvPicPr>
          <p:cNvPr id="26" name="Picture 25" descr="Logos.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35170" y="6201328"/>
            <a:ext cx="2255242" cy="342184"/>
          </a:xfrm>
          <a:prstGeom prst="rect">
            <a:avLst/>
          </a:prstGeom>
        </p:spPr>
      </p:pic>
    </p:spTree>
    <p:extLst>
      <p:ext uri="{BB962C8B-B14F-4D97-AF65-F5344CB8AC3E}">
        <p14:creationId xmlns:p14="http://schemas.microsoft.com/office/powerpoint/2010/main" val="597121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1000"/>
                                        <p:tgtEl>
                                          <p:spTgt spid="20"/>
                                        </p:tgtEl>
                                      </p:cBhvr>
                                    </p:animEffect>
                                  </p:childTnLst>
                                </p:cTn>
                              </p:par>
                              <p:par>
                                <p:cTn id="84" presetID="10" presetClass="entr" presetSubtype="0" fill="hold" nodeType="withEffect">
                                  <p:stCondLst>
                                    <p:cond delay="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childTnLst>
                                </p:cTn>
                              </p:par>
                              <p:par>
                                <p:cTn id="87" presetID="10" presetClass="entr" presetSubtype="0" fill="hold" nodeType="withEffect">
                                  <p:stCondLst>
                                    <p:cond delay="100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000"/>
                                        <p:tgtEl>
                                          <p:spTgt spid="22"/>
                                        </p:tgtEl>
                                      </p:cBhvr>
                                    </p:animEffect>
                                  </p:childTnLst>
                                </p:cTn>
                              </p:par>
                              <p:par>
                                <p:cTn id="90" presetID="10" presetClass="entr" presetSubtype="0" fill="hold" nodeType="withEffect">
                                  <p:stCondLst>
                                    <p:cond delay="150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nodeType="withEffect">
                                  <p:stCondLst>
                                    <p:cond delay="20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par>
                                <p:cTn id="96" presetID="10" presetClass="entr" presetSubtype="0" fill="hold" nodeType="withEffect">
                                  <p:stCondLst>
                                    <p:cond delay="250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1000"/>
                                        <p:tgtEl>
                                          <p:spTgt spid="17"/>
                                        </p:tgtEl>
                                      </p:cBhvr>
                                    </p:animEffect>
                                  </p:childTnLst>
                                </p:cTn>
                              </p:par>
                              <p:par>
                                <p:cTn id="99" presetID="10" presetClass="entr" presetSubtype="0" fill="hold" nodeType="withEffect">
                                  <p:stCondLst>
                                    <p:cond delay="300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1000"/>
                                        <p:tgtEl>
                                          <p:spTgt spid="18"/>
                                        </p:tgtEl>
                                      </p:cBhvr>
                                    </p:animEffect>
                                  </p:childTnLst>
                                </p:cTn>
                              </p:par>
                              <p:par>
                                <p:cTn id="102" presetID="10" presetClass="entr" presetSubtype="0" fill="hold" nodeType="withEffect">
                                  <p:stCondLst>
                                    <p:cond delay="3500"/>
                                  </p:stCondLst>
                                  <p:childTnLst>
                                    <p:set>
                                      <p:cBhvr>
                                        <p:cTn id="103" dur="1" fill="hold">
                                          <p:stCondLst>
                                            <p:cond delay="0"/>
                                          </p:stCondLst>
                                        </p:cTn>
                                        <p:tgtEl>
                                          <p:spTgt spid="25"/>
                                        </p:tgtEl>
                                        <p:attrNameLst>
                                          <p:attrName>style.visibility</p:attrName>
                                        </p:attrNameLst>
                                      </p:cBhvr>
                                      <p:to>
                                        <p:strVal val="visible"/>
                                      </p:to>
                                    </p:set>
                                    <p:animEffect transition="in" filter="fade">
                                      <p:cBhvr>
                                        <p:cTn id="104" dur="1000"/>
                                        <p:tgtEl>
                                          <p:spTgt spid="25"/>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1000"/>
                                        <p:tgtEl>
                                          <p:spTgt spid="15"/>
                                        </p:tgtEl>
                                      </p:cBhvr>
                                    </p:animEffect>
                                  </p:childTnLst>
                                </p:cTn>
                              </p:par>
                              <p:par>
                                <p:cTn id="108" presetID="10" presetClass="entr" presetSubtype="0" fill="hold" nodeType="withEffect">
                                  <p:stCondLst>
                                    <p:cond delay="4500"/>
                                  </p:stCondLst>
                                  <p:childTnLst>
                                    <p:set>
                                      <p:cBhvr>
                                        <p:cTn id="109" dur="1" fill="hold">
                                          <p:stCondLst>
                                            <p:cond delay="0"/>
                                          </p:stCondLst>
                                        </p:cTn>
                                        <p:tgtEl>
                                          <p:spTgt spid="16"/>
                                        </p:tgtEl>
                                        <p:attrNameLst>
                                          <p:attrName>style.visibility</p:attrName>
                                        </p:attrNameLst>
                                      </p:cBhvr>
                                      <p:to>
                                        <p:strVal val="visible"/>
                                      </p:to>
                                    </p:set>
                                    <p:animEffect transition="in" filter="fade">
                                      <p:cBhvr>
                                        <p:cTn id="1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54380"/>
            <a:ext cx="8229600" cy="1927226"/>
          </a:xfrm>
        </p:spPr>
        <p:txBody>
          <a:bodyPr rtlCol="0">
            <a:normAutofit fontScale="90000"/>
          </a:bodyPr>
          <a:lstStyle/>
          <a:p>
            <a:pPr fontAlgn="auto">
              <a:spcAft>
                <a:spcPts val="0"/>
              </a:spcAft>
              <a:defRPr/>
            </a:pPr>
            <a:r>
              <a:rPr lang="en-US" sz="4900" dirty="0">
                <a:solidFill>
                  <a:srgbClr val="12919C"/>
                </a:solidFill>
                <a:ea typeface="ＭＳ Ｐゴシック" charset="0"/>
                <a:cs typeface="Helvetica" charset="0"/>
              </a:rPr>
              <a:t>Fertilization </a:t>
            </a:r>
            <a:r>
              <a:rPr lang="en-US" sz="4900" dirty="0" smtClean="0">
                <a:solidFill>
                  <a:srgbClr val="12919C"/>
                </a:solidFill>
                <a:ea typeface="ＭＳ Ｐゴシック" charset="0"/>
                <a:cs typeface="Helvetica" charset="0"/>
              </a:rPr>
              <a:t>&amp;</a:t>
            </a:r>
            <a:br>
              <a:rPr lang="en-US" sz="4900" dirty="0" smtClean="0">
                <a:solidFill>
                  <a:srgbClr val="12919C"/>
                </a:solidFill>
                <a:ea typeface="ＭＳ Ｐゴシック" charset="0"/>
                <a:cs typeface="Helvetica" charset="0"/>
              </a:rPr>
            </a:br>
            <a:r>
              <a:rPr lang="en-US" sz="4900" dirty="0" smtClean="0">
                <a:solidFill>
                  <a:srgbClr val="12919C"/>
                </a:solidFill>
                <a:ea typeface="ＭＳ Ｐゴシック" charset="0"/>
                <a:cs typeface="Helvetica" charset="0"/>
              </a:rPr>
              <a:t>Human Development </a:t>
            </a:r>
            <a:br>
              <a:rPr lang="en-US" sz="4900" dirty="0" smtClean="0">
                <a:solidFill>
                  <a:srgbClr val="12919C"/>
                </a:solidFill>
                <a:ea typeface="ＭＳ Ｐゴシック" charset="0"/>
                <a:cs typeface="Helvetica" charset="0"/>
              </a:rPr>
            </a:br>
            <a:r>
              <a:rPr lang="en-US" sz="3600" i="1" dirty="0" smtClean="0">
                <a:solidFill>
                  <a:srgbClr val="7F7F7F"/>
                </a:solidFill>
                <a:latin typeface="+mn-lt"/>
              </a:rPr>
              <a:t>Part 1: Individually draw this process</a:t>
            </a:r>
            <a:br>
              <a:rPr lang="en-US" sz="3600" i="1" dirty="0" smtClean="0">
                <a:solidFill>
                  <a:srgbClr val="7F7F7F"/>
                </a:solidFill>
                <a:latin typeface="+mn-lt"/>
              </a:rPr>
            </a:br>
            <a:r>
              <a:rPr lang="en-US" sz="3600" i="1" dirty="0" smtClean="0">
                <a:solidFill>
                  <a:srgbClr val="7F7F7F"/>
                </a:solidFill>
                <a:latin typeface="+mn-lt"/>
              </a:rPr>
              <a:t>Part 2: Synthesize a composite with peers</a:t>
            </a:r>
            <a:endParaRPr lang="en-US" sz="3600" i="1" dirty="0">
              <a:solidFill>
                <a:srgbClr val="7F7F7F"/>
              </a:solidFill>
              <a:latin typeface="+mn-lt"/>
              <a:cs typeface="Gill Sans MT"/>
            </a:endParaRPr>
          </a:p>
        </p:txBody>
      </p:sp>
      <p:sp>
        <p:nvSpPr>
          <p:cNvPr id="3" name="Rectangle 2"/>
          <p:cNvSpPr/>
          <p:nvPr/>
        </p:nvSpPr>
        <p:spPr>
          <a:xfrm>
            <a:off x="419100" y="3988084"/>
            <a:ext cx="8724900" cy="1938992"/>
          </a:xfrm>
          <a:prstGeom prst="rect">
            <a:avLst/>
          </a:prstGeom>
        </p:spPr>
        <p:txBody>
          <a:bodyPr wrap="square">
            <a:spAutoFit/>
          </a:bodyPr>
          <a:lstStyle/>
          <a:p>
            <a:pPr marL="342900" indent="-342900" fontAlgn="auto">
              <a:spcBef>
                <a:spcPts val="0"/>
              </a:spcBef>
              <a:spcAft>
                <a:spcPts val="0"/>
              </a:spcAft>
              <a:buFont typeface="+mj-lt"/>
              <a:buAutoNum type="arabicPeriod"/>
              <a:defRPr/>
            </a:pPr>
            <a:r>
              <a:rPr lang="en-US" sz="2000" dirty="0" smtClean="0">
                <a:solidFill>
                  <a:schemeClr val="tx1">
                    <a:lumMod val="75000"/>
                    <a:lumOff val="25000"/>
                  </a:schemeClr>
                </a:solidFill>
                <a:cs typeface="Helvetica"/>
              </a:rPr>
              <a:t>Consider where you will begin, proceed, and end your visual narrative? </a:t>
            </a:r>
          </a:p>
          <a:p>
            <a:pPr marL="342900" indent="-342900" fontAlgn="auto">
              <a:spcBef>
                <a:spcPts val="0"/>
              </a:spcBef>
              <a:spcAft>
                <a:spcPts val="0"/>
              </a:spcAft>
              <a:buFont typeface="+mj-lt"/>
              <a:buAutoNum type="arabicPeriod"/>
              <a:defRPr/>
            </a:pPr>
            <a:r>
              <a:rPr lang="en-US" sz="2000" dirty="0" smtClean="0">
                <a:solidFill>
                  <a:schemeClr val="tx1">
                    <a:lumMod val="75000"/>
                    <a:lumOff val="25000"/>
                  </a:schemeClr>
                </a:solidFill>
                <a:cs typeface="Helvetica"/>
              </a:rPr>
              <a:t>Which moments do you want to highlight and emphasize? </a:t>
            </a:r>
          </a:p>
          <a:p>
            <a:pPr marL="342900" indent="-342900" fontAlgn="auto">
              <a:spcBef>
                <a:spcPts val="0"/>
              </a:spcBef>
              <a:spcAft>
                <a:spcPts val="0"/>
              </a:spcAft>
              <a:buFont typeface="+mj-lt"/>
              <a:buAutoNum type="arabicPeriod"/>
              <a:defRPr/>
            </a:pPr>
            <a:r>
              <a:rPr lang="en-US" sz="2000" dirty="0" smtClean="0">
                <a:solidFill>
                  <a:schemeClr val="tx1">
                    <a:lumMod val="75000"/>
                    <a:lumOff val="25000"/>
                  </a:schemeClr>
                </a:solidFill>
                <a:cs typeface="Helvetica"/>
              </a:rPr>
              <a:t>What from the course resources informed your choices; map these? </a:t>
            </a:r>
          </a:p>
          <a:p>
            <a:pPr marL="342900" indent="-342900" fontAlgn="auto">
              <a:spcBef>
                <a:spcPts val="0"/>
              </a:spcBef>
              <a:spcAft>
                <a:spcPts val="0"/>
              </a:spcAft>
              <a:buFont typeface="+mj-lt"/>
              <a:buAutoNum type="arabicPeriod"/>
              <a:defRPr/>
            </a:pPr>
            <a:r>
              <a:rPr lang="en-US" sz="2000" dirty="0">
                <a:solidFill>
                  <a:schemeClr val="tx1">
                    <a:lumMod val="75000"/>
                    <a:lumOff val="25000"/>
                  </a:schemeClr>
                </a:solidFill>
                <a:cs typeface="Helvetica"/>
              </a:rPr>
              <a:t>Which parts of the narrative remain elusive to you? </a:t>
            </a:r>
          </a:p>
          <a:p>
            <a:pPr marL="342900" indent="-342900" fontAlgn="auto">
              <a:spcBef>
                <a:spcPts val="0"/>
              </a:spcBef>
              <a:spcAft>
                <a:spcPts val="0"/>
              </a:spcAft>
              <a:buFont typeface="+mj-lt"/>
              <a:buAutoNum type="arabicPeriod"/>
              <a:defRPr/>
            </a:pPr>
            <a:r>
              <a:rPr lang="en-US" sz="2000" dirty="0" smtClean="0">
                <a:solidFill>
                  <a:schemeClr val="tx1">
                    <a:lumMod val="75000"/>
                    <a:lumOff val="25000"/>
                  </a:schemeClr>
                </a:solidFill>
                <a:cs typeface="Helvetica"/>
              </a:rPr>
              <a:t>Are there aspects of the narrative you feel are not accurate? </a:t>
            </a:r>
          </a:p>
          <a:p>
            <a:pPr marL="342900" indent="-342900" fontAlgn="auto">
              <a:spcBef>
                <a:spcPts val="0"/>
              </a:spcBef>
              <a:spcAft>
                <a:spcPts val="0"/>
              </a:spcAft>
              <a:buFont typeface="+mj-lt"/>
              <a:buAutoNum type="arabicPeriod"/>
              <a:defRPr/>
            </a:pPr>
            <a:r>
              <a:rPr lang="en-US" sz="2000" dirty="0" smtClean="0">
                <a:solidFill>
                  <a:schemeClr val="tx1">
                    <a:lumMod val="75000"/>
                    <a:lumOff val="25000"/>
                  </a:schemeClr>
                </a:solidFill>
                <a:latin typeface="Helvetica"/>
                <a:ea typeface="+mn-ea"/>
                <a:cs typeface="Helvetica"/>
              </a:rPr>
              <a:t>How does your visual narrative compare to your peers? </a:t>
            </a:r>
          </a:p>
        </p:txBody>
      </p:sp>
      <p:pic>
        <p:nvPicPr>
          <p:cNvPr id="4" name="Picture 3"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666855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81702"/>
            <a:ext cx="9143999" cy="1015663"/>
          </a:xfrm>
          <a:prstGeom prst="rect">
            <a:avLst/>
          </a:prstGeom>
          <a:noFill/>
        </p:spPr>
        <p:txBody>
          <a:bodyPr wrap="square" rtlCol="0">
            <a:spAutoFit/>
          </a:bodyPr>
          <a:lstStyle/>
          <a:p>
            <a:pPr algn="ctr"/>
            <a:r>
              <a:rPr lang="en-US" sz="2400" dirty="0" smtClean="0">
                <a:solidFill>
                  <a:schemeClr val="accent5">
                    <a:lumMod val="75000"/>
                  </a:schemeClr>
                </a:solidFill>
              </a:rPr>
              <a:t> </a:t>
            </a:r>
            <a:r>
              <a:rPr lang="en-US" sz="3200" dirty="0" smtClean="0">
                <a:solidFill>
                  <a:srgbClr val="12919C"/>
                </a:solidFill>
                <a:ea typeface="ＭＳ Ｐゴシック" charset="0"/>
                <a:cs typeface="Helvetica" charset="0"/>
              </a:rPr>
              <a:t>Fertilization, Embryos, &amp; Human Development</a:t>
            </a:r>
          </a:p>
          <a:p>
            <a:pPr algn="ctr"/>
            <a:r>
              <a:rPr lang="en-US" sz="2800" i="1" dirty="0">
                <a:solidFill>
                  <a:schemeClr val="tx1">
                    <a:lumMod val="50000"/>
                    <a:lumOff val="50000"/>
                  </a:schemeClr>
                </a:solidFill>
              </a:rPr>
              <a:t>University of Michigan Stem Cells Defined </a:t>
            </a:r>
            <a:endParaRPr lang="en-US" sz="2800" dirty="0">
              <a:solidFill>
                <a:srgbClr val="12919C"/>
              </a:solidFill>
              <a:ea typeface="ＭＳ Ｐゴシック" charset="0"/>
              <a:cs typeface="Helvetica" charset="0"/>
            </a:endParaRPr>
          </a:p>
        </p:txBody>
      </p:sp>
      <p:sp>
        <p:nvSpPr>
          <p:cNvPr id="5" name="TextBox 4"/>
          <p:cNvSpPr txBox="1"/>
          <p:nvPr/>
        </p:nvSpPr>
        <p:spPr>
          <a:xfrm>
            <a:off x="360586" y="1015678"/>
            <a:ext cx="8411729" cy="3693319"/>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Human Fertilization </a:t>
            </a:r>
            <a:r>
              <a:rPr lang="en-US" i="1" dirty="0" smtClean="0">
                <a:solidFill>
                  <a:schemeClr val="tx1">
                    <a:lumMod val="50000"/>
                    <a:lumOff val="50000"/>
                  </a:schemeClr>
                </a:solidFill>
              </a:rPr>
              <a:t>is a process by which egg and sperm fuse creating a unique human being comprised of genetic material from each parent. The event requires each potential parent to generate germ cells, or eggs/sperm, each of which contains only half the total genetic content for a human being. This process of reducing the genetic content by half occurs during a specific type of cell division referred to as meiosis. Meiosis also involves a reorganization of the genetic content of each parent such that a unique combination of genetic material is inherited by each child contributing to the diversity of the species. Fertilization takes place in the fallopian tube which is connected to the uterus but not to the ovary, thus, the mature egg must be released from the ovary and guided through the interstitial space to the fallopian tube. The sperm swim using a </a:t>
            </a:r>
            <a:r>
              <a:rPr lang="en-US" i="1" dirty="0" err="1" smtClean="0">
                <a:solidFill>
                  <a:schemeClr val="tx1">
                    <a:lumMod val="50000"/>
                    <a:lumOff val="50000"/>
                  </a:schemeClr>
                </a:solidFill>
              </a:rPr>
              <a:t>flagellar</a:t>
            </a:r>
            <a:r>
              <a:rPr lang="en-US" i="1" dirty="0" smtClean="0">
                <a:solidFill>
                  <a:schemeClr val="tx1">
                    <a:lumMod val="50000"/>
                    <a:lumOff val="50000"/>
                  </a:schemeClr>
                </a:solidFill>
              </a:rPr>
              <a:t> tail through the vagina, through the  cervix, </a:t>
            </a:r>
            <a:r>
              <a:rPr lang="en-US" i="1" dirty="0">
                <a:solidFill>
                  <a:schemeClr val="tx1">
                    <a:lumMod val="50000"/>
                    <a:lumOff val="50000"/>
                  </a:schemeClr>
                </a:solidFill>
              </a:rPr>
              <a:t>through the </a:t>
            </a:r>
            <a:r>
              <a:rPr lang="en-US" i="1" dirty="0" smtClean="0">
                <a:solidFill>
                  <a:schemeClr val="tx1">
                    <a:lumMod val="50000"/>
                    <a:lumOff val="50000"/>
                  </a:schemeClr>
                </a:solidFill>
              </a:rPr>
              <a:t>uterus, to the fallopian tube following a chemical signal gradient secreted by the egg. </a:t>
            </a:r>
          </a:p>
        </p:txBody>
      </p:sp>
      <p:sp>
        <p:nvSpPr>
          <p:cNvPr id="6" name="TextBox 5"/>
          <p:cNvSpPr txBox="1"/>
          <p:nvPr/>
        </p:nvSpPr>
        <p:spPr>
          <a:xfrm>
            <a:off x="360586" y="4709627"/>
            <a:ext cx="8411729" cy="1477328"/>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Human Development </a:t>
            </a:r>
            <a:r>
              <a:rPr lang="en-US" i="1" dirty="0" smtClean="0">
                <a:solidFill>
                  <a:schemeClr val="tx1">
                    <a:lumMod val="50000"/>
                    <a:lumOff val="50000"/>
                  </a:schemeClr>
                </a:solidFill>
              </a:rPr>
              <a:t>refers to the events that occur post fertilization, including embryogenesis, birth, infancy, childhood, and adulthood. Not only does the embryo need to create a large number of cells via clonal cell division it also needs to differentiate these cells into the specialized cells of various tissues and undergo cell loss to form the structures of the body. </a:t>
            </a:r>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9" name="Picture 8"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8741" y="697315"/>
            <a:ext cx="425519" cy="318363"/>
          </a:xfrm>
          <a:prstGeom prst="rect">
            <a:avLst/>
          </a:prstGeom>
        </p:spPr>
      </p:pic>
    </p:spTree>
    <p:extLst>
      <p:ext uri="{BB962C8B-B14F-4D97-AF65-F5344CB8AC3E}">
        <p14:creationId xmlns:p14="http://schemas.microsoft.com/office/powerpoint/2010/main" val="5001983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Zygo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81" y="2919918"/>
            <a:ext cx="1301750" cy="1292225"/>
          </a:xfrm>
          <a:prstGeom prst="rect">
            <a:avLst/>
          </a:prstGeom>
        </p:spPr>
      </p:pic>
      <p:pic>
        <p:nvPicPr>
          <p:cNvPr id="5" name="Picture 4" descr="MitosisTex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131" y="3625043"/>
            <a:ext cx="320675" cy="260350"/>
          </a:xfrm>
          <a:prstGeom prst="rect">
            <a:avLst/>
          </a:prstGeom>
        </p:spPr>
      </p:pic>
      <p:pic>
        <p:nvPicPr>
          <p:cNvPr id="6" name="Picture 5" descr="ChromosomeBubbl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3256" y="2660574"/>
            <a:ext cx="1098550" cy="936625"/>
          </a:xfrm>
          <a:prstGeom prst="rect">
            <a:avLst/>
          </a:prstGeom>
        </p:spPr>
      </p:pic>
      <p:pic>
        <p:nvPicPr>
          <p:cNvPr id="7" name="Picture 6" descr="EmptyDisc.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17462" y="2982836"/>
            <a:ext cx="1225550" cy="1228725"/>
          </a:xfrm>
          <a:prstGeom prst="rect">
            <a:avLst/>
          </a:prstGeom>
        </p:spPr>
      </p:pic>
      <p:pic>
        <p:nvPicPr>
          <p:cNvPr id="10" name="Picture 9" descr="Cell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37189" y="3569976"/>
            <a:ext cx="409525" cy="412750"/>
          </a:xfrm>
          <a:prstGeom prst="rect">
            <a:avLst/>
          </a:prstGeom>
        </p:spPr>
      </p:pic>
      <p:pic>
        <p:nvPicPr>
          <p:cNvPr id="15" name="Picture 14" descr="Cell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87283" y="3563626"/>
            <a:ext cx="409525" cy="412750"/>
          </a:xfrm>
          <a:prstGeom prst="rect">
            <a:avLst/>
          </a:prstGeom>
        </p:spPr>
      </p:pic>
      <p:pic>
        <p:nvPicPr>
          <p:cNvPr id="16" name="Picture 15" descr="CellR.png"/>
          <p:cNvPicPr>
            <a:picLocks noChangeAspect="1"/>
          </p:cNvPicPr>
          <p:nvPr/>
        </p:nvPicPr>
        <p:blipFill>
          <a:blip r:embed="rId8">
            <a:alphaModFix amt="66000"/>
            <a:extLst>
              <a:ext uri="{28A0092B-C50C-407E-A947-70E740481C1C}">
                <a14:useLocalDpi xmlns:a14="http://schemas.microsoft.com/office/drawing/2010/main" val="0"/>
              </a:ext>
            </a:extLst>
          </a:blip>
          <a:stretch>
            <a:fillRect/>
          </a:stretch>
        </p:blipFill>
        <p:spPr>
          <a:xfrm>
            <a:off x="2693803" y="3399476"/>
            <a:ext cx="409525" cy="412750"/>
          </a:xfrm>
          <a:prstGeom prst="rect">
            <a:avLst/>
          </a:prstGeom>
          <a:effectLst/>
        </p:spPr>
      </p:pic>
      <p:pic>
        <p:nvPicPr>
          <p:cNvPr id="18" name="Picture 17" descr="Cell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42720" y="3264244"/>
            <a:ext cx="409525" cy="412750"/>
          </a:xfrm>
          <a:prstGeom prst="rect">
            <a:avLst/>
          </a:prstGeom>
        </p:spPr>
      </p:pic>
      <p:pic>
        <p:nvPicPr>
          <p:cNvPr id="19" name="Picture 18" descr="Cell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92814" y="3257894"/>
            <a:ext cx="409525" cy="412750"/>
          </a:xfrm>
          <a:prstGeom prst="rect">
            <a:avLst/>
          </a:prstGeom>
        </p:spPr>
      </p:pic>
      <p:pic>
        <p:nvPicPr>
          <p:cNvPr id="8" name="Picture 7" descr="Cell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21035" y="3057869"/>
            <a:ext cx="409525" cy="412750"/>
          </a:xfrm>
          <a:prstGeom prst="rect">
            <a:avLst/>
          </a:prstGeom>
        </p:spPr>
      </p:pic>
      <p:pic>
        <p:nvPicPr>
          <p:cNvPr id="11" name="Picture 10" descr="Cell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35291" y="3363601"/>
            <a:ext cx="409525" cy="412750"/>
          </a:xfrm>
          <a:prstGeom prst="rect">
            <a:avLst/>
          </a:prstGeom>
        </p:spPr>
      </p:pic>
      <p:pic>
        <p:nvPicPr>
          <p:cNvPr id="12" name="Picture 11" descr="Cell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24623" y="3715094"/>
            <a:ext cx="409525" cy="412750"/>
          </a:xfrm>
          <a:prstGeom prst="rect">
            <a:avLst/>
          </a:prstGeom>
        </p:spPr>
      </p:pic>
      <p:pic>
        <p:nvPicPr>
          <p:cNvPr id="20" name="Picture 19" descr="Blastocyst.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17462" y="2982836"/>
            <a:ext cx="1206500" cy="1203325"/>
          </a:xfrm>
          <a:prstGeom prst="rect">
            <a:avLst/>
          </a:prstGeom>
        </p:spPr>
      </p:pic>
      <p:pic>
        <p:nvPicPr>
          <p:cNvPr id="21" name="Picture 20" descr="ICM.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76264" y="3123267"/>
            <a:ext cx="695325" cy="307975"/>
          </a:xfrm>
          <a:prstGeom prst="rect">
            <a:avLst/>
          </a:prstGeom>
        </p:spPr>
      </p:pic>
      <p:pic>
        <p:nvPicPr>
          <p:cNvPr id="22" name="Picture 21" descr="Mitosis&amp;Differentiation.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79054" y="3625043"/>
            <a:ext cx="571500" cy="504825"/>
          </a:xfrm>
          <a:prstGeom prst="rect">
            <a:avLst/>
          </a:prstGeom>
        </p:spPr>
      </p:pic>
      <p:pic>
        <p:nvPicPr>
          <p:cNvPr id="23" name="Picture 22" descr="Gastrula.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12971" y="2768524"/>
            <a:ext cx="1374775" cy="1657350"/>
          </a:xfrm>
          <a:prstGeom prst="rect">
            <a:avLst/>
          </a:prstGeom>
        </p:spPr>
      </p:pic>
      <p:pic>
        <p:nvPicPr>
          <p:cNvPr id="24" name="Picture 23" descr="Mitosis&amp;Differentiation.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27050" y="3619861"/>
            <a:ext cx="571500" cy="504825"/>
          </a:xfrm>
          <a:prstGeom prst="rect">
            <a:avLst/>
          </a:prstGeom>
        </p:spPr>
      </p:pic>
      <p:pic>
        <p:nvPicPr>
          <p:cNvPr id="25" name="Picture 24" descr="Fetus.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98550" y="2487956"/>
            <a:ext cx="850900" cy="1965325"/>
          </a:xfrm>
          <a:prstGeom prst="rect">
            <a:avLst/>
          </a:prstGeom>
        </p:spPr>
      </p:pic>
      <p:pic>
        <p:nvPicPr>
          <p:cNvPr id="26" name="Picture 25" descr="Body.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7660956" y="1964353"/>
            <a:ext cx="1483044" cy="3012532"/>
          </a:xfrm>
          <a:prstGeom prst="rect">
            <a:avLst/>
          </a:prstGeom>
        </p:spPr>
      </p:pic>
      <p:pic>
        <p:nvPicPr>
          <p:cNvPr id="27" name="Picture 26" descr="FertilizationText.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84449" y="2331016"/>
            <a:ext cx="1013460" cy="228600"/>
          </a:xfrm>
          <a:prstGeom prst="rect">
            <a:avLst/>
          </a:prstGeom>
        </p:spPr>
      </p:pic>
      <p:pic>
        <p:nvPicPr>
          <p:cNvPr id="28" name="Picture 27" descr="MultipotentText.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343757" y="2208828"/>
            <a:ext cx="969645" cy="342900"/>
          </a:xfrm>
          <a:prstGeom prst="rect">
            <a:avLst/>
          </a:prstGeom>
        </p:spPr>
      </p:pic>
      <p:pic>
        <p:nvPicPr>
          <p:cNvPr id="29" name="Picture 28" descr="PluripotentText.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379457" y="2071936"/>
            <a:ext cx="1076325" cy="487680"/>
          </a:xfrm>
          <a:prstGeom prst="rect">
            <a:avLst/>
          </a:prstGeom>
        </p:spPr>
      </p:pic>
      <p:pic>
        <p:nvPicPr>
          <p:cNvPr id="30" name="Picture 29" descr="TotipotentText.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482516" y="2208828"/>
            <a:ext cx="864870" cy="342900"/>
          </a:xfrm>
          <a:prstGeom prst="rect">
            <a:avLst/>
          </a:prstGeom>
        </p:spPr>
      </p:pic>
      <p:pic>
        <p:nvPicPr>
          <p:cNvPr id="31" name="Picture 30" descr="Mitosis&amp;Differentiation.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58789" y="3619861"/>
            <a:ext cx="571500" cy="504825"/>
          </a:xfrm>
          <a:prstGeom prst="rect">
            <a:avLst/>
          </a:prstGeom>
        </p:spPr>
      </p:pic>
      <p:pic>
        <p:nvPicPr>
          <p:cNvPr id="3" name="Picture 2" descr="Credits2.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0304" y="6432338"/>
            <a:ext cx="8906347" cy="367272"/>
          </a:xfrm>
          <a:prstGeom prst="rect">
            <a:avLst/>
          </a:prstGeom>
        </p:spPr>
      </p:pic>
      <p:sp>
        <p:nvSpPr>
          <p:cNvPr id="32" name="TextBox 31"/>
          <p:cNvSpPr txBox="1"/>
          <p:nvPr/>
        </p:nvSpPr>
        <p:spPr>
          <a:xfrm>
            <a:off x="191529" y="128740"/>
            <a:ext cx="8581527" cy="461665"/>
          </a:xfrm>
          <a:prstGeom prst="rect">
            <a:avLst/>
          </a:prstGeom>
          <a:noFill/>
        </p:spPr>
        <p:txBody>
          <a:bodyPr wrap="square" rtlCol="0">
            <a:spAutoFit/>
          </a:bodyPr>
          <a:lstStyle/>
          <a:p>
            <a:r>
              <a:rPr lang="en-US" sz="2400" dirty="0" smtClean="0">
                <a:solidFill>
                  <a:srgbClr val="12919C"/>
                </a:solidFill>
              </a:rPr>
              <a:t>Human Development </a:t>
            </a:r>
            <a:endParaRPr lang="en-US" sz="2400" dirty="0">
              <a:solidFill>
                <a:srgbClr val="12919C"/>
              </a:solidFill>
            </a:endParaRPr>
          </a:p>
        </p:txBody>
      </p:sp>
      <p:sp>
        <p:nvSpPr>
          <p:cNvPr id="33" name="TextBox 32"/>
          <p:cNvSpPr txBox="1"/>
          <p:nvPr/>
        </p:nvSpPr>
        <p:spPr>
          <a:xfrm>
            <a:off x="2992814" y="553672"/>
            <a:ext cx="940585" cy="369332"/>
          </a:xfrm>
          <a:prstGeom prst="rect">
            <a:avLst/>
          </a:prstGeom>
          <a:noFill/>
        </p:spPr>
        <p:txBody>
          <a:bodyPr wrap="none" rtlCol="0">
            <a:spAutoFit/>
          </a:bodyPr>
          <a:lstStyle/>
          <a:p>
            <a:r>
              <a:rPr lang="en-US" i="1" dirty="0" smtClean="0">
                <a:solidFill>
                  <a:srgbClr val="12919C"/>
                </a:solidFill>
              </a:rPr>
              <a:t>In Vivo</a:t>
            </a:r>
          </a:p>
        </p:txBody>
      </p:sp>
      <p:sp>
        <p:nvSpPr>
          <p:cNvPr id="37" name="TextBox 36"/>
          <p:cNvSpPr txBox="1"/>
          <p:nvPr/>
        </p:nvSpPr>
        <p:spPr>
          <a:xfrm>
            <a:off x="-251142" y="4715275"/>
            <a:ext cx="2096143" cy="261610"/>
          </a:xfrm>
          <a:prstGeom prst="rect">
            <a:avLst/>
          </a:prstGeom>
          <a:noFill/>
        </p:spPr>
        <p:txBody>
          <a:bodyPr wrap="square" rtlCol="0">
            <a:spAutoFit/>
          </a:bodyPr>
          <a:lstStyle/>
          <a:p>
            <a:pPr algn="ctr"/>
            <a:r>
              <a:rPr lang="en-US" sz="1100" dirty="0" smtClean="0">
                <a:solidFill>
                  <a:srgbClr val="7F7F7F"/>
                </a:solidFill>
              </a:rPr>
              <a:t>ZYGOTE</a:t>
            </a:r>
            <a:endParaRPr lang="en-US" sz="1100" dirty="0">
              <a:solidFill>
                <a:srgbClr val="7F7F7F"/>
              </a:solidFill>
            </a:endParaRPr>
          </a:p>
        </p:txBody>
      </p:sp>
      <p:sp>
        <p:nvSpPr>
          <p:cNvPr id="38" name="TextBox 37"/>
          <p:cNvSpPr txBox="1"/>
          <p:nvPr/>
        </p:nvSpPr>
        <p:spPr>
          <a:xfrm>
            <a:off x="1834935" y="4715275"/>
            <a:ext cx="2096143" cy="261610"/>
          </a:xfrm>
          <a:prstGeom prst="rect">
            <a:avLst/>
          </a:prstGeom>
          <a:noFill/>
        </p:spPr>
        <p:txBody>
          <a:bodyPr wrap="square" rtlCol="0">
            <a:spAutoFit/>
          </a:bodyPr>
          <a:lstStyle/>
          <a:p>
            <a:pPr algn="ctr"/>
            <a:r>
              <a:rPr lang="en-US" sz="1100" dirty="0" smtClean="0">
                <a:solidFill>
                  <a:srgbClr val="7F7F7F"/>
                </a:solidFill>
              </a:rPr>
              <a:t>BLASTOMERE &amp;</a:t>
            </a:r>
            <a:endParaRPr lang="en-US" sz="1100" dirty="0">
              <a:solidFill>
                <a:srgbClr val="7F7F7F"/>
              </a:solidFill>
            </a:endParaRPr>
          </a:p>
        </p:txBody>
      </p:sp>
      <p:sp>
        <p:nvSpPr>
          <p:cNvPr id="39" name="TextBox 38"/>
          <p:cNvSpPr txBox="1"/>
          <p:nvPr/>
        </p:nvSpPr>
        <p:spPr>
          <a:xfrm>
            <a:off x="3825302" y="4730520"/>
            <a:ext cx="2096143" cy="261610"/>
          </a:xfrm>
          <a:prstGeom prst="rect">
            <a:avLst/>
          </a:prstGeom>
          <a:noFill/>
        </p:spPr>
        <p:txBody>
          <a:bodyPr wrap="square" rtlCol="0">
            <a:spAutoFit/>
          </a:bodyPr>
          <a:lstStyle/>
          <a:p>
            <a:pPr algn="ctr"/>
            <a:r>
              <a:rPr lang="en-US" sz="1100" dirty="0" smtClean="0">
                <a:solidFill>
                  <a:srgbClr val="7F7F7F"/>
                </a:solidFill>
              </a:rPr>
              <a:t>GASTRULA</a:t>
            </a:r>
            <a:endParaRPr lang="en-US" sz="1100" dirty="0">
              <a:solidFill>
                <a:srgbClr val="7F7F7F"/>
              </a:solidFill>
            </a:endParaRPr>
          </a:p>
        </p:txBody>
      </p:sp>
      <p:sp>
        <p:nvSpPr>
          <p:cNvPr id="40" name="TextBox 39"/>
          <p:cNvSpPr txBox="1"/>
          <p:nvPr/>
        </p:nvSpPr>
        <p:spPr>
          <a:xfrm>
            <a:off x="5627050" y="4715275"/>
            <a:ext cx="2096143" cy="261610"/>
          </a:xfrm>
          <a:prstGeom prst="rect">
            <a:avLst/>
          </a:prstGeom>
          <a:noFill/>
        </p:spPr>
        <p:txBody>
          <a:bodyPr wrap="square" rtlCol="0">
            <a:spAutoFit/>
          </a:bodyPr>
          <a:lstStyle/>
          <a:p>
            <a:pPr algn="ctr"/>
            <a:r>
              <a:rPr lang="en-US" sz="1100" dirty="0" smtClean="0">
                <a:solidFill>
                  <a:srgbClr val="7F7F7F"/>
                </a:solidFill>
              </a:rPr>
              <a:t>FETUS</a:t>
            </a:r>
            <a:endParaRPr lang="en-US" sz="1100" dirty="0">
              <a:solidFill>
                <a:srgbClr val="7F7F7F"/>
              </a:solidFill>
            </a:endParaRPr>
          </a:p>
        </p:txBody>
      </p:sp>
      <p:sp>
        <p:nvSpPr>
          <p:cNvPr id="34" name="TextBox 33"/>
          <p:cNvSpPr txBox="1"/>
          <p:nvPr/>
        </p:nvSpPr>
        <p:spPr>
          <a:xfrm>
            <a:off x="4182821" y="5188948"/>
            <a:ext cx="1621079" cy="861774"/>
          </a:xfrm>
          <a:prstGeom prst="rect">
            <a:avLst/>
          </a:prstGeom>
          <a:noFill/>
        </p:spPr>
        <p:txBody>
          <a:bodyPr wrap="square" rtlCol="0">
            <a:spAutoFit/>
          </a:bodyPr>
          <a:lstStyle/>
          <a:p>
            <a:r>
              <a:rPr lang="en-US" sz="1000" i="1" dirty="0" smtClean="0">
                <a:solidFill>
                  <a:schemeClr val="tx1">
                    <a:lumMod val="50000"/>
                    <a:lumOff val="50000"/>
                  </a:schemeClr>
                </a:solidFill>
              </a:rPr>
              <a:t>Cells differentiate </a:t>
            </a:r>
            <a:r>
              <a:rPr lang="en-US" sz="1000" i="1" dirty="0">
                <a:solidFill>
                  <a:schemeClr val="tx1">
                    <a:lumMod val="50000"/>
                    <a:lumOff val="50000"/>
                  </a:schemeClr>
                </a:solidFill>
              </a:rPr>
              <a:t>into four germ layers:  </a:t>
            </a:r>
            <a:r>
              <a:rPr lang="en-US" sz="1000" i="1" dirty="0" smtClean="0">
                <a:solidFill>
                  <a:schemeClr val="accent6"/>
                </a:solidFill>
              </a:rPr>
              <a:t>Endoderm</a:t>
            </a:r>
            <a:r>
              <a:rPr lang="en-US" sz="1000" i="1" dirty="0" smtClean="0"/>
              <a:t>, </a:t>
            </a:r>
            <a:r>
              <a:rPr lang="en-US" sz="1000" i="1" dirty="0" smtClean="0">
                <a:solidFill>
                  <a:srgbClr val="B2291C"/>
                </a:solidFill>
              </a:rPr>
              <a:t>mesoderm</a:t>
            </a:r>
            <a:r>
              <a:rPr lang="en-US" sz="1000" i="1" dirty="0" smtClean="0"/>
              <a:t>, </a:t>
            </a:r>
            <a:r>
              <a:rPr lang="en-US" sz="1000" i="1" dirty="0" smtClean="0">
                <a:solidFill>
                  <a:srgbClr val="558ED5"/>
                </a:solidFill>
              </a:rPr>
              <a:t>ectoderm</a:t>
            </a:r>
            <a:r>
              <a:rPr lang="en-US" sz="1000" i="1" dirty="0" smtClean="0"/>
              <a:t>, </a:t>
            </a:r>
            <a:r>
              <a:rPr lang="en-US" sz="1000" i="1" dirty="0" smtClean="0">
                <a:solidFill>
                  <a:srgbClr val="008000"/>
                </a:solidFill>
              </a:rPr>
              <a:t>germ cells.</a:t>
            </a:r>
            <a:endParaRPr lang="en-US" sz="1000" i="1" dirty="0">
              <a:solidFill>
                <a:srgbClr val="008000"/>
              </a:solidFill>
            </a:endParaRPr>
          </a:p>
          <a:p>
            <a:endParaRPr lang="en-US" sz="1000" dirty="0"/>
          </a:p>
        </p:txBody>
      </p:sp>
      <p:sp>
        <p:nvSpPr>
          <p:cNvPr id="35" name="TextBox 34"/>
          <p:cNvSpPr txBox="1"/>
          <p:nvPr/>
        </p:nvSpPr>
        <p:spPr>
          <a:xfrm>
            <a:off x="2100656" y="5191624"/>
            <a:ext cx="1724646" cy="1015663"/>
          </a:xfrm>
          <a:prstGeom prst="rect">
            <a:avLst/>
          </a:prstGeom>
          <a:noFill/>
        </p:spPr>
        <p:txBody>
          <a:bodyPr wrap="square" rtlCol="0">
            <a:spAutoFit/>
          </a:bodyPr>
          <a:lstStyle/>
          <a:p>
            <a:r>
              <a:rPr lang="en-US" sz="1000" i="1" dirty="0" smtClean="0">
                <a:solidFill>
                  <a:schemeClr val="tx1">
                    <a:lumMod val="50000"/>
                    <a:lumOff val="50000"/>
                  </a:schemeClr>
                </a:solidFill>
              </a:rPr>
              <a:t>Cells divide clonally and differentiate into embryonic (</a:t>
            </a:r>
            <a:r>
              <a:rPr lang="en-US" sz="1000" i="1" dirty="0" smtClean="0">
                <a:solidFill>
                  <a:schemeClr val="tx2">
                    <a:lumMod val="60000"/>
                    <a:lumOff val="40000"/>
                  </a:schemeClr>
                </a:solidFill>
              </a:rPr>
              <a:t>blue</a:t>
            </a:r>
            <a:r>
              <a:rPr lang="en-US" sz="1000" i="1" dirty="0" smtClean="0">
                <a:solidFill>
                  <a:schemeClr val="tx1">
                    <a:lumMod val="50000"/>
                    <a:lumOff val="50000"/>
                  </a:schemeClr>
                </a:solidFill>
              </a:rPr>
              <a:t>) and supporting (</a:t>
            </a:r>
            <a:r>
              <a:rPr lang="en-US" sz="1000" i="1" dirty="0" smtClean="0">
                <a:solidFill>
                  <a:schemeClr val="accent2">
                    <a:lumMod val="60000"/>
                    <a:lumOff val="40000"/>
                  </a:schemeClr>
                </a:solidFill>
              </a:rPr>
              <a:t>pink</a:t>
            </a:r>
            <a:r>
              <a:rPr lang="en-US" sz="1000" i="1" dirty="0" smtClean="0">
                <a:solidFill>
                  <a:schemeClr val="tx1">
                    <a:lumMod val="50000"/>
                    <a:lumOff val="50000"/>
                  </a:schemeClr>
                </a:solidFill>
              </a:rPr>
              <a:t>) tissues, such as placenta and umbilical cord.</a:t>
            </a:r>
            <a:endParaRPr lang="en-US" sz="1000" dirty="0"/>
          </a:p>
        </p:txBody>
      </p:sp>
      <p:sp>
        <p:nvSpPr>
          <p:cNvPr id="36" name="TextBox 35"/>
          <p:cNvSpPr txBox="1"/>
          <p:nvPr/>
        </p:nvSpPr>
        <p:spPr>
          <a:xfrm>
            <a:off x="137818" y="5191624"/>
            <a:ext cx="1627481" cy="1508105"/>
          </a:xfrm>
          <a:prstGeom prst="rect">
            <a:avLst/>
          </a:prstGeom>
          <a:noFill/>
        </p:spPr>
        <p:txBody>
          <a:bodyPr wrap="square" rtlCol="0">
            <a:spAutoFit/>
          </a:bodyPr>
          <a:lstStyle/>
          <a:p>
            <a:r>
              <a:rPr lang="en-US" sz="1000" i="1" dirty="0" smtClean="0">
                <a:solidFill>
                  <a:schemeClr val="tx1">
                    <a:lumMod val="50000"/>
                    <a:lumOff val="50000"/>
                  </a:schemeClr>
                </a:solidFill>
              </a:rPr>
              <a:t>Egg secretes chemical signal to attract swimming sperm; a single sperm fuses with the egg</a:t>
            </a:r>
            <a:r>
              <a:rPr lang="en-US" sz="1200" i="1" dirty="0">
                <a:solidFill>
                  <a:schemeClr val="tx1">
                    <a:lumMod val="50000"/>
                    <a:lumOff val="50000"/>
                  </a:schemeClr>
                </a:solidFill>
              </a:rPr>
              <a:t> </a:t>
            </a:r>
            <a:r>
              <a:rPr lang="en-US" sz="1000" i="1" dirty="0" smtClean="0">
                <a:solidFill>
                  <a:schemeClr val="tx1">
                    <a:lumMod val="50000"/>
                    <a:lumOff val="50000"/>
                  </a:schemeClr>
                </a:solidFill>
              </a:rPr>
              <a:t>creating a diploid genome of paternal and maternal DNA</a:t>
            </a:r>
            <a:r>
              <a:rPr lang="en-US" sz="1200" i="1" dirty="0" smtClean="0">
                <a:solidFill>
                  <a:schemeClr val="tx1">
                    <a:lumMod val="50000"/>
                    <a:lumOff val="50000"/>
                  </a:schemeClr>
                </a:solidFill>
              </a:rPr>
              <a:t>.</a:t>
            </a:r>
            <a:endParaRPr lang="en-US" sz="1200" i="1" dirty="0">
              <a:solidFill>
                <a:srgbClr val="008000"/>
              </a:solidFill>
            </a:endParaRPr>
          </a:p>
          <a:p>
            <a:endParaRPr lang="en-US" dirty="0"/>
          </a:p>
        </p:txBody>
      </p:sp>
      <p:sp>
        <p:nvSpPr>
          <p:cNvPr id="41" name="TextBox 40"/>
          <p:cNvSpPr txBox="1"/>
          <p:nvPr/>
        </p:nvSpPr>
        <p:spPr>
          <a:xfrm>
            <a:off x="1837256" y="4711470"/>
            <a:ext cx="2096143" cy="261610"/>
          </a:xfrm>
          <a:prstGeom prst="rect">
            <a:avLst/>
          </a:prstGeom>
          <a:noFill/>
        </p:spPr>
        <p:txBody>
          <a:bodyPr wrap="square" rtlCol="0">
            <a:spAutoFit/>
          </a:bodyPr>
          <a:lstStyle/>
          <a:p>
            <a:pPr algn="ctr"/>
            <a:r>
              <a:rPr lang="en-US" sz="1100" dirty="0" smtClean="0">
                <a:solidFill>
                  <a:srgbClr val="7F7F7F"/>
                </a:solidFill>
              </a:rPr>
              <a:t>BLASTOCYST</a:t>
            </a:r>
            <a:endParaRPr lang="en-US" sz="1100" dirty="0">
              <a:solidFill>
                <a:srgbClr val="7F7F7F"/>
              </a:solidFill>
            </a:endParaRPr>
          </a:p>
        </p:txBody>
      </p:sp>
      <p:sp>
        <p:nvSpPr>
          <p:cNvPr id="2" name="TextBox 1"/>
          <p:cNvSpPr txBox="1"/>
          <p:nvPr/>
        </p:nvSpPr>
        <p:spPr>
          <a:xfrm>
            <a:off x="6743701" y="5191623"/>
            <a:ext cx="2470150" cy="859155"/>
          </a:xfrm>
          <a:prstGeom prst="rect">
            <a:avLst/>
          </a:prstGeom>
          <a:noFill/>
        </p:spPr>
        <p:txBody>
          <a:bodyPr wrap="square" rtlCol="0">
            <a:spAutoFit/>
          </a:bodyPr>
          <a:lstStyle/>
          <a:p>
            <a:r>
              <a:rPr lang="en-US" sz="1000" i="1" dirty="0" smtClean="0">
                <a:solidFill>
                  <a:schemeClr val="accent6"/>
                </a:solidFill>
              </a:rPr>
              <a:t>Endoderm: lungs, liver, intestines</a:t>
            </a:r>
          </a:p>
          <a:p>
            <a:r>
              <a:rPr lang="en-US" sz="1000" i="1" dirty="0" smtClean="0">
                <a:solidFill>
                  <a:srgbClr val="B2291C"/>
                </a:solidFill>
              </a:rPr>
              <a:t>Mesoderm: heart, circulatory system, bone marrow, adipose</a:t>
            </a:r>
          </a:p>
          <a:p>
            <a:r>
              <a:rPr lang="en-US" sz="1000" i="1" dirty="0" smtClean="0">
                <a:solidFill>
                  <a:schemeClr val="accent1"/>
                </a:solidFill>
              </a:rPr>
              <a:t>Ectoderm: nervous system, bone, skin</a:t>
            </a:r>
          </a:p>
          <a:p>
            <a:r>
              <a:rPr lang="en-US" sz="1000" i="1" dirty="0">
                <a:solidFill>
                  <a:srgbClr val="008000"/>
                </a:solidFill>
              </a:rPr>
              <a:t>G</a:t>
            </a:r>
            <a:r>
              <a:rPr lang="en-US" sz="1000" i="1" dirty="0" smtClean="0">
                <a:solidFill>
                  <a:srgbClr val="008000"/>
                </a:solidFill>
              </a:rPr>
              <a:t>erm cells: sperm </a:t>
            </a:r>
            <a:r>
              <a:rPr lang="en-US" sz="1000" i="1" dirty="0">
                <a:solidFill>
                  <a:srgbClr val="008000"/>
                </a:solidFill>
              </a:rPr>
              <a:t>&amp; egg</a:t>
            </a:r>
          </a:p>
        </p:txBody>
      </p:sp>
    </p:spTree>
    <p:extLst>
      <p:ext uri="{BB962C8B-B14F-4D97-AF65-F5344CB8AC3E}">
        <p14:creationId xmlns:p14="http://schemas.microsoft.com/office/powerpoint/2010/main" val="194087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3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31" presetClass="entr" presetSubtype="0" fill="hold" nodeType="withEffect">
                                  <p:stCondLst>
                                    <p:cond delay="1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000" fill="hold"/>
                                        <p:tgtEl>
                                          <p:spTgt spid="11"/>
                                        </p:tgtEl>
                                        <p:attrNameLst>
                                          <p:attrName>ppt_w</p:attrName>
                                        </p:attrNameLst>
                                      </p:cBhvr>
                                      <p:tavLst>
                                        <p:tav tm="0">
                                          <p:val>
                                            <p:fltVal val="0"/>
                                          </p:val>
                                        </p:tav>
                                        <p:tav tm="100000">
                                          <p:val>
                                            <p:strVal val="#ppt_w"/>
                                          </p:val>
                                        </p:tav>
                                      </p:tavLst>
                                    </p:anim>
                                    <p:anim calcmode="lin" valueType="num">
                                      <p:cBhvr>
                                        <p:cTn id="47" dur="1000" fill="hold"/>
                                        <p:tgtEl>
                                          <p:spTgt spid="11"/>
                                        </p:tgtEl>
                                        <p:attrNameLst>
                                          <p:attrName>ppt_h</p:attrName>
                                        </p:attrNameLst>
                                      </p:cBhvr>
                                      <p:tavLst>
                                        <p:tav tm="0">
                                          <p:val>
                                            <p:fltVal val="0"/>
                                          </p:val>
                                        </p:tav>
                                        <p:tav tm="100000">
                                          <p:val>
                                            <p:strVal val="#ppt_h"/>
                                          </p:val>
                                        </p:tav>
                                      </p:tavLst>
                                    </p:anim>
                                    <p:anim calcmode="lin" valueType="num">
                                      <p:cBhvr>
                                        <p:cTn id="48" dur="1000" fill="hold"/>
                                        <p:tgtEl>
                                          <p:spTgt spid="11"/>
                                        </p:tgtEl>
                                        <p:attrNameLst>
                                          <p:attrName>style.rotation</p:attrName>
                                        </p:attrNameLst>
                                      </p:cBhvr>
                                      <p:tavLst>
                                        <p:tav tm="0">
                                          <p:val>
                                            <p:fltVal val="90"/>
                                          </p:val>
                                        </p:tav>
                                        <p:tav tm="100000">
                                          <p:val>
                                            <p:fltVal val="0"/>
                                          </p:val>
                                        </p:tav>
                                      </p:tavLst>
                                    </p:anim>
                                    <p:animEffect transition="in" filter="fade">
                                      <p:cBhvr>
                                        <p:cTn id="49" dur="1000"/>
                                        <p:tgtEl>
                                          <p:spTgt spid="11"/>
                                        </p:tgtEl>
                                      </p:cBhvr>
                                    </p:animEffect>
                                  </p:childTnLst>
                                </p:cTn>
                              </p:par>
                              <p:par>
                                <p:cTn id="50" presetID="31" presetClass="entr" presetSubtype="0" fill="hold" nodeType="withEffect">
                                  <p:stCondLst>
                                    <p:cond delay="2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fltVal val="0"/>
                                          </p:val>
                                        </p:tav>
                                        <p:tav tm="100000">
                                          <p:val>
                                            <p:strVal val="#ppt_w"/>
                                          </p:val>
                                        </p:tav>
                                      </p:tavLst>
                                    </p:anim>
                                    <p:anim calcmode="lin" valueType="num">
                                      <p:cBhvr>
                                        <p:cTn id="53" dur="1000" fill="hold"/>
                                        <p:tgtEl>
                                          <p:spTgt spid="10"/>
                                        </p:tgtEl>
                                        <p:attrNameLst>
                                          <p:attrName>ppt_h</p:attrName>
                                        </p:attrNameLst>
                                      </p:cBhvr>
                                      <p:tavLst>
                                        <p:tav tm="0">
                                          <p:val>
                                            <p:fltVal val="0"/>
                                          </p:val>
                                        </p:tav>
                                        <p:tav tm="100000">
                                          <p:val>
                                            <p:strVal val="#ppt_h"/>
                                          </p:val>
                                        </p:tav>
                                      </p:tavLst>
                                    </p:anim>
                                    <p:anim calcmode="lin" valueType="num">
                                      <p:cBhvr>
                                        <p:cTn id="54" dur="1000" fill="hold"/>
                                        <p:tgtEl>
                                          <p:spTgt spid="10"/>
                                        </p:tgtEl>
                                        <p:attrNameLst>
                                          <p:attrName>style.rotation</p:attrName>
                                        </p:attrNameLst>
                                      </p:cBhvr>
                                      <p:tavLst>
                                        <p:tav tm="0">
                                          <p:val>
                                            <p:fltVal val="90"/>
                                          </p:val>
                                        </p:tav>
                                        <p:tav tm="100000">
                                          <p:val>
                                            <p:fltVal val="0"/>
                                          </p:val>
                                        </p:tav>
                                      </p:tavLst>
                                    </p:anim>
                                    <p:animEffect transition="in" filter="fade">
                                      <p:cBhvr>
                                        <p:cTn id="55" dur="1000"/>
                                        <p:tgtEl>
                                          <p:spTgt spid="10"/>
                                        </p:tgtEl>
                                      </p:cBhvr>
                                    </p:animEffect>
                                  </p:childTnLst>
                                </p:cTn>
                              </p:par>
                              <p:par>
                                <p:cTn id="56" presetID="31" presetClass="entr" presetSubtype="0" fill="hold" nodeType="withEffect">
                                  <p:stCondLst>
                                    <p:cond delay="3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1000" fill="hold"/>
                                        <p:tgtEl>
                                          <p:spTgt spid="18"/>
                                        </p:tgtEl>
                                        <p:attrNameLst>
                                          <p:attrName>ppt_w</p:attrName>
                                        </p:attrNameLst>
                                      </p:cBhvr>
                                      <p:tavLst>
                                        <p:tav tm="0">
                                          <p:val>
                                            <p:fltVal val="0"/>
                                          </p:val>
                                        </p:tav>
                                        <p:tav tm="100000">
                                          <p:val>
                                            <p:strVal val="#ppt_w"/>
                                          </p:val>
                                        </p:tav>
                                      </p:tavLst>
                                    </p:anim>
                                    <p:anim calcmode="lin" valueType="num">
                                      <p:cBhvr>
                                        <p:cTn id="59" dur="1000" fill="hold"/>
                                        <p:tgtEl>
                                          <p:spTgt spid="18"/>
                                        </p:tgtEl>
                                        <p:attrNameLst>
                                          <p:attrName>ppt_h</p:attrName>
                                        </p:attrNameLst>
                                      </p:cBhvr>
                                      <p:tavLst>
                                        <p:tav tm="0">
                                          <p:val>
                                            <p:fltVal val="0"/>
                                          </p:val>
                                        </p:tav>
                                        <p:tav tm="100000">
                                          <p:val>
                                            <p:strVal val="#ppt_h"/>
                                          </p:val>
                                        </p:tav>
                                      </p:tavLst>
                                    </p:anim>
                                    <p:anim calcmode="lin" valueType="num">
                                      <p:cBhvr>
                                        <p:cTn id="60" dur="1000" fill="hold"/>
                                        <p:tgtEl>
                                          <p:spTgt spid="18"/>
                                        </p:tgtEl>
                                        <p:attrNameLst>
                                          <p:attrName>style.rotation</p:attrName>
                                        </p:attrNameLst>
                                      </p:cBhvr>
                                      <p:tavLst>
                                        <p:tav tm="0">
                                          <p:val>
                                            <p:fltVal val="90"/>
                                          </p:val>
                                        </p:tav>
                                        <p:tav tm="100000">
                                          <p:val>
                                            <p:fltVal val="0"/>
                                          </p:val>
                                        </p:tav>
                                      </p:tavLst>
                                    </p:anim>
                                    <p:animEffect transition="in" filter="fade">
                                      <p:cBhvr>
                                        <p:cTn id="61" dur="1000"/>
                                        <p:tgtEl>
                                          <p:spTgt spid="18"/>
                                        </p:tgtEl>
                                      </p:cBhvr>
                                    </p:animEffect>
                                  </p:childTnLst>
                                </p:cTn>
                              </p:par>
                              <p:par>
                                <p:cTn id="62" presetID="31" presetClass="entr" presetSubtype="0" fill="hold" nodeType="withEffect">
                                  <p:stCondLst>
                                    <p:cond delay="500"/>
                                  </p:stCondLst>
                                  <p:childTnLst>
                                    <p:set>
                                      <p:cBhvr>
                                        <p:cTn id="63" dur="1" fill="hold">
                                          <p:stCondLst>
                                            <p:cond delay="0"/>
                                          </p:stCondLst>
                                        </p:cTn>
                                        <p:tgtEl>
                                          <p:spTgt spid="8"/>
                                        </p:tgtEl>
                                        <p:attrNameLst>
                                          <p:attrName>style.visibility</p:attrName>
                                        </p:attrNameLst>
                                      </p:cBhvr>
                                      <p:to>
                                        <p:strVal val="visible"/>
                                      </p:to>
                                    </p:set>
                                    <p:anim calcmode="lin" valueType="num">
                                      <p:cBhvr>
                                        <p:cTn id="64" dur="1000" fill="hold"/>
                                        <p:tgtEl>
                                          <p:spTgt spid="8"/>
                                        </p:tgtEl>
                                        <p:attrNameLst>
                                          <p:attrName>ppt_w</p:attrName>
                                        </p:attrNameLst>
                                      </p:cBhvr>
                                      <p:tavLst>
                                        <p:tav tm="0">
                                          <p:val>
                                            <p:fltVal val="0"/>
                                          </p:val>
                                        </p:tav>
                                        <p:tav tm="100000">
                                          <p:val>
                                            <p:strVal val="#ppt_w"/>
                                          </p:val>
                                        </p:tav>
                                      </p:tavLst>
                                    </p:anim>
                                    <p:anim calcmode="lin" valueType="num">
                                      <p:cBhvr>
                                        <p:cTn id="65" dur="1000" fill="hold"/>
                                        <p:tgtEl>
                                          <p:spTgt spid="8"/>
                                        </p:tgtEl>
                                        <p:attrNameLst>
                                          <p:attrName>ppt_h</p:attrName>
                                        </p:attrNameLst>
                                      </p:cBhvr>
                                      <p:tavLst>
                                        <p:tav tm="0">
                                          <p:val>
                                            <p:fltVal val="0"/>
                                          </p:val>
                                        </p:tav>
                                        <p:tav tm="100000">
                                          <p:val>
                                            <p:strVal val="#ppt_h"/>
                                          </p:val>
                                        </p:tav>
                                      </p:tavLst>
                                    </p:anim>
                                    <p:anim calcmode="lin" valueType="num">
                                      <p:cBhvr>
                                        <p:cTn id="66" dur="1000" fill="hold"/>
                                        <p:tgtEl>
                                          <p:spTgt spid="8"/>
                                        </p:tgtEl>
                                        <p:attrNameLst>
                                          <p:attrName>style.rotation</p:attrName>
                                        </p:attrNameLst>
                                      </p:cBhvr>
                                      <p:tavLst>
                                        <p:tav tm="0">
                                          <p:val>
                                            <p:fltVal val="90"/>
                                          </p:val>
                                        </p:tav>
                                        <p:tav tm="100000">
                                          <p:val>
                                            <p:fltVal val="0"/>
                                          </p:val>
                                        </p:tav>
                                      </p:tavLst>
                                    </p:anim>
                                    <p:animEffect transition="in" filter="fade">
                                      <p:cBhvr>
                                        <p:cTn id="67" dur="1000"/>
                                        <p:tgtEl>
                                          <p:spTgt spid="8"/>
                                        </p:tgtEl>
                                      </p:cBhvr>
                                    </p:animEffect>
                                  </p:childTnLst>
                                </p:cTn>
                              </p:par>
                              <p:par>
                                <p:cTn id="68" presetID="31" presetClass="entr" presetSubtype="0" fill="hold" nodeType="withEffect">
                                  <p:stCondLst>
                                    <p:cond delay="6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par>
                                <p:cTn id="74" presetID="31" presetClass="entr" presetSubtype="0" fill="hold" nodeType="withEffect">
                                  <p:stCondLst>
                                    <p:cond delay="70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 calcmode="lin" valueType="num">
                                      <p:cBhvr>
                                        <p:cTn id="78" dur="1000" fill="hold"/>
                                        <p:tgtEl>
                                          <p:spTgt spid="15"/>
                                        </p:tgtEl>
                                        <p:attrNameLst>
                                          <p:attrName>style.rotation</p:attrName>
                                        </p:attrNameLst>
                                      </p:cBhvr>
                                      <p:tavLst>
                                        <p:tav tm="0">
                                          <p:val>
                                            <p:fltVal val="90"/>
                                          </p:val>
                                        </p:tav>
                                        <p:tav tm="100000">
                                          <p:val>
                                            <p:fltVal val="0"/>
                                          </p:val>
                                        </p:tav>
                                      </p:tavLst>
                                    </p:anim>
                                    <p:animEffect transition="in" filter="fade">
                                      <p:cBhvr>
                                        <p:cTn id="79" dur="1000"/>
                                        <p:tgtEl>
                                          <p:spTgt spid="15"/>
                                        </p:tgtEl>
                                      </p:cBhvr>
                                    </p:animEffect>
                                  </p:childTnLst>
                                </p:cTn>
                              </p:par>
                              <p:par>
                                <p:cTn id="80" presetID="31" presetClass="entr" presetSubtype="0" fill="hold" nodeType="withEffect">
                                  <p:stCondLst>
                                    <p:cond delay="800"/>
                                  </p:stCondLst>
                                  <p:childTnLst>
                                    <p:set>
                                      <p:cBhvr>
                                        <p:cTn id="81" dur="1" fill="hold">
                                          <p:stCondLst>
                                            <p:cond delay="0"/>
                                          </p:stCondLst>
                                        </p:cTn>
                                        <p:tgtEl>
                                          <p:spTgt spid="12"/>
                                        </p:tgtEl>
                                        <p:attrNameLst>
                                          <p:attrName>style.visibility</p:attrName>
                                        </p:attrNameLst>
                                      </p:cBhvr>
                                      <p:to>
                                        <p:strVal val="visible"/>
                                      </p:to>
                                    </p:set>
                                    <p:anim calcmode="lin" valueType="num">
                                      <p:cBhvr>
                                        <p:cTn id="82" dur="1000" fill="hold"/>
                                        <p:tgtEl>
                                          <p:spTgt spid="12"/>
                                        </p:tgtEl>
                                        <p:attrNameLst>
                                          <p:attrName>ppt_w</p:attrName>
                                        </p:attrNameLst>
                                      </p:cBhvr>
                                      <p:tavLst>
                                        <p:tav tm="0">
                                          <p:val>
                                            <p:fltVal val="0"/>
                                          </p:val>
                                        </p:tav>
                                        <p:tav tm="100000">
                                          <p:val>
                                            <p:strVal val="#ppt_w"/>
                                          </p:val>
                                        </p:tav>
                                      </p:tavLst>
                                    </p:anim>
                                    <p:anim calcmode="lin" valueType="num">
                                      <p:cBhvr>
                                        <p:cTn id="83" dur="1000" fill="hold"/>
                                        <p:tgtEl>
                                          <p:spTgt spid="12"/>
                                        </p:tgtEl>
                                        <p:attrNameLst>
                                          <p:attrName>ppt_h</p:attrName>
                                        </p:attrNameLst>
                                      </p:cBhvr>
                                      <p:tavLst>
                                        <p:tav tm="0">
                                          <p:val>
                                            <p:fltVal val="0"/>
                                          </p:val>
                                        </p:tav>
                                        <p:tav tm="100000">
                                          <p:val>
                                            <p:strVal val="#ppt_h"/>
                                          </p:val>
                                        </p:tav>
                                      </p:tavLst>
                                    </p:anim>
                                    <p:anim calcmode="lin" valueType="num">
                                      <p:cBhvr>
                                        <p:cTn id="84" dur="1000" fill="hold"/>
                                        <p:tgtEl>
                                          <p:spTgt spid="12"/>
                                        </p:tgtEl>
                                        <p:attrNameLst>
                                          <p:attrName>style.rotation</p:attrName>
                                        </p:attrNameLst>
                                      </p:cBhvr>
                                      <p:tavLst>
                                        <p:tav tm="0">
                                          <p:val>
                                            <p:fltVal val="90"/>
                                          </p:val>
                                        </p:tav>
                                        <p:tav tm="100000">
                                          <p:val>
                                            <p:fltVal val="0"/>
                                          </p:val>
                                        </p:tav>
                                      </p:tavLst>
                                    </p:anim>
                                    <p:animEffect transition="in" filter="fade">
                                      <p:cBhvr>
                                        <p:cTn id="85" dur="1000"/>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500"/>
                                        <p:tgtEl>
                                          <p:spTgt spid="35"/>
                                        </p:tgtEl>
                                      </p:cBhvr>
                                    </p:animEffect>
                                  </p:childTnLst>
                                </p:cTn>
                              </p:par>
                              <p:par>
                                <p:cTn id="91" presetID="10" presetClass="entr" presetSubtype="0" fill="hold" grpId="1"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200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nodeType="withEffect">
                                  <p:stCondLst>
                                    <p:cond delay="2000"/>
                                  </p:stCondLst>
                                  <p:childTnLst>
                                    <p:animEffect transition="out" filter="fade">
                                      <p:cBhvr>
                                        <p:cTn id="100" dur="500"/>
                                        <p:tgtEl>
                                          <p:spTgt spid="15"/>
                                        </p:tgtEl>
                                      </p:cBhvr>
                                    </p:animEffect>
                                    <p:set>
                                      <p:cBhvr>
                                        <p:cTn id="101" dur="1" fill="hold">
                                          <p:stCondLst>
                                            <p:cond delay="499"/>
                                          </p:stCondLst>
                                        </p:cTn>
                                        <p:tgtEl>
                                          <p:spTgt spid="15"/>
                                        </p:tgtEl>
                                        <p:attrNameLst>
                                          <p:attrName>style.visibility</p:attrName>
                                        </p:attrNameLst>
                                      </p:cBhvr>
                                      <p:to>
                                        <p:strVal val="hidden"/>
                                      </p:to>
                                    </p:set>
                                  </p:childTnLst>
                                </p:cTn>
                              </p:par>
                              <p:par>
                                <p:cTn id="102" presetID="10" presetClass="exit" presetSubtype="0" fill="hold" nodeType="withEffect">
                                  <p:stCondLst>
                                    <p:cond delay="2000"/>
                                  </p:stCondLst>
                                  <p:childTnLst>
                                    <p:animEffect transition="out" filter="fade">
                                      <p:cBhvr>
                                        <p:cTn id="103" dur="500"/>
                                        <p:tgtEl>
                                          <p:spTgt spid="16"/>
                                        </p:tgtEl>
                                      </p:cBhvr>
                                    </p:animEffect>
                                    <p:set>
                                      <p:cBhvr>
                                        <p:cTn id="104" dur="1" fill="hold">
                                          <p:stCondLst>
                                            <p:cond delay="499"/>
                                          </p:stCondLst>
                                        </p:cTn>
                                        <p:tgtEl>
                                          <p:spTgt spid="16"/>
                                        </p:tgtEl>
                                        <p:attrNameLst>
                                          <p:attrName>style.visibility</p:attrName>
                                        </p:attrNameLst>
                                      </p:cBhvr>
                                      <p:to>
                                        <p:strVal val="hidden"/>
                                      </p:to>
                                    </p:set>
                                  </p:childTnLst>
                                </p:cTn>
                              </p:par>
                              <p:par>
                                <p:cTn id="105" presetID="10" presetClass="exit" presetSubtype="0" fill="hold" nodeType="withEffect">
                                  <p:stCondLst>
                                    <p:cond delay="2000"/>
                                  </p:stCondLst>
                                  <p:childTnLst>
                                    <p:animEffect transition="out" filter="fade">
                                      <p:cBhvr>
                                        <p:cTn id="106" dur="500"/>
                                        <p:tgtEl>
                                          <p:spTgt spid="18"/>
                                        </p:tgtEl>
                                      </p:cBhvr>
                                    </p:animEffect>
                                    <p:set>
                                      <p:cBhvr>
                                        <p:cTn id="107" dur="1" fill="hold">
                                          <p:stCondLst>
                                            <p:cond delay="499"/>
                                          </p:stCondLst>
                                        </p:cTn>
                                        <p:tgtEl>
                                          <p:spTgt spid="18"/>
                                        </p:tgtEl>
                                        <p:attrNameLst>
                                          <p:attrName>style.visibility</p:attrName>
                                        </p:attrNameLst>
                                      </p:cBhvr>
                                      <p:to>
                                        <p:strVal val="hidden"/>
                                      </p:to>
                                    </p:set>
                                  </p:childTnLst>
                                </p:cTn>
                              </p:par>
                              <p:par>
                                <p:cTn id="108" presetID="10" presetClass="exit" presetSubtype="0" fill="hold" nodeType="withEffect">
                                  <p:stCondLst>
                                    <p:cond delay="2000"/>
                                  </p:stCondLst>
                                  <p:childTnLst>
                                    <p:animEffect transition="out" filter="fade">
                                      <p:cBhvr>
                                        <p:cTn id="109" dur="500"/>
                                        <p:tgtEl>
                                          <p:spTgt spid="19"/>
                                        </p:tgtEl>
                                      </p:cBhvr>
                                    </p:animEffect>
                                    <p:set>
                                      <p:cBhvr>
                                        <p:cTn id="110" dur="1" fill="hold">
                                          <p:stCondLst>
                                            <p:cond delay="499"/>
                                          </p:stCondLst>
                                        </p:cTn>
                                        <p:tgtEl>
                                          <p:spTgt spid="19"/>
                                        </p:tgtEl>
                                        <p:attrNameLst>
                                          <p:attrName>style.visibility</p:attrName>
                                        </p:attrNameLst>
                                      </p:cBhvr>
                                      <p:to>
                                        <p:strVal val="hidden"/>
                                      </p:to>
                                    </p:set>
                                  </p:childTnLst>
                                </p:cTn>
                              </p:par>
                              <p:par>
                                <p:cTn id="111" presetID="10" presetClass="exit" presetSubtype="0" fill="hold" nodeType="withEffect">
                                  <p:stCondLst>
                                    <p:cond delay="2000"/>
                                  </p:stCondLst>
                                  <p:childTnLst>
                                    <p:animEffect transition="out" filter="fade">
                                      <p:cBhvr>
                                        <p:cTn id="112" dur="500"/>
                                        <p:tgtEl>
                                          <p:spTgt spid="8"/>
                                        </p:tgtEl>
                                      </p:cBhvr>
                                    </p:animEffect>
                                    <p:set>
                                      <p:cBhvr>
                                        <p:cTn id="113" dur="1" fill="hold">
                                          <p:stCondLst>
                                            <p:cond delay="499"/>
                                          </p:stCondLst>
                                        </p:cTn>
                                        <p:tgtEl>
                                          <p:spTgt spid="8"/>
                                        </p:tgtEl>
                                        <p:attrNameLst>
                                          <p:attrName>style.visibility</p:attrName>
                                        </p:attrNameLst>
                                      </p:cBhvr>
                                      <p:to>
                                        <p:strVal val="hidden"/>
                                      </p:to>
                                    </p:set>
                                  </p:childTnLst>
                                </p:cTn>
                              </p:par>
                              <p:par>
                                <p:cTn id="114" presetID="10" presetClass="exit" presetSubtype="0" fill="hold" nodeType="withEffect">
                                  <p:stCondLst>
                                    <p:cond delay="2000"/>
                                  </p:stCondLst>
                                  <p:childTnLst>
                                    <p:animEffect transition="out" filter="fade">
                                      <p:cBhvr>
                                        <p:cTn id="115" dur="500"/>
                                        <p:tgtEl>
                                          <p:spTgt spid="11"/>
                                        </p:tgtEl>
                                      </p:cBhvr>
                                    </p:animEffect>
                                    <p:set>
                                      <p:cBhvr>
                                        <p:cTn id="116" dur="1" fill="hold">
                                          <p:stCondLst>
                                            <p:cond delay="499"/>
                                          </p:stCondLst>
                                        </p:cTn>
                                        <p:tgtEl>
                                          <p:spTgt spid="11"/>
                                        </p:tgtEl>
                                        <p:attrNameLst>
                                          <p:attrName>style.visibility</p:attrName>
                                        </p:attrNameLst>
                                      </p:cBhvr>
                                      <p:to>
                                        <p:strVal val="hidden"/>
                                      </p:to>
                                    </p:set>
                                  </p:childTnLst>
                                </p:cTn>
                              </p:par>
                              <p:par>
                                <p:cTn id="117" presetID="10" presetClass="exit" presetSubtype="0" fill="hold" nodeType="withEffect">
                                  <p:stCondLst>
                                    <p:cond delay="2000"/>
                                  </p:stCondLst>
                                  <p:childTnLst>
                                    <p:animEffect transition="out" filter="fade">
                                      <p:cBhvr>
                                        <p:cTn id="118" dur="500"/>
                                        <p:tgtEl>
                                          <p:spTgt spid="12"/>
                                        </p:tgtEl>
                                      </p:cBhvr>
                                    </p:animEffect>
                                    <p:set>
                                      <p:cBhvr>
                                        <p:cTn id="119" dur="1" fill="hold">
                                          <p:stCondLst>
                                            <p:cond delay="499"/>
                                          </p:stCondLst>
                                        </p:cTn>
                                        <p:tgtEl>
                                          <p:spTgt spid="12"/>
                                        </p:tgtEl>
                                        <p:attrNameLst>
                                          <p:attrName>style.visibility</p:attrName>
                                        </p:attrNameLst>
                                      </p:cBhvr>
                                      <p:to>
                                        <p:strVal val="hidden"/>
                                      </p:to>
                                    </p:set>
                                  </p:childTnLst>
                                </p:cTn>
                              </p:par>
                              <p:par>
                                <p:cTn id="120" presetID="10" presetClass="exit" presetSubtype="0" fill="hold" nodeType="withEffect">
                                  <p:stCondLst>
                                    <p:cond delay="2000"/>
                                  </p:stCondLst>
                                  <p:childTnLst>
                                    <p:animEffect transition="out" filter="fade">
                                      <p:cBhvr>
                                        <p:cTn id="121" dur="500"/>
                                        <p:tgtEl>
                                          <p:spTgt spid="7"/>
                                        </p:tgtEl>
                                      </p:cBhvr>
                                    </p:animEffect>
                                    <p:set>
                                      <p:cBhvr>
                                        <p:cTn id="122" dur="1" fill="hold">
                                          <p:stCondLst>
                                            <p:cond delay="499"/>
                                          </p:stCondLst>
                                        </p:cTn>
                                        <p:tgtEl>
                                          <p:spTgt spid="7"/>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30"/>
                                        </p:tgtEl>
                                      </p:cBhvr>
                                    </p:animEffect>
                                    <p:set>
                                      <p:cBhvr>
                                        <p:cTn id="125" dur="1" fill="hold">
                                          <p:stCondLst>
                                            <p:cond delay="499"/>
                                          </p:stCondLst>
                                        </p:cTn>
                                        <p:tgtEl>
                                          <p:spTgt spid="30"/>
                                        </p:tgtEl>
                                        <p:attrNameLst>
                                          <p:attrName>style.visibility</p:attrName>
                                        </p:attrNameLst>
                                      </p:cBhvr>
                                      <p:to>
                                        <p:strVal val="hidden"/>
                                      </p:to>
                                    </p:set>
                                  </p:childTnLst>
                                </p:cTn>
                              </p:par>
                              <p:par>
                                <p:cTn id="126" presetID="10" presetClass="entr" presetSubtype="0" fill="hold" grpId="0" nodeType="with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500"/>
                                        <p:tgtEl>
                                          <p:spTgt spid="41"/>
                                        </p:tgtEl>
                                      </p:cBhvr>
                                    </p:animEffect>
                                  </p:childTnLst>
                                </p:cTn>
                              </p:par>
                              <p:par>
                                <p:cTn id="129" presetID="10" presetClass="entr" presetSubtype="0" fill="hold" nodeType="withEffect">
                                  <p:stCondLst>
                                    <p:cond delay="0"/>
                                  </p:stCondLst>
                                  <p:childTnLst>
                                    <p:set>
                                      <p:cBhvr>
                                        <p:cTn id="130" dur="1" fill="hold">
                                          <p:stCondLst>
                                            <p:cond delay="0"/>
                                          </p:stCondLst>
                                        </p:cTn>
                                        <p:tgtEl>
                                          <p:spTgt spid="20"/>
                                        </p:tgtEl>
                                        <p:attrNameLst>
                                          <p:attrName>style.visibility</p:attrName>
                                        </p:attrNameLst>
                                      </p:cBhvr>
                                      <p:to>
                                        <p:strVal val="visible"/>
                                      </p:to>
                                    </p:set>
                                    <p:animEffect transition="in" filter="fade">
                                      <p:cBhvr>
                                        <p:cTn id="131" dur="500"/>
                                        <p:tgtEl>
                                          <p:spTgt spid="20"/>
                                        </p:tgtEl>
                                      </p:cBhvr>
                                    </p:animEffect>
                                  </p:childTnLst>
                                </p:cTn>
                              </p:par>
                              <p:par>
                                <p:cTn id="132" presetID="10" presetClass="entr" presetSubtype="0" fill="hold" nodeType="withEffect">
                                  <p:stCondLst>
                                    <p:cond delay="600"/>
                                  </p:stCondLst>
                                  <p:childTnLst>
                                    <p:set>
                                      <p:cBhvr>
                                        <p:cTn id="133" dur="1" fill="hold">
                                          <p:stCondLst>
                                            <p:cond delay="0"/>
                                          </p:stCondLst>
                                        </p:cTn>
                                        <p:tgtEl>
                                          <p:spTgt spid="21"/>
                                        </p:tgtEl>
                                        <p:attrNameLst>
                                          <p:attrName>style.visibility</p:attrName>
                                        </p:attrNameLst>
                                      </p:cBhvr>
                                      <p:to>
                                        <p:strVal val="visible"/>
                                      </p:to>
                                    </p:set>
                                    <p:animEffect transition="in" filter="fade">
                                      <p:cBhvr>
                                        <p:cTn id="134" dur="500"/>
                                        <p:tgtEl>
                                          <p:spTgt spid="21"/>
                                        </p:tgtEl>
                                      </p:cBhvr>
                                    </p:animEffect>
                                  </p:childTnLst>
                                </p:cTn>
                              </p:par>
                              <p:par>
                                <p:cTn id="135" presetID="10" presetClass="entr" presetSubtype="0" fill="hold" nodeType="with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500"/>
                                        <p:tgtEl>
                                          <p:spTgt spid="29"/>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fade">
                                      <p:cBhvr>
                                        <p:cTn id="142" dur="500"/>
                                        <p:tgtEl>
                                          <p:spTgt spid="22"/>
                                        </p:tgtEl>
                                      </p:cBhvr>
                                    </p:animEffect>
                                  </p:childTnLst>
                                </p:cTn>
                              </p:par>
                              <p:par>
                                <p:cTn id="143" presetID="10" presetClass="entr" presetSubtype="0" fill="hold" nodeType="withEffect">
                                  <p:stCondLst>
                                    <p:cond delay="0"/>
                                  </p:stCondLst>
                                  <p:childTnLst>
                                    <p:set>
                                      <p:cBhvr>
                                        <p:cTn id="144" dur="1" fill="hold">
                                          <p:stCondLst>
                                            <p:cond delay="0"/>
                                          </p:stCondLst>
                                        </p:cTn>
                                        <p:tgtEl>
                                          <p:spTgt spid="23"/>
                                        </p:tgtEl>
                                        <p:attrNameLst>
                                          <p:attrName>style.visibility</p:attrName>
                                        </p:attrNameLst>
                                      </p:cBhvr>
                                      <p:to>
                                        <p:strVal val="visible"/>
                                      </p:to>
                                    </p:set>
                                    <p:animEffect transition="in" filter="fade">
                                      <p:cBhvr>
                                        <p:cTn id="145" dur="500"/>
                                        <p:tgtEl>
                                          <p:spTgt spid="23"/>
                                        </p:tgtEl>
                                      </p:cBhvr>
                                    </p:animEffect>
                                  </p:childTnLst>
                                </p:cTn>
                              </p:par>
                              <p:par>
                                <p:cTn id="146" presetID="10" presetClass="entr" presetSubtype="0" fill="hold" grpId="1" nodeType="withEffect">
                                  <p:stCondLst>
                                    <p:cond delay="0"/>
                                  </p:stCondLst>
                                  <p:childTnLst>
                                    <p:set>
                                      <p:cBhvr>
                                        <p:cTn id="147" dur="1" fill="hold">
                                          <p:stCondLst>
                                            <p:cond delay="0"/>
                                          </p:stCondLst>
                                        </p:cTn>
                                        <p:tgtEl>
                                          <p:spTgt spid="39"/>
                                        </p:tgtEl>
                                        <p:attrNameLst>
                                          <p:attrName>style.visibility</p:attrName>
                                        </p:attrNameLst>
                                      </p:cBhvr>
                                      <p:to>
                                        <p:strVal val="visible"/>
                                      </p:to>
                                    </p:set>
                                    <p:animEffect transition="in" filter="fade">
                                      <p:cBhvr>
                                        <p:cTn id="148" dur="500"/>
                                        <p:tgtEl>
                                          <p:spTgt spid="39"/>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34"/>
                                        </p:tgtEl>
                                        <p:attrNameLst>
                                          <p:attrName>style.visibility</p:attrName>
                                        </p:attrNameLst>
                                      </p:cBhvr>
                                      <p:to>
                                        <p:strVal val="visible"/>
                                      </p:to>
                                    </p:set>
                                    <p:animEffect transition="in" filter="fade">
                                      <p:cBhvr>
                                        <p:cTn id="153" dur="500"/>
                                        <p:tgtEl>
                                          <p:spTgt spid="34"/>
                                        </p:tgtEl>
                                      </p:cBhvr>
                                    </p:animEffect>
                                  </p:childTnLst>
                                </p:cTn>
                              </p:par>
                              <p:par>
                                <p:cTn id="154" presetID="10" presetClass="entr" presetSubtype="0" fill="hold" nodeType="with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500"/>
                                        <p:tgtEl>
                                          <p:spTgt spid="28"/>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24"/>
                                        </p:tgtEl>
                                        <p:attrNameLst>
                                          <p:attrName>style.visibility</p:attrName>
                                        </p:attrNameLst>
                                      </p:cBhvr>
                                      <p:to>
                                        <p:strVal val="visible"/>
                                      </p:to>
                                    </p:set>
                                    <p:animEffect transition="in" filter="fade">
                                      <p:cBhvr>
                                        <p:cTn id="161" dur="500"/>
                                        <p:tgtEl>
                                          <p:spTgt spid="24"/>
                                        </p:tgtEl>
                                      </p:cBhvr>
                                    </p:animEffect>
                                  </p:childTnLst>
                                </p:cTn>
                              </p:par>
                              <p:par>
                                <p:cTn id="162" presetID="10" presetClass="entr" presetSubtype="0" fill="hold" nodeType="withEffect">
                                  <p:stCondLst>
                                    <p:cond delay="0"/>
                                  </p:stCondLst>
                                  <p:childTnLst>
                                    <p:set>
                                      <p:cBhvr>
                                        <p:cTn id="163" dur="1" fill="hold">
                                          <p:stCondLst>
                                            <p:cond delay="0"/>
                                          </p:stCondLst>
                                        </p:cTn>
                                        <p:tgtEl>
                                          <p:spTgt spid="25"/>
                                        </p:tgtEl>
                                        <p:attrNameLst>
                                          <p:attrName>style.visibility</p:attrName>
                                        </p:attrNameLst>
                                      </p:cBhvr>
                                      <p:to>
                                        <p:strVal val="visible"/>
                                      </p:to>
                                    </p:set>
                                    <p:animEffect transition="in" filter="fade">
                                      <p:cBhvr>
                                        <p:cTn id="164" dur="500"/>
                                        <p:tgtEl>
                                          <p:spTgt spid="25"/>
                                        </p:tgtEl>
                                      </p:cBhvr>
                                    </p:animEffect>
                                  </p:childTnLst>
                                </p:cTn>
                              </p:par>
                              <p:par>
                                <p:cTn id="165" presetID="10" presetClass="entr" presetSubtype="0" fill="hold" grpId="1" nodeType="withEffect">
                                  <p:stCondLst>
                                    <p:cond delay="0"/>
                                  </p:stCondLst>
                                  <p:childTnLst>
                                    <p:set>
                                      <p:cBhvr>
                                        <p:cTn id="166" dur="1" fill="hold">
                                          <p:stCondLst>
                                            <p:cond delay="0"/>
                                          </p:stCondLst>
                                        </p:cTn>
                                        <p:tgtEl>
                                          <p:spTgt spid="40"/>
                                        </p:tgtEl>
                                        <p:attrNameLst>
                                          <p:attrName>style.visibility</p:attrName>
                                        </p:attrNameLst>
                                      </p:cBhvr>
                                      <p:to>
                                        <p:strVal val="visible"/>
                                      </p:to>
                                    </p:set>
                                    <p:animEffect transition="in" filter="fade">
                                      <p:cBhvr>
                                        <p:cTn id="167" dur="500"/>
                                        <p:tgtEl>
                                          <p:spTgt spid="40"/>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31"/>
                                        </p:tgtEl>
                                        <p:attrNameLst>
                                          <p:attrName>style.visibility</p:attrName>
                                        </p:attrNameLst>
                                      </p:cBhvr>
                                      <p:to>
                                        <p:strVal val="visible"/>
                                      </p:to>
                                    </p:set>
                                    <p:animEffect transition="in" filter="fade">
                                      <p:cBhvr>
                                        <p:cTn id="172" dur="500"/>
                                        <p:tgtEl>
                                          <p:spTgt spid="31"/>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fade">
                                      <p:cBhvr>
                                        <p:cTn id="175" dur="500"/>
                                        <p:tgtEl>
                                          <p:spTgt spid="2"/>
                                        </p:tgtEl>
                                      </p:cBhvr>
                                    </p:animEffect>
                                  </p:childTnLst>
                                </p:cTn>
                              </p:par>
                              <p:par>
                                <p:cTn id="176" presetID="10" presetClass="entr" presetSubtype="0" fill="hold" nodeType="withEffect">
                                  <p:stCondLst>
                                    <p:cond delay="0"/>
                                  </p:stCondLst>
                                  <p:childTnLst>
                                    <p:set>
                                      <p:cBhvr>
                                        <p:cTn id="177" dur="1" fill="hold">
                                          <p:stCondLst>
                                            <p:cond delay="0"/>
                                          </p:stCondLst>
                                        </p:cTn>
                                        <p:tgtEl>
                                          <p:spTgt spid="26"/>
                                        </p:tgtEl>
                                        <p:attrNameLst>
                                          <p:attrName>style.visibility</p:attrName>
                                        </p:attrNameLst>
                                      </p:cBhvr>
                                      <p:to>
                                        <p:strVal val="visible"/>
                                      </p:to>
                                    </p:set>
                                    <p:animEffect transition="in" filter="fade">
                                      <p:cBhvr>
                                        <p:cTn id="1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1"/>
      <p:bldP spid="38" grpId="1"/>
      <p:bldP spid="39" grpId="1"/>
      <p:bldP spid="40" grpId="1"/>
      <p:bldP spid="34" grpId="0"/>
      <p:bldP spid="35" grpId="0"/>
      <p:bldP spid="36" grpId="0"/>
      <p:bldP spid="41"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410" y="282147"/>
            <a:ext cx="8229600" cy="1143000"/>
          </a:xfrm>
        </p:spPr>
        <p:txBody>
          <a:bodyPr>
            <a:normAutofit fontScale="90000"/>
          </a:bodyPr>
          <a:lstStyle/>
          <a:p>
            <a:r>
              <a:rPr lang="en-US" sz="4900" dirty="0" smtClean="0">
                <a:solidFill>
                  <a:srgbClr val="12919C"/>
                </a:solidFill>
                <a:ea typeface="ＭＳ Ｐゴシック" charset="0"/>
                <a:cs typeface="Helvetica" charset="0"/>
              </a:rPr>
              <a:t>Gametogenesis/Meiosis</a:t>
            </a:r>
            <a:r>
              <a:rPr lang="en-US" dirty="0" smtClean="0">
                <a:solidFill>
                  <a:srgbClr val="12919C"/>
                </a:solidFill>
                <a:ea typeface="ＭＳ Ｐゴシック" charset="0"/>
                <a:cs typeface="Helvetica" charset="0"/>
              </a:rPr>
              <a:t/>
            </a:r>
            <a:br>
              <a:rPr lang="en-US" dirty="0" smtClean="0">
                <a:solidFill>
                  <a:srgbClr val="12919C"/>
                </a:solidFill>
                <a:ea typeface="ＭＳ Ｐゴシック" charset="0"/>
                <a:cs typeface="Helvetica" charset="0"/>
              </a:rPr>
            </a:br>
            <a:r>
              <a:rPr lang="en-US" sz="3600" i="1" dirty="0" smtClean="0">
                <a:solidFill>
                  <a:schemeClr val="tx1">
                    <a:lumMod val="50000"/>
                    <a:lumOff val="50000"/>
                  </a:schemeClr>
                </a:solidFill>
              </a:rPr>
              <a:t>Pearson Publishing Chapter 19</a:t>
            </a:r>
            <a:r>
              <a:rPr lang="en-US" sz="3600" dirty="0" smtClean="0">
                <a:solidFill>
                  <a:srgbClr val="12919C"/>
                </a:solidFill>
                <a:ea typeface="ＭＳ Ｐゴシック" charset="0"/>
                <a:cs typeface="Helvetica" charset="0"/>
              </a:rPr>
              <a:t/>
            </a:r>
            <a:br>
              <a:rPr lang="en-US" sz="3600" dirty="0" smtClean="0">
                <a:solidFill>
                  <a:srgbClr val="12919C"/>
                </a:solidFill>
                <a:ea typeface="ＭＳ Ｐゴシック" charset="0"/>
                <a:cs typeface="Helvetica" charset="0"/>
              </a:rPr>
            </a:br>
            <a:endParaRPr lang="en-US" sz="3600" dirty="0"/>
          </a:p>
        </p:txBody>
      </p:sp>
      <p:sp>
        <p:nvSpPr>
          <p:cNvPr id="3" name="Content Placeholder 2"/>
          <p:cNvSpPr>
            <a:spLocks noGrp="1"/>
          </p:cNvSpPr>
          <p:nvPr>
            <p:ph idx="1"/>
          </p:nvPr>
        </p:nvSpPr>
        <p:spPr>
          <a:xfrm>
            <a:off x="235170" y="1460253"/>
            <a:ext cx="8908830" cy="3521411"/>
          </a:xfrm>
        </p:spPr>
        <p:txBody>
          <a:bodyPr>
            <a:normAutofit/>
          </a:bodyPr>
          <a:lstStyle/>
          <a:p>
            <a:pPr marL="457200" indent="-457200"/>
            <a:r>
              <a:rPr lang="en-US" sz="2000" dirty="0" smtClean="0">
                <a:solidFill>
                  <a:schemeClr val="tx1">
                    <a:lumMod val="75000"/>
                    <a:lumOff val="25000"/>
                  </a:schemeClr>
                </a:solidFill>
              </a:rPr>
              <a:t>Gametes are essential for sexual reproduction</a:t>
            </a:r>
          </a:p>
          <a:p>
            <a:pPr marL="457200" indent="-457200"/>
            <a:r>
              <a:rPr lang="en-US" sz="2000" dirty="0" smtClean="0">
                <a:solidFill>
                  <a:schemeClr val="tx1">
                    <a:lumMod val="75000"/>
                    <a:lumOff val="25000"/>
                  </a:schemeClr>
                </a:solidFill>
              </a:rPr>
              <a:t>Gametogenesis refers to the generation of egg and sperm</a:t>
            </a:r>
          </a:p>
          <a:p>
            <a:pPr marL="457200" lvl="1" indent="-457200">
              <a:buFont typeface="Arial"/>
              <a:buChar char="•"/>
            </a:pPr>
            <a:r>
              <a:rPr lang="en-US" sz="2000" dirty="0" smtClean="0">
                <a:solidFill>
                  <a:schemeClr val="tx1">
                    <a:lumMod val="75000"/>
                    <a:lumOff val="25000"/>
                  </a:schemeClr>
                </a:solidFill>
              </a:rPr>
              <a:t>Gametogenesis results in a 50% reduction </a:t>
            </a:r>
            <a:r>
              <a:rPr lang="en-US" sz="2000" dirty="0">
                <a:solidFill>
                  <a:schemeClr val="tx1">
                    <a:lumMod val="75000"/>
                    <a:lumOff val="25000"/>
                  </a:schemeClr>
                </a:solidFill>
              </a:rPr>
              <a:t>in genomic </a:t>
            </a:r>
            <a:r>
              <a:rPr lang="en-US" sz="2000" dirty="0" smtClean="0">
                <a:solidFill>
                  <a:schemeClr val="tx1">
                    <a:lumMod val="75000"/>
                    <a:lumOff val="25000"/>
                  </a:schemeClr>
                </a:solidFill>
              </a:rPr>
              <a:t>content</a:t>
            </a:r>
          </a:p>
          <a:p>
            <a:pPr marL="457200" indent="-457200"/>
            <a:r>
              <a:rPr lang="en-US" sz="2000" dirty="0" smtClean="0">
                <a:solidFill>
                  <a:schemeClr val="tx1">
                    <a:lumMod val="75000"/>
                    <a:lumOff val="25000"/>
                  </a:schemeClr>
                </a:solidFill>
              </a:rPr>
              <a:t>Sexual reproduction results in a complete human genome that is genetically unique due to a mixing of genomic content </a:t>
            </a:r>
          </a:p>
          <a:p>
            <a:pPr marL="857250" lvl="1" indent="-457200"/>
            <a:r>
              <a:rPr lang="en-US" sz="1800" dirty="0" smtClean="0">
                <a:solidFill>
                  <a:schemeClr val="tx1">
                    <a:lumMod val="75000"/>
                    <a:lumOff val="25000"/>
                  </a:schemeClr>
                </a:solidFill>
              </a:rPr>
              <a:t>Genomic mixing occurs in each parent during gametogenesis </a:t>
            </a:r>
          </a:p>
          <a:p>
            <a:pPr marL="857250" lvl="1" indent="-457200"/>
            <a:r>
              <a:rPr lang="en-US" sz="1800" dirty="0" smtClean="0">
                <a:solidFill>
                  <a:schemeClr val="tx1">
                    <a:lumMod val="75000"/>
                    <a:lumOff val="25000"/>
                  </a:schemeClr>
                </a:solidFill>
              </a:rPr>
              <a:t>Genomic mixing  is  a result of combining the maternal and paternal genomes </a:t>
            </a:r>
            <a:r>
              <a:rPr lang="en-US" sz="1800" dirty="0">
                <a:solidFill>
                  <a:schemeClr val="tx1">
                    <a:lumMod val="75000"/>
                    <a:lumOff val="25000"/>
                  </a:schemeClr>
                </a:solidFill>
              </a:rPr>
              <a:t>during </a:t>
            </a:r>
            <a:r>
              <a:rPr lang="en-US" sz="1800" dirty="0" smtClean="0">
                <a:solidFill>
                  <a:schemeClr val="tx1">
                    <a:lumMod val="75000"/>
                    <a:lumOff val="25000"/>
                  </a:schemeClr>
                </a:solidFill>
              </a:rPr>
              <a:t>fertilization</a:t>
            </a:r>
            <a:endParaRPr lang="en-US" sz="1800" dirty="0">
              <a:solidFill>
                <a:schemeClr val="tx1">
                  <a:lumMod val="75000"/>
                  <a:lumOff val="25000"/>
                </a:schemeClr>
              </a:solidFil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9441" y="782246"/>
            <a:ext cx="557405" cy="417037"/>
          </a:xfrm>
          <a:prstGeom prst="rect">
            <a:avLst/>
          </a:prstGeom>
        </p:spPr>
      </p:pic>
      <p:sp>
        <p:nvSpPr>
          <p:cNvPr id="5" name="TextBox 4"/>
          <p:cNvSpPr txBox="1"/>
          <p:nvPr/>
        </p:nvSpPr>
        <p:spPr>
          <a:xfrm>
            <a:off x="61490" y="4061815"/>
            <a:ext cx="3119857" cy="1077218"/>
          </a:xfrm>
          <a:prstGeom prst="rect">
            <a:avLst/>
          </a:prstGeom>
          <a:noFill/>
        </p:spPr>
        <p:txBody>
          <a:bodyPr wrap="square" rtlCol="0">
            <a:spAutoFit/>
          </a:bodyPr>
          <a:lstStyle/>
          <a:p>
            <a:r>
              <a:rPr lang="en-US" sz="4400" dirty="0" smtClean="0"/>
              <a:t>½ </a:t>
            </a:r>
            <a:r>
              <a:rPr lang="en-US" sz="2000" dirty="0" smtClean="0"/>
              <a:t>mixed genome </a:t>
            </a:r>
            <a:r>
              <a:rPr lang="en-US" dirty="0" smtClean="0"/>
              <a:t>(1n)</a:t>
            </a:r>
            <a:endParaRPr lang="en-US" dirty="0"/>
          </a:p>
          <a:p>
            <a:r>
              <a:rPr lang="en-US" sz="2000" dirty="0" smtClean="0"/>
              <a:t> </a:t>
            </a:r>
            <a:endParaRPr lang="en-US" sz="2000" dirty="0"/>
          </a:p>
        </p:txBody>
      </p:sp>
      <p:sp>
        <p:nvSpPr>
          <p:cNvPr id="7" name="TextBox 6"/>
          <p:cNvSpPr txBox="1"/>
          <p:nvPr/>
        </p:nvSpPr>
        <p:spPr>
          <a:xfrm>
            <a:off x="2890121" y="4073355"/>
            <a:ext cx="1050404" cy="769441"/>
          </a:xfrm>
          <a:prstGeom prst="rect">
            <a:avLst/>
          </a:prstGeom>
          <a:noFill/>
        </p:spPr>
        <p:txBody>
          <a:bodyPr wrap="square" rtlCol="0">
            <a:spAutoFit/>
          </a:bodyPr>
          <a:lstStyle/>
          <a:p>
            <a:r>
              <a:rPr lang="en-US" sz="4400" dirty="0" smtClean="0"/>
              <a:t>+</a:t>
            </a:r>
            <a:endParaRPr lang="en-US" sz="4400" dirty="0"/>
          </a:p>
        </p:txBody>
      </p:sp>
      <p:sp>
        <p:nvSpPr>
          <p:cNvPr id="8" name="TextBox 7"/>
          <p:cNvSpPr txBox="1"/>
          <p:nvPr/>
        </p:nvSpPr>
        <p:spPr>
          <a:xfrm>
            <a:off x="6122109" y="4081749"/>
            <a:ext cx="1050404" cy="769441"/>
          </a:xfrm>
          <a:prstGeom prst="rect">
            <a:avLst/>
          </a:prstGeom>
          <a:noFill/>
        </p:spPr>
        <p:txBody>
          <a:bodyPr wrap="square" rtlCol="0">
            <a:spAutoFit/>
          </a:bodyPr>
          <a:lstStyle/>
          <a:p>
            <a:r>
              <a:rPr lang="en-US" sz="4400" dirty="0" smtClean="0"/>
              <a:t>=</a:t>
            </a:r>
            <a:endParaRPr lang="en-US" sz="4400" dirty="0"/>
          </a:p>
        </p:txBody>
      </p:sp>
      <p:sp>
        <p:nvSpPr>
          <p:cNvPr id="9" name="TextBox 8"/>
          <p:cNvSpPr txBox="1"/>
          <p:nvPr/>
        </p:nvSpPr>
        <p:spPr>
          <a:xfrm>
            <a:off x="6448425" y="4073355"/>
            <a:ext cx="3798372" cy="769441"/>
          </a:xfrm>
          <a:prstGeom prst="rect">
            <a:avLst/>
          </a:prstGeom>
          <a:noFill/>
        </p:spPr>
        <p:txBody>
          <a:bodyPr wrap="square" rtlCol="0">
            <a:spAutoFit/>
          </a:bodyPr>
          <a:lstStyle/>
          <a:p>
            <a:r>
              <a:rPr lang="en-US" sz="4400" dirty="0" smtClean="0"/>
              <a:t>1</a:t>
            </a:r>
            <a:r>
              <a:rPr lang="en-US" sz="2000" dirty="0" smtClean="0"/>
              <a:t>diploid genome </a:t>
            </a:r>
            <a:r>
              <a:rPr lang="en-US" dirty="0" smtClean="0"/>
              <a:t>(2n)</a:t>
            </a:r>
            <a:endParaRPr lang="en-US" dirty="0"/>
          </a:p>
        </p:txBody>
      </p:sp>
      <p:sp>
        <p:nvSpPr>
          <p:cNvPr id="10" name="TextBox 9"/>
          <p:cNvSpPr txBox="1"/>
          <p:nvPr/>
        </p:nvSpPr>
        <p:spPr>
          <a:xfrm>
            <a:off x="3353673" y="4059588"/>
            <a:ext cx="3033102" cy="1077218"/>
          </a:xfrm>
          <a:prstGeom prst="rect">
            <a:avLst/>
          </a:prstGeom>
          <a:noFill/>
        </p:spPr>
        <p:txBody>
          <a:bodyPr wrap="square" rtlCol="0">
            <a:spAutoFit/>
          </a:bodyPr>
          <a:lstStyle/>
          <a:p>
            <a:r>
              <a:rPr lang="en-US" sz="4400" dirty="0" smtClean="0"/>
              <a:t>½</a:t>
            </a:r>
            <a:r>
              <a:rPr lang="en-US" sz="4400" dirty="0"/>
              <a:t> </a:t>
            </a:r>
            <a:r>
              <a:rPr lang="en-US" sz="2000" dirty="0" smtClean="0"/>
              <a:t>mixed genome</a:t>
            </a:r>
            <a:r>
              <a:rPr lang="en-US" dirty="0" smtClean="0"/>
              <a:t>(1n)</a:t>
            </a:r>
            <a:endParaRPr lang="en-US" dirty="0"/>
          </a:p>
          <a:p>
            <a:r>
              <a:rPr lang="en-US" sz="2000" dirty="0" smtClean="0"/>
              <a:t> </a:t>
            </a:r>
            <a:endParaRPr lang="en-US" sz="2000" dirty="0"/>
          </a:p>
        </p:txBody>
      </p:sp>
      <p:pic>
        <p:nvPicPr>
          <p:cNvPr id="11" name="Picture 10" descr="Zygo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3731" y="5084944"/>
            <a:ext cx="1301750" cy="1292225"/>
          </a:xfrm>
          <a:prstGeom prst="rect">
            <a:avLst/>
          </a:prstGeom>
        </p:spPr>
      </p:pic>
      <p:pic>
        <p:nvPicPr>
          <p:cNvPr id="12" name="Picture 11" descr="ChromosomeBubbl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8144" y="4870703"/>
            <a:ext cx="1098550" cy="936625"/>
          </a:xfrm>
          <a:prstGeom prst="rect">
            <a:avLst/>
          </a:prstGeom>
        </p:spPr>
      </p:pic>
      <p:pic>
        <p:nvPicPr>
          <p:cNvPr id="13" name="Picture 12" descr="Zygo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4002" y="4870703"/>
            <a:ext cx="1301750" cy="1292225"/>
          </a:xfrm>
          <a:prstGeom prst="rect">
            <a:avLst/>
          </a:prstGeom>
        </p:spPr>
      </p:pic>
      <p:pic>
        <p:nvPicPr>
          <p:cNvPr id="16" name="Picture 15"/>
          <p:cNvPicPr>
            <a:picLocks noChangeAspect="1"/>
          </p:cNvPicPr>
          <p:nvPr/>
        </p:nvPicPr>
        <p:blipFill>
          <a:blip r:embed="rId7"/>
          <a:stretch>
            <a:fillRect/>
          </a:stretch>
        </p:blipFill>
        <p:spPr>
          <a:xfrm>
            <a:off x="3646032" y="4970877"/>
            <a:ext cx="1611530" cy="1072400"/>
          </a:xfrm>
          <a:prstGeom prst="rect">
            <a:avLst/>
          </a:prstGeom>
        </p:spPr>
      </p:pic>
      <p:pic>
        <p:nvPicPr>
          <p:cNvPr id="14" name="Picture 13"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170" y="6450134"/>
            <a:ext cx="2255242" cy="342184"/>
          </a:xfrm>
          <a:prstGeom prst="rect">
            <a:avLst/>
          </a:prstGeom>
        </p:spPr>
      </p:pic>
    </p:spTree>
    <p:extLst>
      <p:ext uri="{BB962C8B-B14F-4D97-AF65-F5344CB8AC3E}">
        <p14:creationId xmlns:p14="http://schemas.microsoft.com/office/powerpoint/2010/main" val="3186279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959595"/>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959595"/>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959595"/>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xit" presetSubtype="0" fill="hold" nodeType="withEffect">
                                  <p:stCondLst>
                                    <p:cond delay="0"/>
                                  </p:stCondLst>
                                  <p:childTnLst>
                                    <p:animEffect transition="out" filter="fade">
                                      <p:cBhvr>
                                        <p:cTn id="45" dur="500"/>
                                        <p:tgtEl>
                                          <p:spTgt spid="3">
                                            <p:txEl>
                                              <p:pRg st="4" end="4"/>
                                            </p:txEl>
                                          </p:spTgt>
                                        </p:tgtEl>
                                      </p:cBhvr>
                                    </p:animEffect>
                                    <p:set>
                                      <p:cBhvr>
                                        <p:cTn id="46" dur="1" fill="hold">
                                          <p:stCondLst>
                                            <p:cond delay="499"/>
                                          </p:stCondLst>
                                        </p:cTn>
                                        <p:tgtEl>
                                          <p:spTgt spid="3">
                                            <p:txEl>
                                              <p:pRg st="4" end="4"/>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3">
                                            <p:txEl>
                                              <p:pRg st="5" end="5"/>
                                            </p:txEl>
                                          </p:spTgt>
                                        </p:tgtEl>
                                      </p:cBhvr>
                                    </p:animEffect>
                                    <p:set>
                                      <p:cBhvr>
                                        <p:cTn id="49" dur="1" fill="hold">
                                          <p:stCondLst>
                                            <p:cond delay="499"/>
                                          </p:stCondLst>
                                        </p:cTn>
                                        <p:tgtEl>
                                          <p:spTgt spid="3">
                                            <p:txEl>
                                              <p:pRg st="5" end="5"/>
                                            </p:txEl>
                                          </p:spTgt>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childTnLst>
                                </p:cTn>
                              </p:par>
                              <p:par>
                                <p:cTn id="74" presetID="10" presetClass="entr" presetSubtype="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270" y="-64467"/>
            <a:ext cx="8229600" cy="1143000"/>
          </a:xfrm>
        </p:spPr>
        <p:txBody>
          <a:bodyPr>
            <a:normAutofit fontScale="90000"/>
          </a:bodyPr>
          <a:lstStyle/>
          <a:p>
            <a:r>
              <a:rPr lang="en-US" dirty="0" smtClean="0">
                <a:solidFill>
                  <a:srgbClr val="12919C"/>
                </a:solidFill>
                <a:ea typeface="ＭＳ Ｐゴシック" charset="0"/>
                <a:cs typeface="Helvetica" charset="0"/>
              </a:rPr>
              <a:t>Spermatogenesis </a:t>
            </a:r>
            <a:br>
              <a:rPr lang="en-US" dirty="0" smtClean="0">
                <a:solidFill>
                  <a:srgbClr val="12919C"/>
                </a:solidFill>
                <a:ea typeface="ＭＳ Ｐゴシック" charset="0"/>
                <a:cs typeface="Helvetica" charset="0"/>
              </a:rPr>
            </a:br>
            <a:r>
              <a:rPr lang="en-US" sz="3600" i="1" dirty="0" smtClean="0">
                <a:solidFill>
                  <a:schemeClr val="tx1">
                    <a:lumMod val="50000"/>
                    <a:lumOff val="50000"/>
                  </a:schemeClr>
                </a:solidFill>
              </a:rPr>
              <a:t>Making Sperm</a:t>
            </a:r>
            <a:endParaRPr lang="en-US" sz="3600" dirty="0"/>
          </a:p>
        </p:txBody>
      </p:sp>
      <p:sp>
        <p:nvSpPr>
          <p:cNvPr id="3" name="Content Placeholder 2"/>
          <p:cNvSpPr>
            <a:spLocks noGrp="1"/>
          </p:cNvSpPr>
          <p:nvPr>
            <p:ph idx="1"/>
          </p:nvPr>
        </p:nvSpPr>
        <p:spPr>
          <a:xfrm>
            <a:off x="387848" y="1205034"/>
            <a:ext cx="8469489" cy="5237090"/>
          </a:xfrm>
        </p:spPr>
        <p:txBody>
          <a:bodyPr>
            <a:normAutofit/>
          </a:bodyPr>
          <a:lstStyle/>
          <a:p>
            <a:pPr marL="457200" indent="-457200"/>
            <a:r>
              <a:rPr lang="en-US" sz="2400" dirty="0" smtClean="0">
                <a:solidFill>
                  <a:schemeClr val="tx1">
                    <a:lumMod val="75000"/>
                    <a:lumOff val="25000"/>
                  </a:schemeClr>
                </a:solidFill>
              </a:rPr>
              <a:t>Once </a:t>
            </a:r>
            <a:r>
              <a:rPr lang="en-US" sz="2400" dirty="0">
                <a:solidFill>
                  <a:schemeClr val="tx1">
                    <a:lumMod val="75000"/>
                    <a:lumOff val="25000"/>
                  </a:schemeClr>
                </a:solidFill>
              </a:rPr>
              <a:t>puberty </a:t>
            </a:r>
            <a:r>
              <a:rPr lang="en-US" sz="2400" dirty="0" smtClean="0">
                <a:solidFill>
                  <a:schemeClr val="tx1">
                    <a:lumMod val="75000"/>
                    <a:lumOff val="25000"/>
                  </a:schemeClr>
                </a:solidFill>
              </a:rPr>
              <a:t>commences, occurs </a:t>
            </a:r>
            <a:r>
              <a:rPr lang="en-US" sz="2400" dirty="0">
                <a:solidFill>
                  <a:schemeClr val="tx1">
                    <a:lumMod val="75000"/>
                    <a:lumOff val="25000"/>
                  </a:schemeClr>
                </a:solidFill>
              </a:rPr>
              <a:t>daily</a:t>
            </a:r>
            <a:endParaRPr lang="en-US" sz="2400" dirty="0" smtClean="0">
              <a:solidFill>
                <a:schemeClr val="tx1">
                  <a:lumMod val="75000"/>
                  <a:lumOff val="25000"/>
                </a:schemeClr>
              </a:solidFill>
            </a:endParaRPr>
          </a:p>
          <a:p>
            <a:pPr marL="457200" indent="-457200"/>
            <a:r>
              <a:rPr lang="en-US" sz="2400" dirty="0" smtClean="0">
                <a:solidFill>
                  <a:schemeClr val="tx1">
                    <a:lumMod val="75000"/>
                    <a:lumOff val="25000"/>
                  </a:schemeClr>
                </a:solidFill>
              </a:rPr>
              <a:t>One billion created each month</a:t>
            </a:r>
          </a:p>
          <a:p>
            <a:pPr marL="457200" indent="-457200"/>
            <a:r>
              <a:rPr lang="en-US" sz="2400" dirty="0" smtClean="0">
                <a:solidFill>
                  <a:schemeClr val="tx1">
                    <a:lumMod val="75000"/>
                    <a:lumOff val="25000"/>
                  </a:schemeClr>
                </a:solidFill>
              </a:rPr>
              <a:t>Sperm stem cells are located in the testes </a:t>
            </a:r>
          </a:p>
          <a:p>
            <a:pPr marL="857250" lvl="1" indent="-457200"/>
            <a:r>
              <a:rPr lang="en-US" sz="1800" dirty="0" smtClean="0">
                <a:solidFill>
                  <a:schemeClr val="tx1">
                    <a:lumMod val="75000"/>
                    <a:lumOff val="25000"/>
                  </a:schemeClr>
                </a:solidFill>
              </a:rPr>
              <a:t>Cycle </a:t>
            </a:r>
            <a:r>
              <a:rPr lang="en-US" sz="1800" dirty="0">
                <a:solidFill>
                  <a:schemeClr val="tx1">
                    <a:lumMod val="75000"/>
                    <a:lumOff val="25000"/>
                  </a:schemeClr>
                </a:solidFill>
              </a:rPr>
              <a:t>to expand the number of sperm stem cells via mitosis</a:t>
            </a:r>
          </a:p>
          <a:p>
            <a:pPr marL="857250" lvl="1" indent="-457200"/>
            <a:r>
              <a:rPr lang="en-US" sz="1800" dirty="0" smtClean="0">
                <a:solidFill>
                  <a:schemeClr val="tx1">
                    <a:lumMod val="75000"/>
                    <a:lumOff val="25000"/>
                  </a:schemeClr>
                </a:solidFill>
              </a:rPr>
              <a:t>Differentiate </a:t>
            </a:r>
            <a:r>
              <a:rPr lang="en-US" sz="1800" dirty="0">
                <a:solidFill>
                  <a:schemeClr val="tx1">
                    <a:lumMod val="75000"/>
                    <a:lumOff val="25000"/>
                  </a:schemeClr>
                </a:solidFill>
              </a:rPr>
              <a:t>into sperm to maintain a steady supply for </a:t>
            </a:r>
            <a:r>
              <a:rPr lang="en-US" sz="1800" dirty="0" smtClean="0">
                <a:solidFill>
                  <a:schemeClr val="tx1">
                    <a:lumMod val="75000"/>
                    <a:lumOff val="25000"/>
                  </a:schemeClr>
                </a:solidFill>
              </a:rPr>
              <a:t>use</a:t>
            </a:r>
          </a:p>
          <a:p>
            <a:pPr marL="457200" indent="-457200"/>
            <a:r>
              <a:rPr lang="en-US" sz="2400" dirty="0" smtClean="0">
                <a:solidFill>
                  <a:schemeClr val="tx1">
                    <a:lumMod val="75000"/>
                    <a:lumOff val="25000"/>
                  </a:schemeClr>
                </a:solidFill>
              </a:rPr>
              <a:t>Sperm</a:t>
            </a:r>
          </a:p>
          <a:p>
            <a:pPr marL="857250" lvl="1" indent="-457200"/>
            <a:r>
              <a:rPr lang="en-US" sz="1800" dirty="0" smtClean="0">
                <a:solidFill>
                  <a:schemeClr val="tx1">
                    <a:lumMod val="75000"/>
                    <a:lumOff val="25000"/>
                  </a:schemeClr>
                </a:solidFill>
              </a:rPr>
              <a:t>MOTILITY: </a:t>
            </a:r>
            <a:r>
              <a:rPr lang="en-US" sz="1800" dirty="0" err="1" smtClean="0">
                <a:solidFill>
                  <a:schemeClr val="tx1">
                    <a:lumMod val="75000"/>
                    <a:lumOff val="25000"/>
                  </a:schemeClr>
                </a:solidFill>
              </a:rPr>
              <a:t>Flagellar</a:t>
            </a:r>
            <a:r>
              <a:rPr lang="en-US" sz="1800" dirty="0" smtClean="0">
                <a:solidFill>
                  <a:schemeClr val="tx1">
                    <a:lumMod val="75000"/>
                    <a:lumOff val="25000"/>
                  </a:schemeClr>
                </a:solidFill>
              </a:rPr>
              <a:t> tail </a:t>
            </a:r>
            <a:endParaRPr lang="en-US" sz="1800" dirty="0">
              <a:solidFill>
                <a:schemeClr val="tx1">
                  <a:lumMod val="75000"/>
                  <a:lumOff val="25000"/>
                </a:schemeClr>
              </a:solidFill>
            </a:endParaRPr>
          </a:p>
          <a:p>
            <a:pPr marL="857250" lvl="1" indent="-457200"/>
            <a:r>
              <a:rPr lang="en-US" sz="1800" dirty="0" smtClean="0">
                <a:solidFill>
                  <a:schemeClr val="tx1">
                    <a:lumMod val="75000"/>
                    <a:lumOff val="25000"/>
                  </a:schemeClr>
                </a:solidFill>
              </a:rPr>
              <a:t>CTYOPLASM: Very little </a:t>
            </a:r>
          </a:p>
          <a:p>
            <a:pPr marL="857250" lvl="1" indent="-457200"/>
            <a:r>
              <a:rPr lang="en-US" sz="1800" dirty="0" smtClean="0">
                <a:solidFill>
                  <a:schemeClr val="tx1">
                    <a:lumMod val="75000"/>
                    <a:lumOff val="25000"/>
                  </a:schemeClr>
                </a:solidFill>
              </a:rPr>
              <a:t>ENERGY: Many mitochondria to propel tail but most destroyed by egg</a:t>
            </a:r>
          </a:p>
          <a:p>
            <a:pPr marL="857250" lvl="1" indent="-457200"/>
            <a:r>
              <a:rPr lang="en-US" sz="1800" dirty="0" smtClean="0">
                <a:solidFill>
                  <a:schemeClr val="tx1">
                    <a:lumMod val="75000"/>
                    <a:lumOff val="25000"/>
                  </a:schemeClr>
                </a:solidFill>
              </a:rPr>
              <a:t>PLURIPOTENCY: Contain ~ 10 RNAs for embryonic development</a:t>
            </a:r>
          </a:p>
          <a:p>
            <a:pPr marL="857250" lvl="1" indent="-457200"/>
            <a:r>
              <a:rPr lang="en-US" sz="1800" dirty="0" smtClean="0">
                <a:solidFill>
                  <a:schemeClr val="tx1">
                    <a:lumMod val="75000"/>
                    <a:lumOff val="25000"/>
                  </a:schemeClr>
                </a:solidFill>
              </a:rPr>
              <a:t>DNA REPROGRAMMING: Contain small RNAs for human development</a:t>
            </a:r>
          </a:p>
          <a:p>
            <a:pPr marL="857250" lvl="1" indent="-457200"/>
            <a:r>
              <a:rPr lang="en-US" sz="1800" dirty="0" smtClean="0">
                <a:solidFill>
                  <a:schemeClr val="tx1">
                    <a:lumMod val="75000"/>
                    <a:lumOff val="25000"/>
                  </a:schemeClr>
                </a:solidFill>
              </a:rPr>
              <a:t>TRIGGERS CELL DIVSION: Sperm fusion with egg increases the calcium concentration in the egg which activates proteins necessary for mitosis, and thus, triggers mitotic cell division to create the embryo</a:t>
            </a:r>
          </a:p>
          <a:p>
            <a:pPr marL="857250" lvl="1" indent="-457200"/>
            <a:endParaRPr lang="en-US" sz="2400" dirty="0" smtClean="0">
              <a:solidFill>
                <a:schemeClr val="tx1">
                  <a:lumMod val="75000"/>
                  <a:lumOff val="25000"/>
                </a:schemeClr>
              </a:solidFill>
            </a:endParaRPr>
          </a:p>
        </p:txBody>
      </p:sp>
      <p:pic>
        <p:nvPicPr>
          <p:cNvPr id="4" name="Picture 3"/>
          <p:cNvPicPr>
            <a:picLocks noChangeAspect="1"/>
          </p:cNvPicPr>
          <p:nvPr/>
        </p:nvPicPr>
        <p:blipFill>
          <a:blip r:embed="rId3"/>
          <a:stretch>
            <a:fillRect/>
          </a:stretch>
        </p:blipFill>
        <p:spPr>
          <a:xfrm>
            <a:off x="7195682" y="132634"/>
            <a:ext cx="1611530" cy="1072400"/>
          </a:xfrm>
          <a:prstGeom prst="rect">
            <a:avLst/>
          </a:prstGeom>
        </p:spPr>
      </p:pic>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170" y="6450134"/>
            <a:ext cx="2255242" cy="342184"/>
          </a:xfrm>
          <a:prstGeom prst="rect">
            <a:avLst/>
          </a:prstGeom>
        </p:spPr>
      </p:pic>
    </p:spTree>
    <p:extLst>
      <p:ext uri="{BB962C8B-B14F-4D97-AF65-F5344CB8AC3E}">
        <p14:creationId xmlns:p14="http://schemas.microsoft.com/office/powerpoint/2010/main" val="42036369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959595"/>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959595"/>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959595"/>
                                      </p:to>
                                    </p:animClr>
                                  </p:sub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959595"/>
                                      </p:to>
                                    </p:animClr>
                                  </p:sub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959595"/>
                                      </p:to>
                                    </p:animClr>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fade">
                                      <p:cBhvr>
                                        <p:cTn id="45" dur="500"/>
                                        <p:tgtEl>
                                          <p:spTgt spid="3">
                                            <p:txEl>
                                              <p:pRg st="10" end="1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fade">
                                      <p:cBhvr>
                                        <p:cTn id="48" dur="500"/>
                                        <p:tgtEl>
                                          <p:spTgt spid="3">
                                            <p:txEl>
                                              <p:pRg st="11" end="11"/>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937" y="274638"/>
            <a:ext cx="8229600" cy="1143000"/>
          </a:xfrm>
        </p:spPr>
        <p:txBody>
          <a:bodyPr>
            <a:normAutofit fontScale="90000"/>
          </a:bodyPr>
          <a:lstStyle/>
          <a:p>
            <a:r>
              <a:rPr lang="en-US" dirty="0" smtClean="0">
                <a:solidFill>
                  <a:srgbClr val="12919C"/>
                </a:solidFill>
                <a:ea typeface="ＭＳ Ｐゴシック" charset="0"/>
                <a:cs typeface="Helvetica" charset="0"/>
              </a:rPr>
              <a:t>Oogenesis &amp; Ovulation</a:t>
            </a:r>
            <a:br>
              <a:rPr lang="en-US" dirty="0" smtClean="0">
                <a:solidFill>
                  <a:srgbClr val="12919C"/>
                </a:solidFill>
                <a:ea typeface="ＭＳ Ｐゴシック" charset="0"/>
                <a:cs typeface="Helvetica" charset="0"/>
              </a:rPr>
            </a:br>
            <a:r>
              <a:rPr lang="en-US" sz="3600" i="1" dirty="0" smtClean="0">
                <a:solidFill>
                  <a:schemeClr val="tx1">
                    <a:lumMod val="50000"/>
                    <a:lumOff val="50000"/>
                  </a:schemeClr>
                </a:solidFill>
              </a:rPr>
              <a:t>Making Eggs</a:t>
            </a:r>
            <a:endParaRPr lang="en-US" sz="3600" dirty="0"/>
          </a:p>
        </p:txBody>
      </p:sp>
      <p:sp>
        <p:nvSpPr>
          <p:cNvPr id="3" name="Content Placeholder 2"/>
          <p:cNvSpPr>
            <a:spLocks noGrp="1"/>
          </p:cNvSpPr>
          <p:nvPr>
            <p:ph idx="1"/>
          </p:nvPr>
        </p:nvSpPr>
        <p:spPr>
          <a:xfrm>
            <a:off x="399937" y="1809360"/>
            <a:ext cx="8469489" cy="4218673"/>
          </a:xfrm>
        </p:spPr>
        <p:txBody>
          <a:bodyPr>
            <a:normAutofit/>
          </a:bodyPr>
          <a:lstStyle/>
          <a:p>
            <a:pPr marL="457200" indent="-457200"/>
            <a:r>
              <a:rPr lang="en-US" sz="2400" dirty="0" smtClean="0">
                <a:solidFill>
                  <a:schemeClr val="tx1">
                    <a:lumMod val="75000"/>
                    <a:lumOff val="25000"/>
                  </a:schemeClr>
                </a:solidFill>
              </a:rPr>
              <a:t>Oogenesis </a:t>
            </a:r>
          </a:p>
          <a:p>
            <a:pPr marL="857250" lvl="1" indent="-457200"/>
            <a:r>
              <a:rPr lang="en-US" sz="1800" dirty="0" smtClean="0">
                <a:solidFill>
                  <a:schemeClr val="tx1">
                    <a:lumMod val="75000"/>
                    <a:lumOff val="25000"/>
                  </a:schemeClr>
                </a:solidFill>
              </a:rPr>
              <a:t>Begins before birth, with approximately 250 million immature oocytes halted in the first cell division of </a:t>
            </a:r>
            <a:r>
              <a:rPr lang="en-US" sz="1800" dirty="0" err="1" smtClean="0">
                <a:solidFill>
                  <a:schemeClr val="tx1">
                    <a:lumMod val="75000"/>
                    <a:lumOff val="25000"/>
                  </a:schemeClr>
                </a:solidFill>
              </a:rPr>
              <a:t>meoisis</a:t>
            </a:r>
            <a:r>
              <a:rPr lang="en-US" sz="1800" dirty="0" smtClean="0">
                <a:solidFill>
                  <a:schemeClr val="tx1">
                    <a:lumMod val="75000"/>
                    <a:lumOff val="25000"/>
                  </a:schemeClr>
                </a:solidFill>
              </a:rPr>
              <a:t> I </a:t>
            </a:r>
          </a:p>
          <a:p>
            <a:pPr marL="457200" indent="-457200"/>
            <a:r>
              <a:rPr lang="en-US" sz="2400" dirty="0">
                <a:solidFill>
                  <a:schemeClr val="tx1">
                    <a:lumMod val="75000"/>
                    <a:lumOff val="25000"/>
                  </a:schemeClr>
                </a:solidFill>
              </a:rPr>
              <a:t>Ovulation and the Brain </a:t>
            </a:r>
            <a:r>
              <a:rPr lang="en-US" sz="1400" dirty="0">
                <a:solidFill>
                  <a:schemeClr val="tx1">
                    <a:lumMod val="75000"/>
                    <a:lumOff val="25000"/>
                  </a:schemeClr>
                </a:solidFill>
              </a:rPr>
              <a:t>(</a:t>
            </a:r>
            <a:r>
              <a:rPr lang="en-US" sz="1400" dirty="0" err="1">
                <a:solidFill>
                  <a:schemeClr val="tx1">
                    <a:lumMod val="75000"/>
                    <a:lumOff val="25000"/>
                  </a:schemeClr>
                </a:solidFill>
              </a:rPr>
              <a:t>Shering</a:t>
            </a:r>
            <a:r>
              <a:rPr lang="en-US" sz="1400" dirty="0">
                <a:solidFill>
                  <a:schemeClr val="tx1">
                    <a:lumMod val="75000"/>
                    <a:lumOff val="25000"/>
                  </a:schemeClr>
                </a:solidFill>
              </a:rPr>
              <a:t>-Plough)</a:t>
            </a:r>
          </a:p>
          <a:p>
            <a:pPr marL="857250" lvl="1" indent="-457200"/>
            <a:r>
              <a:rPr lang="en-US" sz="1800" dirty="0">
                <a:solidFill>
                  <a:schemeClr val="tx1">
                    <a:lumMod val="75000"/>
                    <a:lumOff val="25000"/>
                  </a:schemeClr>
                </a:solidFill>
              </a:rPr>
              <a:t>Upon puberty, hormones </a:t>
            </a:r>
            <a:r>
              <a:rPr lang="en-US" sz="1800" dirty="0" smtClean="0">
                <a:solidFill>
                  <a:schemeClr val="tx1">
                    <a:lumMod val="75000"/>
                    <a:lumOff val="25000"/>
                  </a:schemeClr>
                </a:solidFill>
              </a:rPr>
              <a:t>are released by the pituitary gland, which </a:t>
            </a:r>
            <a:r>
              <a:rPr lang="en-US" sz="1800" dirty="0">
                <a:solidFill>
                  <a:schemeClr val="tx1">
                    <a:lumMod val="75000"/>
                    <a:lumOff val="25000"/>
                  </a:schemeClr>
                </a:solidFill>
              </a:rPr>
              <a:t>trigger one immature oocyte to resume </a:t>
            </a:r>
            <a:r>
              <a:rPr lang="en-US" sz="1800" dirty="0" smtClean="0">
                <a:solidFill>
                  <a:schemeClr val="tx1">
                    <a:lumMod val="75000"/>
                    <a:lumOff val="25000"/>
                  </a:schemeClr>
                </a:solidFill>
              </a:rPr>
              <a:t>oogenesis, however, not completion</a:t>
            </a:r>
            <a:endParaRPr lang="en-US" sz="1800" dirty="0">
              <a:solidFill>
                <a:schemeClr val="tx1">
                  <a:lumMod val="75000"/>
                  <a:lumOff val="25000"/>
                </a:schemeClr>
              </a:solidFill>
            </a:endParaRPr>
          </a:p>
          <a:p>
            <a:pPr marL="457200" indent="-457200"/>
            <a:r>
              <a:rPr lang="en-US" sz="2400" dirty="0" smtClean="0">
                <a:solidFill>
                  <a:schemeClr val="tx1">
                    <a:lumMod val="75000"/>
                    <a:lumOff val="25000"/>
                  </a:schemeClr>
                </a:solidFill>
              </a:rPr>
              <a:t>Ovulation </a:t>
            </a:r>
            <a:r>
              <a:rPr lang="en-US" sz="1400" dirty="0" smtClean="0">
                <a:solidFill>
                  <a:schemeClr val="tx1">
                    <a:lumMod val="75000"/>
                    <a:lumOff val="25000"/>
                  </a:schemeClr>
                </a:solidFill>
              </a:rPr>
              <a:t>(Nucleus Medical Media)</a:t>
            </a:r>
          </a:p>
          <a:p>
            <a:pPr marL="857250" lvl="1" indent="-457200"/>
            <a:r>
              <a:rPr lang="en-US" sz="1800" dirty="0" smtClean="0">
                <a:solidFill>
                  <a:schemeClr val="tx1">
                    <a:lumMod val="75000"/>
                    <a:lumOff val="25000"/>
                  </a:schemeClr>
                </a:solidFill>
              </a:rPr>
              <a:t>Each </a:t>
            </a:r>
            <a:r>
              <a:rPr lang="en-US" sz="1800" dirty="0">
                <a:solidFill>
                  <a:schemeClr val="tx1">
                    <a:lumMod val="75000"/>
                    <a:lumOff val="25000"/>
                  </a:schemeClr>
                </a:solidFill>
              </a:rPr>
              <a:t>month a mature oocyte is released from the ovary and travels to the fallopian </a:t>
            </a:r>
            <a:r>
              <a:rPr lang="en-US" sz="1800" dirty="0" smtClean="0">
                <a:solidFill>
                  <a:schemeClr val="tx1">
                    <a:lumMod val="75000"/>
                    <a:lumOff val="25000"/>
                  </a:schemeClr>
                </a:solidFill>
              </a:rPr>
              <a:t>tube</a:t>
            </a:r>
          </a:p>
          <a:p>
            <a:pPr marL="457200" indent="-457200"/>
            <a:r>
              <a:rPr lang="en-US" sz="2400" dirty="0" smtClean="0">
                <a:solidFill>
                  <a:schemeClr val="tx1">
                    <a:lumMod val="75000"/>
                    <a:lumOff val="25000"/>
                  </a:schemeClr>
                </a:solidFill>
              </a:rPr>
              <a:t>Fertilization Completes Oogenesis </a:t>
            </a:r>
          </a:p>
          <a:p>
            <a:pPr marL="857250" lvl="1" indent="-457200"/>
            <a:r>
              <a:rPr lang="en-US" sz="1800" dirty="0" smtClean="0">
                <a:solidFill>
                  <a:schemeClr val="tx1">
                    <a:lumMod val="75000"/>
                    <a:lumOff val="25000"/>
                  </a:schemeClr>
                </a:solidFill>
              </a:rPr>
              <a:t>When a sperm fuses with the released oocyte, the oocyte completes the last stage of oogenesis </a:t>
            </a:r>
            <a:endParaRPr lang="en-US" sz="1800" dirty="0">
              <a:solidFill>
                <a:schemeClr val="tx1">
                  <a:lumMod val="75000"/>
                  <a:lumOff val="25000"/>
                </a:schemeClr>
              </a:solidFill>
            </a:endParaRPr>
          </a:p>
          <a:p>
            <a:pPr marL="857250" lvl="1" indent="-457200"/>
            <a:endParaRPr lang="en-US" sz="1800" dirty="0">
              <a:solidFill>
                <a:schemeClr val="tx1">
                  <a:lumMod val="75000"/>
                  <a:lumOff val="25000"/>
                </a:schemeClr>
              </a:solidFill>
            </a:endParaRPr>
          </a:p>
          <a:p>
            <a:pPr marL="857250" lvl="1" indent="-457200"/>
            <a:endParaRPr lang="en-US" sz="1000" dirty="0" smtClean="0">
              <a:solidFill>
                <a:schemeClr val="tx1">
                  <a:lumMod val="75000"/>
                  <a:lumOff val="25000"/>
                </a:schemeClr>
              </a:solidFill>
            </a:endParaRPr>
          </a:p>
          <a:p>
            <a:pPr marL="457200" indent="-457200"/>
            <a:endParaRPr lang="en-US" sz="1400" dirty="0" smtClean="0">
              <a:solidFill>
                <a:schemeClr val="tx1">
                  <a:lumMod val="75000"/>
                  <a:lumOff val="25000"/>
                </a:schemeClr>
              </a:solidFil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7447" y="4026647"/>
            <a:ext cx="365735" cy="273634"/>
          </a:xfrm>
          <a:prstGeom prst="rect">
            <a:avLst/>
          </a:prstGeom>
        </p:spPr>
      </p:pic>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2291" y="2998027"/>
            <a:ext cx="365735" cy="273634"/>
          </a:xfrm>
          <a:prstGeom prst="rect">
            <a:avLst/>
          </a:prstGeom>
        </p:spPr>
      </p:pic>
      <p:pic>
        <p:nvPicPr>
          <p:cNvPr id="7" name="Picture 6" descr="Zygo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3222" y="274638"/>
            <a:ext cx="1301750" cy="1292225"/>
          </a:xfrm>
          <a:prstGeom prst="rect">
            <a:avLst/>
          </a:prstGeom>
        </p:spPr>
      </p:pic>
      <p:pic>
        <p:nvPicPr>
          <p:cNvPr id="8" name="Picture 7"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170" y="6399334"/>
            <a:ext cx="2255242" cy="342184"/>
          </a:xfrm>
          <a:prstGeom prst="rect">
            <a:avLst/>
          </a:prstGeom>
        </p:spPr>
      </p:pic>
    </p:spTree>
    <p:extLst>
      <p:ext uri="{BB962C8B-B14F-4D97-AF65-F5344CB8AC3E}">
        <p14:creationId xmlns:p14="http://schemas.microsoft.com/office/powerpoint/2010/main" val="11474149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959595"/>
                                      </p:to>
                                    </p:animClr>
                                  </p:sub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959595"/>
                                      </p:to>
                                    </p:animClr>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959595"/>
                                      </p:to>
                                    </p:animClr>
                                  </p:sub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959595"/>
                                      </p:to>
                                    </p:animClr>
                                  </p:sub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subTnLst>
                                    <p:animClr clrSpc="rgb" dir="cw">
                                      <p:cBhvr override="childStyle">
                                        <p:cTn dur="1" fill="hold" display="0" masterRel="nextClick" afterEffect="1"/>
                                        <p:tgtEl>
                                          <p:spTgt spid="6"/>
                                        </p:tgtEl>
                                        <p:attrNameLst>
                                          <p:attrName>ppt_c</p:attrName>
                                        </p:attrNameLst>
                                      </p:cBhvr>
                                      <p:to>
                                        <a:srgbClr val="959595"/>
                                      </p:to>
                                    </p:animClr>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959595"/>
                                      </p:to>
                                    </p:animClr>
                                  </p:subTnLst>
                                </p:cTn>
                              </p:par>
                              <p:par>
                                <p:cTn id="27" presetID="10"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959595"/>
                                      </p:to>
                                    </p:animClr>
                                  </p:sub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subTnLst>
                                    <p:animClr clrSpc="rgb" dir="cw">
                                      <p:cBhvr override="childStyle">
                                        <p:cTn dur="1" fill="hold" display="0" masterRel="nextClick" afterEffect="1"/>
                                        <p:tgtEl>
                                          <p:spTgt spid="4"/>
                                        </p:tgtEl>
                                        <p:attrNameLst>
                                          <p:attrName>ppt_c</p:attrName>
                                        </p:attrNameLst>
                                      </p:cBhvr>
                                      <p:to>
                                        <a:srgbClr val="959595"/>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270" y="213231"/>
            <a:ext cx="8229600" cy="1143000"/>
          </a:xfrm>
        </p:spPr>
        <p:txBody>
          <a:bodyPr>
            <a:normAutofit/>
          </a:bodyPr>
          <a:lstStyle/>
          <a:p>
            <a:r>
              <a:rPr lang="en-US" dirty="0" smtClean="0">
                <a:solidFill>
                  <a:srgbClr val="12919C"/>
                </a:solidFill>
                <a:ea typeface="ＭＳ Ｐゴシック" charset="0"/>
                <a:cs typeface="Helvetica" charset="0"/>
              </a:rPr>
              <a:t>Oocytes/Eggs</a:t>
            </a:r>
            <a:endParaRPr lang="en-US" sz="3600" dirty="0"/>
          </a:p>
        </p:txBody>
      </p:sp>
      <p:sp>
        <p:nvSpPr>
          <p:cNvPr id="3" name="Content Placeholder 2"/>
          <p:cNvSpPr>
            <a:spLocks noGrp="1"/>
          </p:cNvSpPr>
          <p:nvPr>
            <p:ph idx="1"/>
          </p:nvPr>
        </p:nvSpPr>
        <p:spPr>
          <a:xfrm>
            <a:off x="387848" y="2057413"/>
            <a:ext cx="8469489" cy="4162828"/>
          </a:xfrm>
        </p:spPr>
        <p:txBody>
          <a:bodyPr>
            <a:normAutofit/>
          </a:bodyPr>
          <a:lstStyle/>
          <a:p>
            <a:pPr marL="457200" indent="-457200"/>
            <a:r>
              <a:rPr lang="en-US" sz="2000" dirty="0" smtClean="0">
                <a:solidFill>
                  <a:schemeClr val="tx1">
                    <a:lumMod val="75000"/>
                    <a:lumOff val="25000"/>
                  </a:schemeClr>
                </a:solidFill>
              </a:rPr>
              <a:t>MOTILITY: Non-motile</a:t>
            </a:r>
          </a:p>
          <a:p>
            <a:pPr marL="457200" indent="-457200"/>
            <a:r>
              <a:rPr lang="en-US" sz="2000" dirty="0">
                <a:solidFill>
                  <a:schemeClr val="tx1">
                    <a:lumMod val="75000"/>
                    <a:lumOff val="25000"/>
                  </a:schemeClr>
                </a:solidFill>
              </a:rPr>
              <a:t>SIGNALS: Secretes chemical gradient that attracts sperm </a:t>
            </a:r>
          </a:p>
          <a:p>
            <a:pPr marL="457200" indent="-457200"/>
            <a:r>
              <a:rPr lang="en-US" sz="2000" dirty="0" smtClean="0">
                <a:solidFill>
                  <a:schemeClr val="tx1">
                    <a:lumMod val="75000"/>
                    <a:lumOff val="25000"/>
                  </a:schemeClr>
                </a:solidFill>
              </a:rPr>
              <a:t>CYTOPLASM: Great deal due to asymmetric cell divisions</a:t>
            </a:r>
          </a:p>
          <a:p>
            <a:pPr marL="457200" indent="-457200"/>
            <a:r>
              <a:rPr lang="en-US" sz="2000" dirty="0" smtClean="0">
                <a:solidFill>
                  <a:schemeClr val="tx1">
                    <a:lumMod val="75000"/>
                    <a:lumOff val="25000"/>
                  </a:schemeClr>
                </a:solidFill>
              </a:rPr>
              <a:t>PLURIPOTENCY: Contains growth factors  for embryo development</a:t>
            </a:r>
          </a:p>
          <a:p>
            <a:pPr marL="457200" indent="-457200"/>
            <a:r>
              <a:rPr lang="en-US" sz="2000" dirty="0" smtClean="0">
                <a:solidFill>
                  <a:schemeClr val="tx1">
                    <a:lumMod val="75000"/>
                    <a:lumOff val="25000"/>
                  </a:schemeClr>
                </a:solidFill>
              </a:rPr>
              <a:t>ENERGY: Many mitochondria to drive mitosis  </a:t>
            </a:r>
          </a:p>
          <a:p>
            <a:pPr marL="457200" indent="-457200"/>
            <a:r>
              <a:rPr lang="en-US" sz="2000" dirty="0" smtClean="0">
                <a:solidFill>
                  <a:schemeClr val="tx1">
                    <a:lumMod val="75000"/>
                    <a:lumOff val="25000"/>
                  </a:schemeClr>
                </a:solidFill>
              </a:rPr>
              <a:t>DNA REPROGRAMMING: Contains 53/68 </a:t>
            </a:r>
            <a:r>
              <a:rPr lang="en-US" sz="2000" dirty="0" err="1" smtClean="0">
                <a:solidFill>
                  <a:schemeClr val="tx1">
                    <a:lumMod val="75000"/>
                    <a:lumOff val="25000"/>
                  </a:schemeClr>
                </a:solidFill>
              </a:rPr>
              <a:t>miRNAS</a:t>
            </a:r>
            <a:r>
              <a:rPr lang="en-US" sz="2000" dirty="0" smtClean="0">
                <a:solidFill>
                  <a:schemeClr val="tx1">
                    <a:lumMod val="75000"/>
                    <a:lumOff val="25000"/>
                  </a:schemeClr>
                </a:solidFill>
              </a:rPr>
              <a:t> for </a:t>
            </a:r>
            <a:r>
              <a:rPr lang="en-US" sz="2000" dirty="0" err="1" smtClean="0">
                <a:solidFill>
                  <a:schemeClr val="tx1">
                    <a:lumMod val="75000"/>
                    <a:lumOff val="25000"/>
                  </a:schemeClr>
                </a:solidFill>
              </a:rPr>
              <a:t>pluripotency</a:t>
            </a:r>
            <a:endParaRPr lang="en-US" sz="2000" dirty="0">
              <a:solidFill>
                <a:schemeClr val="tx1">
                  <a:lumMod val="75000"/>
                  <a:lumOff val="25000"/>
                </a:schemeClr>
              </a:solidFill>
            </a:endParaRPr>
          </a:p>
          <a:p>
            <a:pPr marL="457200" indent="-457200"/>
            <a:r>
              <a:rPr lang="en-US" sz="2000" dirty="0" smtClean="0">
                <a:solidFill>
                  <a:schemeClr val="tx1">
                    <a:lumMod val="75000"/>
                    <a:lumOff val="25000"/>
                  </a:schemeClr>
                </a:solidFill>
              </a:rPr>
              <a:t>IMMORTALITY: Contains active telomerase enzyme which prevents loss of genetic material during cell divisions</a:t>
            </a:r>
          </a:p>
          <a:p>
            <a:pPr marL="457200" indent="-457200"/>
            <a:r>
              <a:rPr lang="en-US" sz="2000" dirty="0" smtClean="0">
                <a:solidFill>
                  <a:schemeClr val="tx1">
                    <a:lumMod val="75000"/>
                    <a:lumOff val="25000"/>
                  </a:schemeClr>
                </a:solidFill>
              </a:rPr>
              <a:t>DIFFERENTIATION and PATTERNING: Contains proteins (maternal effect) that promote differentiation and developmental plan of embryo</a:t>
            </a:r>
          </a:p>
          <a:p>
            <a:pPr marL="857250" lvl="1" indent="-457200"/>
            <a:endParaRPr lang="en-US" sz="2000" dirty="0" smtClean="0">
              <a:solidFill>
                <a:schemeClr val="tx1">
                  <a:lumMod val="75000"/>
                  <a:lumOff val="25000"/>
                </a:schemeClr>
              </a:solidFill>
            </a:endParaRPr>
          </a:p>
          <a:p>
            <a:pPr marL="857250" lvl="1" indent="-457200"/>
            <a:endParaRPr lang="en-US" sz="2400" dirty="0" smtClean="0">
              <a:solidFill>
                <a:schemeClr val="tx1">
                  <a:lumMod val="75000"/>
                  <a:lumOff val="25000"/>
                </a:schemeClr>
              </a:solidFill>
            </a:endParaRPr>
          </a:p>
        </p:txBody>
      </p:sp>
      <p:pic>
        <p:nvPicPr>
          <p:cNvPr id="4" name="Picture 3" descr="Zygo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1120" y="273556"/>
            <a:ext cx="1301750" cy="1292225"/>
          </a:xfrm>
          <a:prstGeom prst="rect">
            <a:avLst/>
          </a:prstGeom>
        </p:spPr>
      </p:pic>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170" y="6373934"/>
            <a:ext cx="2255242" cy="342184"/>
          </a:xfrm>
          <a:prstGeom prst="rect">
            <a:avLst/>
          </a:prstGeom>
        </p:spPr>
      </p:pic>
    </p:spTree>
    <p:extLst>
      <p:ext uri="{BB962C8B-B14F-4D97-AF65-F5344CB8AC3E}">
        <p14:creationId xmlns:p14="http://schemas.microsoft.com/office/powerpoint/2010/main" val="35682606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959595"/>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959595"/>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959595"/>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959595"/>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959595"/>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subTnLst>
                                    <p:animClr clrSpc="rgb" dir="cw">
                                      <p:cBhvr override="childStyle">
                                        <p:cTn dur="1" fill="hold" display="0" masterRel="nextClick" afterEffect="1"/>
                                        <p:tgtEl>
                                          <p:spTgt spid="3">
                                            <p:txEl>
                                              <p:pRg st="5" end="5"/>
                                            </p:txEl>
                                          </p:spTgt>
                                        </p:tgtEl>
                                        <p:attrNameLst>
                                          <p:attrName>ppt_c</p:attrName>
                                        </p:attrNameLst>
                                      </p:cBhvr>
                                      <p:to>
                                        <a:srgbClr val="959595"/>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959595"/>
                                      </p:to>
                                    </p:animClr>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5" descr="Screen shot 2015-11-16 at 4.00.32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71699"/>
            <a:ext cx="9286875" cy="733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7608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27590"/>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3189</TotalTime>
  <Words>5247</Words>
  <Application>Microsoft Macintosh PowerPoint</Application>
  <PresentationFormat>On-screen Show (4:3)</PresentationFormat>
  <Paragraphs>246</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Default Theme</vt:lpstr>
      <vt:lpstr>PowerPoint Presentation</vt:lpstr>
      <vt:lpstr>Fertilization &amp; Human Development  Part 1: Individually draw this process Part 2: Synthesize a composite with peers</vt:lpstr>
      <vt:lpstr>PowerPoint Presentation</vt:lpstr>
      <vt:lpstr>PowerPoint Presentation</vt:lpstr>
      <vt:lpstr>Gametogenesis/Meiosis Pearson Publishing Chapter 19 </vt:lpstr>
      <vt:lpstr>Spermatogenesis  Making Sperm</vt:lpstr>
      <vt:lpstr>Oogenesis &amp; Ovulation Making Eggs</vt:lpstr>
      <vt:lpstr>Oocytes/Eggs</vt:lpstr>
      <vt:lpstr>PowerPoint Presentation</vt:lpstr>
      <vt:lpstr>Ovarian Stem Cells Controversial Research</vt:lpstr>
      <vt:lpstr>Fertilization Narratives Gendered Stereotypes</vt:lpstr>
      <vt:lpstr>PowerPoint Presentation</vt:lpstr>
      <vt:lpstr>Human Development </vt:lpstr>
      <vt:lpstr>Primitive Streak  The Storey Sisters 1997  </vt:lpstr>
      <vt:lpstr>Gastrulation  Think, Pair, Share</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103</cp:revision>
  <dcterms:created xsi:type="dcterms:W3CDTF">2014-01-09T18:56:00Z</dcterms:created>
  <dcterms:modified xsi:type="dcterms:W3CDTF">2016-02-27T19:57:16Z</dcterms:modified>
</cp:coreProperties>
</file>