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9"/>
  </p:notesMasterIdLst>
  <p:sldIdLst>
    <p:sldId id="257" r:id="rId2"/>
    <p:sldId id="260" r:id="rId3"/>
    <p:sldId id="258" r:id="rId4"/>
    <p:sldId id="262" r:id="rId5"/>
    <p:sldId id="261" r:id="rId6"/>
    <p:sldId id="256" r:id="rId7"/>
    <p:sldId id="263" r:id="rId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5868" autoAdjust="0"/>
  </p:normalViewPr>
  <p:slideViewPr>
    <p:cSldViewPr snapToGrid="0" snapToObjects="1">
      <p:cViewPr>
        <p:scale>
          <a:sx n="100" d="100"/>
          <a:sy n="100" d="100"/>
        </p:scale>
        <p:origin x="-1864" y="-58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presProps" Target="presProps.xml"/><Relationship Id="rId12" Type="http://schemas.openxmlformats.org/officeDocument/2006/relationships/viewProps" Target="viewProps.xml"/><Relationship Id="rId13" Type="http://schemas.openxmlformats.org/officeDocument/2006/relationships/theme" Target="theme/theme1.xml"/><Relationship Id="rId14"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notesMaster" Target="notesMasters/notesMaster1.xml"/><Relationship Id="rId10" Type="http://schemas.openxmlformats.org/officeDocument/2006/relationships/printerSettings" Target="printerSettings/printerSettings1.bin"/></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0268678-7DB3-7E47-A887-785CFDB73C99}" type="datetimeFigureOut">
              <a:rPr lang="en-US" smtClean="0"/>
              <a:t>2/21/16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694075-0FCB-314D-8F32-47E1F698A2DC}" type="slidenum">
              <a:rPr lang="en-US" smtClean="0"/>
              <a:t>‹#›</a:t>
            </a:fld>
            <a:endParaRPr lang="en-US"/>
          </a:p>
        </p:txBody>
      </p:sp>
    </p:spTree>
    <p:extLst>
      <p:ext uri="{BB962C8B-B14F-4D97-AF65-F5344CB8AC3E}">
        <p14:creationId xmlns:p14="http://schemas.microsoft.com/office/powerpoint/2010/main" val="1696702282"/>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 Id="rId3" Type="http://schemas.openxmlformats.org/officeDocument/2006/relationships/hyperlink" Target="http://www.nature.com/nature/journal/v478/n7370/full/478427a.html" TargetMode="Externa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 Id="rId3" Type="http://schemas.openxmlformats.org/officeDocument/2006/relationships/hyperlink" Target="http://www.nature.com/nature/journal/v478/n7370/full/478427a.html"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35C61D8-F973-6D4C-B901-DA1CFC376FEA}" type="slidenum">
              <a:rPr lang="en-US" smtClean="0"/>
              <a:t>1</a:t>
            </a:fld>
            <a:endParaRPr lang="en-US"/>
          </a:p>
        </p:txBody>
      </p:sp>
    </p:spTree>
    <p:extLst>
      <p:ext uri="{BB962C8B-B14F-4D97-AF65-F5344CB8AC3E}">
        <p14:creationId xmlns:p14="http://schemas.microsoft.com/office/powerpoint/2010/main" val="6817532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References:</a:t>
            </a:r>
          </a:p>
          <a:p>
            <a:endParaRPr lang="en-US" dirty="0" smtClean="0"/>
          </a:p>
          <a:p>
            <a:pPr marL="228600" marR="0" lvl="0" indent="-228600" algn="l" defTabSz="457200" rtl="0" eaLnBrk="1" fontAlgn="auto" latinLnBrk="0" hangingPunct="1">
              <a:lnSpc>
                <a:spcPct val="100000"/>
              </a:lnSpc>
              <a:spcBef>
                <a:spcPts val="0"/>
              </a:spcBef>
              <a:spcAft>
                <a:spcPts val="0"/>
              </a:spcAft>
              <a:buClrTx/>
              <a:buSzTx/>
              <a:buFont typeface="+mj-lt"/>
              <a:buAutoNum type="arabicPeriod"/>
              <a:tabLst/>
              <a:defRPr/>
            </a:pPr>
            <a:r>
              <a:rPr lang="en-US" sz="1200" b="1" kern="1200" dirty="0" smtClean="0">
                <a:solidFill>
                  <a:schemeClr val="tx1"/>
                </a:solidFill>
                <a:effectLst/>
                <a:latin typeface="+mn-lt"/>
                <a:ea typeface="+mn-ea"/>
                <a:cs typeface="+mn-cs"/>
              </a:rPr>
              <a:t> Video:</a:t>
            </a:r>
            <a:r>
              <a:rPr lang="en-US" sz="1200" b="1"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Lu J. et al. May 25, 2011. Generation of neural stem cells</a:t>
            </a:r>
            <a:r>
              <a:rPr lang="en-US" sz="1200" kern="1200" baseline="0" dirty="0" smtClean="0">
                <a:solidFill>
                  <a:schemeClr val="tx1"/>
                </a:solidFill>
                <a:effectLst/>
                <a:latin typeface="+mn-lt"/>
                <a:ea typeface="+mn-ea"/>
                <a:cs typeface="+mn-cs"/>
              </a:rPr>
              <a:t> from discarded human fetal cortical tissue. Journal of Visual Experiments. 51 (e2681). http://</a:t>
            </a:r>
            <a:r>
              <a:rPr lang="en-US" sz="1200" kern="1200" baseline="0" dirty="0" err="1" smtClean="0">
                <a:solidFill>
                  <a:schemeClr val="tx1"/>
                </a:solidFill>
                <a:effectLst/>
                <a:latin typeface="+mn-lt"/>
                <a:ea typeface="+mn-ea"/>
                <a:cs typeface="+mn-cs"/>
              </a:rPr>
              <a:t>www.jove.com</a:t>
            </a:r>
            <a:r>
              <a:rPr lang="en-US" sz="1200" kern="1200" baseline="0" dirty="0" smtClean="0">
                <a:solidFill>
                  <a:schemeClr val="tx1"/>
                </a:solidFill>
                <a:effectLst/>
                <a:latin typeface="+mn-lt"/>
                <a:ea typeface="+mn-ea"/>
                <a:cs typeface="+mn-cs"/>
              </a:rPr>
              <a:t>/video/2681/generation-neural-stem-cells-from-discarded-human-fetal-cortical </a:t>
            </a:r>
          </a:p>
          <a:p>
            <a:pPr marL="228600" indent="-228600">
              <a:buFont typeface="+mj-lt"/>
              <a:buAutoNum type="arabicPeriod"/>
            </a:pPr>
            <a:r>
              <a:rPr lang="en-US" b="1" dirty="0" smtClean="0"/>
              <a:t> Review: </a:t>
            </a:r>
            <a:r>
              <a:rPr lang="en-US" dirty="0" err="1" smtClean="0"/>
              <a:t>Wadman</a:t>
            </a:r>
            <a:r>
              <a:rPr lang="en-US" dirty="0" smtClean="0"/>
              <a:t>,</a:t>
            </a:r>
            <a:r>
              <a:rPr lang="en-US" baseline="0" dirty="0" smtClean="0"/>
              <a:t> M. June 26, 2013. Medical research: Cell division. Nature. 498:422-426. http://</a:t>
            </a:r>
            <a:r>
              <a:rPr lang="en-US" baseline="0" dirty="0" err="1" smtClean="0"/>
              <a:t>www.nature.com</a:t>
            </a:r>
            <a:r>
              <a:rPr lang="en-US" baseline="0" dirty="0" smtClean="0"/>
              <a:t>/news/medical-research-cell-division-1.13273</a:t>
            </a:r>
          </a:p>
          <a:p>
            <a:pPr marL="228600" indent="-228600">
              <a:buFont typeface="+mj-lt"/>
              <a:buAutoNum type="arabicPeriod"/>
            </a:pPr>
            <a:r>
              <a:rPr lang="en-US" sz="1200" b="1" kern="1200" dirty="0" smtClean="0">
                <a:solidFill>
                  <a:schemeClr val="tx1"/>
                </a:solidFill>
                <a:effectLst/>
                <a:latin typeface="+mn-lt"/>
                <a:ea typeface="+mn-ea"/>
                <a:cs typeface="+mn-cs"/>
              </a:rPr>
              <a:t> Review: </a:t>
            </a:r>
            <a:r>
              <a:rPr lang="en-US" sz="1200" kern="1200" dirty="0" smtClean="0">
                <a:solidFill>
                  <a:schemeClr val="tx1"/>
                </a:solidFill>
                <a:effectLst/>
                <a:latin typeface="+mn-lt"/>
                <a:ea typeface="+mn-ea"/>
                <a:cs typeface="+mn-cs"/>
              </a:rPr>
              <a:t>Anonymous. Oct 26, 2011. Tissue-bank</a:t>
            </a:r>
            <a:r>
              <a:rPr lang="en-US" sz="1200" kern="1200" baseline="0" dirty="0" smtClean="0">
                <a:solidFill>
                  <a:schemeClr val="tx1"/>
                </a:solidFill>
                <a:effectLst/>
                <a:latin typeface="+mn-lt"/>
                <a:ea typeface="+mn-ea"/>
                <a:cs typeface="+mn-cs"/>
              </a:rPr>
              <a:t> shortage: Brain child</a:t>
            </a:r>
            <a:r>
              <a:rPr lang="en-US" sz="1200" kern="1200" dirty="0" smtClean="0">
                <a:solidFill>
                  <a:schemeClr val="tx1"/>
                </a:solidFill>
                <a:effectLst/>
                <a:latin typeface="+mn-lt"/>
                <a:ea typeface="+mn-ea"/>
                <a:cs typeface="+mn-cs"/>
              </a:rPr>
              <a:t>. Nature 478 :4242-443 . </a:t>
            </a:r>
            <a:r>
              <a:rPr lang="en-US" sz="1200" u="sng" kern="1200" dirty="0" smtClean="0">
                <a:solidFill>
                  <a:schemeClr val="tx1"/>
                </a:solidFill>
                <a:effectLst/>
                <a:latin typeface="+mn-lt"/>
                <a:ea typeface="+mn-ea"/>
                <a:cs typeface="+mn-cs"/>
              </a:rPr>
              <a:t>http://</a:t>
            </a:r>
            <a:r>
              <a:rPr lang="en-US" sz="1200" u="sng" kern="1200" dirty="0" err="1" smtClean="0">
                <a:solidFill>
                  <a:schemeClr val="tx1"/>
                </a:solidFill>
                <a:effectLst/>
                <a:latin typeface="+mn-lt"/>
                <a:ea typeface="+mn-ea"/>
                <a:cs typeface="+mn-cs"/>
              </a:rPr>
              <a:t>www.nature.com</a:t>
            </a:r>
            <a:r>
              <a:rPr lang="en-US" sz="1200" u="sng" kern="1200" dirty="0" smtClean="0">
                <a:solidFill>
                  <a:schemeClr val="tx1"/>
                </a:solidFill>
                <a:effectLst/>
                <a:latin typeface="+mn-lt"/>
                <a:ea typeface="+mn-ea"/>
                <a:cs typeface="+mn-cs"/>
              </a:rPr>
              <a:t>/news/2011/111026/full/478442a.html</a:t>
            </a:r>
          </a:p>
          <a:p>
            <a:pPr marL="228600" indent="-228600">
              <a:buFont typeface="+mj-lt"/>
              <a:buAutoNum type="arabicPeriod"/>
            </a:pPr>
            <a:r>
              <a:rPr lang="en-US" sz="1200" b="1" u="sng" kern="1200" dirty="0" smtClean="0">
                <a:solidFill>
                  <a:schemeClr val="tx1"/>
                </a:solidFill>
                <a:effectLst/>
                <a:latin typeface="+mn-lt"/>
                <a:ea typeface="+mn-ea"/>
                <a:cs typeface="+mn-cs"/>
              </a:rPr>
              <a:t> Research</a:t>
            </a:r>
            <a:r>
              <a:rPr lang="en-US" sz="1200" b="1" u="sng" kern="1200" baseline="0" dirty="0" smtClean="0">
                <a:solidFill>
                  <a:schemeClr val="tx1"/>
                </a:solidFill>
                <a:effectLst/>
                <a:latin typeface="+mn-lt"/>
                <a:ea typeface="+mn-ea"/>
                <a:cs typeface="+mn-cs"/>
              </a:rPr>
              <a:t> Article: </a:t>
            </a:r>
            <a:r>
              <a:rPr lang="en-US" sz="1200" u="sng" kern="1200" dirty="0" err="1" smtClean="0">
                <a:solidFill>
                  <a:schemeClr val="tx1"/>
                </a:solidFill>
                <a:effectLst/>
                <a:latin typeface="+mn-lt"/>
                <a:ea typeface="+mn-ea"/>
                <a:cs typeface="+mn-cs"/>
              </a:rPr>
              <a:t>Shamblott</a:t>
            </a:r>
            <a:r>
              <a:rPr lang="en-US" sz="1200" u="sng" kern="1200" dirty="0" smtClean="0">
                <a:solidFill>
                  <a:schemeClr val="tx1"/>
                </a:solidFill>
                <a:effectLst/>
                <a:latin typeface="+mn-lt"/>
                <a:ea typeface="+mn-ea"/>
                <a:cs typeface="+mn-cs"/>
              </a:rPr>
              <a:t>,</a:t>
            </a:r>
            <a:r>
              <a:rPr lang="en-US" sz="1200" u="sng" kern="1200" baseline="0" dirty="0" smtClean="0">
                <a:solidFill>
                  <a:schemeClr val="tx1"/>
                </a:solidFill>
                <a:effectLst/>
                <a:latin typeface="+mn-lt"/>
                <a:ea typeface="+mn-ea"/>
                <a:cs typeface="+mn-cs"/>
              </a:rPr>
              <a:t> M. et al. 1998. Derivation of pluripotent stem cells from cultured human primordial germ cells  PNAS. 95 (23):13726-13721. http://</a:t>
            </a:r>
            <a:r>
              <a:rPr lang="en-US" sz="1200" u="sng" kern="1200" baseline="0" dirty="0" err="1" smtClean="0">
                <a:solidFill>
                  <a:schemeClr val="tx1"/>
                </a:solidFill>
                <a:effectLst/>
                <a:latin typeface="+mn-lt"/>
                <a:ea typeface="+mn-ea"/>
                <a:cs typeface="+mn-cs"/>
              </a:rPr>
              <a:t>www.ncbi.nlm.nih.gov</a:t>
            </a:r>
            <a:r>
              <a:rPr lang="en-US" sz="1200" u="sng" kern="1200" baseline="0" dirty="0" smtClean="0">
                <a:solidFill>
                  <a:schemeClr val="tx1"/>
                </a:solidFill>
                <a:effectLst/>
                <a:latin typeface="+mn-lt"/>
                <a:ea typeface="+mn-ea"/>
                <a:cs typeface="+mn-cs"/>
              </a:rPr>
              <a:t>/</a:t>
            </a:r>
            <a:r>
              <a:rPr lang="en-US" sz="1200" u="sng" kern="1200" baseline="0" dirty="0" err="1" smtClean="0">
                <a:solidFill>
                  <a:schemeClr val="tx1"/>
                </a:solidFill>
                <a:effectLst/>
                <a:latin typeface="+mn-lt"/>
                <a:ea typeface="+mn-ea"/>
                <a:cs typeface="+mn-cs"/>
              </a:rPr>
              <a:t>pmc</a:t>
            </a:r>
            <a:r>
              <a:rPr lang="en-US" sz="1200" u="sng" kern="1200" baseline="0" dirty="0" smtClean="0">
                <a:solidFill>
                  <a:schemeClr val="tx1"/>
                </a:solidFill>
                <a:effectLst/>
                <a:latin typeface="+mn-lt"/>
                <a:ea typeface="+mn-ea"/>
                <a:cs typeface="+mn-cs"/>
              </a:rPr>
              <a:t>/articles/PMC24887/ </a:t>
            </a:r>
            <a:endParaRPr lang="en-US" sz="1200" u="sng" kern="1200" dirty="0" smtClean="0">
              <a:solidFill>
                <a:schemeClr val="tx1"/>
              </a:solidFill>
              <a:effectLst/>
              <a:latin typeface="+mn-lt"/>
              <a:ea typeface="+mn-ea"/>
              <a:cs typeface="+mn-cs"/>
            </a:endParaRPr>
          </a:p>
          <a:p>
            <a:pPr marL="228600" marR="0" lvl="0" indent="-228600" algn="l" defTabSz="457200" rtl="0" eaLnBrk="1" fontAlgn="auto" latinLnBrk="0" hangingPunct="1">
              <a:lnSpc>
                <a:spcPct val="100000"/>
              </a:lnSpc>
              <a:spcBef>
                <a:spcPts val="0"/>
              </a:spcBef>
              <a:spcAft>
                <a:spcPts val="0"/>
              </a:spcAft>
              <a:buClrTx/>
              <a:buSzTx/>
              <a:buFont typeface="+mj-lt"/>
              <a:buAutoNum type="arabicPeriod"/>
              <a:tabLst/>
              <a:defRPr/>
            </a:pPr>
            <a:endParaRPr lang="en-US" sz="1200" kern="1200" dirty="0" smtClean="0">
              <a:solidFill>
                <a:schemeClr val="tx1"/>
              </a:solidFill>
              <a:effectLst/>
              <a:latin typeface="+mn-lt"/>
              <a:ea typeface="+mn-ea"/>
              <a:cs typeface="+mn-cs"/>
            </a:endParaRPr>
          </a:p>
          <a:p>
            <a:pPr marL="228600" indent="-228600">
              <a:buFont typeface="+mj-lt"/>
              <a:buAutoNum type="arabicPeriod"/>
            </a:pPr>
            <a:endParaRPr lang="en-US" dirty="0"/>
          </a:p>
        </p:txBody>
      </p:sp>
      <p:sp>
        <p:nvSpPr>
          <p:cNvPr id="4" name="Slide Number Placeholder 3"/>
          <p:cNvSpPr>
            <a:spLocks noGrp="1"/>
          </p:cNvSpPr>
          <p:nvPr>
            <p:ph type="sldNum" sz="quarter" idx="10"/>
          </p:nvPr>
        </p:nvSpPr>
        <p:spPr/>
        <p:txBody>
          <a:bodyPr/>
          <a:lstStyle/>
          <a:p>
            <a:fld id="{74694075-0FCB-314D-8F32-47E1F698A2DC}" type="slidenum">
              <a:rPr lang="en-US" smtClean="0"/>
              <a:t>2</a:t>
            </a:fld>
            <a:endParaRPr lang="en-US"/>
          </a:p>
        </p:txBody>
      </p:sp>
    </p:spTree>
    <p:extLst>
      <p:ext uri="{BB962C8B-B14F-4D97-AF65-F5344CB8AC3E}">
        <p14:creationId xmlns:p14="http://schemas.microsoft.com/office/powerpoint/2010/main" val="17863674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Lenoard</a:t>
            </a:r>
            <a:r>
              <a:rPr lang="en-US" baseline="0" dirty="0" smtClean="0"/>
              <a:t> </a:t>
            </a:r>
            <a:r>
              <a:rPr lang="en-US" baseline="0" dirty="0" err="1" smtClean="0"/>
              <a:t>Hayflick</a:t>
            </a:r>
            <a:r>
              <a:rPr lang="en-US" baseline="0" dirty="0" smtClean="0"/>
              <a:t> derived 25 fetal cell lines numbered WI 1-25 ( for the </a:t>
            </a:r>
            <a:r>
              <a:rPr lang="en-US" baseline="0" dirty="0" err="1" smtClean="0"/>
              <a:t>Wistar</a:t>
            </a:r>
            <a:r>
              <a:rPr lang="en-US" baseline="0" dirty="0" smtClean="0"/>
              <a:t> Institute where he worked)  by obtaining aborted fetal tissue from  the University of Pennsylvania Hospital across the street from </a:t>
            </a:r>
            <a:r>
              <a:rPr lang="en-US" baseline="0" dirty="0" err="1" smtClean="0"/>
              <a:t>Wistar</a:t>
            </a:r>
            <a:r>
              <a:rPr lang="en-US" baseline="0" dirty="0" smtClean="0"/>
              <a:t>. As this was before the World Medical Association adopted informed consent procedures  for discarded human tissue, there were no permissions obtained for these medically required abortions to save the life of the mother.  </a:t>
            </a:r>
            <a:r>
              <a:rPr lang="en-US" baseline="0" dirty="0" err="1" smtClean="0"/>
              <a:t>Hayflick</a:t>
            </a:r>
            <a:r>
              <a:rPr lang="en-US" baseline="0" dirty="0" smtClean="0"/>
              <a:t> noticed that all the fetal cell lines would halt cell division--- having a finite number of cell divisions. This was later termed the </a:t>
            </a:r>
            <a:r>
              <a:rPr lang="en-US" baseline="0" dirty="0" err="1" smtClean="0"/>
              <a:t>Hayflick</a:t>
            </a:r>
            <a:r>
              <a:rPr lang="en-US" baseline="0" dirty="0" smtClean="0"/>
              <a:t> Limit and led to interesting work on the role of telomeres in aging.  By 1962, </a:t>
            </a:r>
            <a:r>
              <a:rPr lang="en-US" baseline="0" dirty="0" err="1" smtClean="0"/>
              <a:t>Hayflick</a:t>
            </a:r>
            <a:r>
              <a:rPr lang="en-US" baseline="0" dirty="0" smtClean="0"/>
              <a:t> was collaborating with Sven </a:t>
            </a:r>
            <a:r>
              <a:rPr lang="en-US" baseline="0" dirty="0" err="1" smtClean="0"/>
              <a:t>Gard</a:t>
            </a:r>
            <a:r>
              <a:rPr lang="en-US" baseline="0" dirty="0" smtClean="0"/>
              <a:t> in Sweden and thus the cell line commissioned using U.S. federal funding, WI-38, was derived from fetal tissue obtained in Sweden.  This cell line ultimately was used to test and manufacture the Rubella vaccine. </a:t>
            </a:r>
            <a:r>
              <a:rPr lang="en-US" baseline="0" dirty="0" err="1" smtClean="0"/>
              <a:t>Hayflick</a:t>
            </a:r>
            <a:r>
              <a:rPr lang="en-US" baseline="0" dirty="0" smtClean="0"/>
              <a:t> dispensed this cell line into hundreds of vials and shared this with the scientific community. Later there were disputes about ownership, compensation, licensing fees, and location of storage, and </a:t>
            </a:r>
            <a:r>
              <a:rPr lang="en-US" baseline="0" dirty="0" err="1" smtClean="0"/>
              <a:t>Hayflick</a:t>
            </a:r>
            <a:r>
              <a:rPr lang="en-US" baseline="0" dirty="0" smtClean="0"/>
              <a:t>  determined to make the cell line free for science, refused to hand over the cell lines to pharmaceutical industries interested in making a profit for testing vaccines. Later the Bayh-Doyle act allowed universities to make profits from federally funded research. </a:t>
            </a:r>
          </a:p>
          <a:p>
            <a:endParaRPr lang="en-US" baseline="0" dirty="0" smtClean="0"/>
          </a:p>
          <a:p>
            <a:r>
              <a:rPr lang="en-US" b="1" dirty="0" smtClean="0"/>
              <a:t>Reference:</a:t>
            </a:r>
          </a:p>
          <a:p>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1. </a:t>
            </a:r>
            <a:r>
              <a:rPr lang="en-US" b="1" dirty="0" smtClean="0"/>
              <a:t> News: </a:t>
            </a:r>
            <a:r>
              <a:rPr lang="en-US" dirty="0" err="1" smtClean="0"/>
              <a:t>Wadman</a:t>
            </a:r>
            <a:r>
              <a:rPr lang="en-US" dirty="0" smtClean="0"/>
              <a:t>,</a:t>
            </a:r>
            <a:r>
              <a:rPr lang="en-US" baseline="0" dirty="0" smtClean="0"/>
              <a:t> M. June 26, 2013. Medical research: Cell division. Nature. 498:422-426. http://</a:t>
            </a:r>
            <a:r>
              <a:rPr lang="en-US" baseline="0" dirty="0" err="1" smtClean="0"/>
              <a:t>www.nature.com</a:t>
            </a:r>
            <a:r>
              <a:rPr lang="en-US" baseline="0" dirty="0" smtClean="0"/>
              <a:t>/news/medical-research-cell-division-1.13273 </a:t>
            </a:r>
          </a:p>
          <a:p>
            <a:endParaRPr lang="en-US" dirty="0"/>
          </a:p>
        </p:txBody>
      </p:sp>
      <p:sp>
        <p:nvSpPr>
          <p:cNvPr id="4" name="Slide Number Placeholder 3"/>
          <p:cNvSpPr>
            <a:spLocks noGrp="1"/>
          </p:cNvSpPr>
          <p:nvPr>
            <p:ph type="sldNum" sz="quarter" idx="10"/>
          </p:nvPr>
        </p:nvSpPr>
        <p:spPr/>
        <p:txBody>
          <a:bodyPr/>
          <a:lstStyle/>
          <a:p>
            <a:fld id="{74694075-0FCB-314D-8F32-47E1F698A2DC}" type="slidenum">
              <a:rPr lang="en-US" smtClean="0"/>
              <a:t>3</a:t>
            </a:fld>
            <a:endParaRPr lang="en-US"/>
          </a:p>
        </p:txBody>
      </p:sp>
    </p:spTree>
    <p:extLst>
      <p:ext uri="{BB962C8B-B14F-4D97-AF65-F5344CB8AC3E}">
        <p14:creationId xmlns:p14="http://schemas.microsoft.com/office/powerpoint/2010/main" val="19343062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215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nSpc>
                <a:spcPct val="90000"/>
              </a:lnSpc>
            </a:pPr>
            <a:r>
              <a:rPr lang="en-US" dirty="0" smtClean="0">
                <a:latin typeface="Calibri" charset="0"/>
                <a:ea typeface="ＭＳ Ｐゴシック" charset="0"/>
                <a:cs typeface="ＭＳ Ｐゴシック" charset="0"/>
              </a:rPr>
              <a:t>The </a:t>
            </a:r>
            <a:r>
              <a:rPr lang="en-US" dirty="0" err="1" smtClean="0">
                <a:latin typeface="Calibri" charset="0"/>
                <a:ea typeface="ＭＳ Ｐゴシック" charset="0"/>
                <a:cs typeface="ＭＳ Ｐゴシック" charset="0"/>
              </a:rPr>
              <a:t>Hayflick</a:t>
            </a:r>
            <a:r>
              <a:rPr lang="en-US" dirty="0" smtClean="0">
                <a:latin typeface="Calibri" charset="0"/>
                <a:ea typeface="ＭＳ Ｐゴシック" charset="0"/>
                <a:cs typeface="ＭＳ Ｐゴシック" charset="0"/>
              </a:rPr>
              <a:t> Limit was discovered by Leonard </a:t>
            </a:r>
            <a:r>
              <a:rPr lang="en-US" dirty="0" err="1" smtClean="0">
                <a:latin typeface="Calibri" charset="0"/>
                <a:ea typeface="ＭＳ Ｐゴシック" charset="0"/>
                <a:cs typeface="ＭＳ Ｐゴシック" charset="0"/>
              </a:rPr>
              <a:t>Hayflick</a:t>
            </a:r>
            <a:r>
              <a:rPr lang="en-US" dirty="0" smtClean="0">
                <a:latin typeface="Calibri" charset="0"/>
                <a:ea typeface="ＭＳ Ｐゴシック" charset="0"/>
                <a:cs typeface="ＭＳ Ｐゴシック" charset="0"/>
              </a:rPr>
              <a:t> in 1961</a:t>
            </a:r>
            <a:r>
              <a:rPr lang="en-US" baseline="0" dirty="0" smtClean="0">
                <a:latin typeface="Calibri" charset="0"/>
                <a:ea typeface="ＭＳ Ｐゴシック" charset="0"/>
                <a:cs typeface="ＭＳ Ｐゴシック" charset="0"/>
              </a:rPr>
              <a:t>, as the finite number of divisions that most somatic cells undergo during the lifetime of the human organism. This number is between 40-60 cell divisions and is result of telomere shortening in cells that do not express telomerase. </a:t>
            </a:r>
            <a:endParaRPr lang="en-US" dirty="0">
              <a:latin typeface="Calibri" charset="0"/>
              <a:ea typeface="ＭＳ Ｐゴシック" charset="0"/>
              <a:cs typeface="ＭＳ Ｐゴシック" charset="0"/>
            </a:endParaRPr>
          </a:p>
        </p:txBody>
      </p:sp>
      <p:sp>
        <p:nvSpPr>
          <p:cNvPr id="215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03D39EBC-E5DA-B647-9681-B4B9419A861D}" type="slidenum">
              <a:rPr lang="en-US" sz="1200">
                <a:latin typeface="Calibri" charset="0"/>
              </a:rPr>
              <a:pPr eaLnBrk="1" hangingPunct="1"/>
              <a:t>4</a:t>
            </a:fld>
            <a:endParaRPr lang="en-US" sz="1200">
              <a:latin typeface="Calibri"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As </a:t>
            </a:r>
            <a:r>
              <a:rPr lang="en-US" baseline="0" dirty="0" smtClean="0"/>
              <a:t>can be seen in this animation, germ cells (those that give rise to sperm and egg</a:t>
            </a:r>
            <a:r>
              <a:rPr lang="en-US" baseline="0" dirty="0" smtClean="0"/>
              <a:t>), stem </a:t>
            </a:r>
            <a:r>
              <a:rPr lang="en-US" baseline="0" dirty="0" smtClean="0"/>
              <a:t>cells, and cancer cells are the only cells in the human body in which telomerase is active. Most cells of the body (soma) contain a genome in which there are only two copies of TERC DNA sequence ( one from each parent) and in both cases the DNA is modified to be inactive. Thus tissues in the body in which stem cells are not activated eventually experience cell loss and reduced function, because as cells continue to divide they lose vital genetic information at the tips of the chromosomes. </a:t>
            </a:r>
            <a:endParaRPr lang="en-US" baseline="0" dirty="0" smtClean="0"/>
          </a:p>
          <a:p>
            <a:endParaRPr lang="en-US" baseline="0" dirty="0" smtClean="0"/>
          </a:p>
          <a:p>
            <a:r>
              <a:rPr lang="en-US" baseline="0" dirty="0" smtClean="0"/>
              <a:t>Animation by </a:t>
            </a:r>
            <a:r>
              <a:rPr lang="en-US" baseline="0" dirty="0" err="1" smtClean="0"/>
              <a:t>Emmannuel</a:t>
            </a:r>
            <a:r>
              <a:rPr lang="en-US" baseline="0" dirty="0" smtClean="0"/>
              <a:t> Nunez</a:t>
            </a:r>
            <a:endParaRPr lang="en-US" dirty="0"/>
          </a:p>
        </p:txBody>
      </p:sp>
      <p:sp>
        <p:nvSpPr>
          <p:cNvPr id="4" name="Slide Number Placeholder 3"/>
          <p:cNvSpPr>
            <a:spLocks noGrp="1"/>
          </p:cNvSpPr>
          <p:nvPr>
            <p:ph type="sldNum" sz="quarter" idx="10"/>
          </p:nvPr>
        </p:nvSpPr>
        <p:spPr/>
        <p:txBody>
          <a:bodyPr/>
          <a:lstStyle/>
          <a:p>
            <a:fld id="{78B06E18-463B-B74A-98B1-499A1AC57557}" type="slidenum">
              <a:rPr lang="en-US" smtClean="0"/>
              <a:pPr/>
              <a:t>5</a:t>
            </a:fld>
            <a:endParaRPr lang="en-US"/>
          </a:p>
        </p:txBody>
      </p:sp>
    </p:spTree>
    <p:extLst>
      <p:ext uri="{BB962C8B-B14F-4D97-AF65-F5344CB8AC3E}">
        <p14:creationId xmlns:p14="http://schemas.microsoft.com/office/powerpoint/2010/main" val="14149353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References:</a:t>
            </a:r>
          </a:p>
          <a:p>
            <a:r>
              <a:rPr lang="en-US" sz="1200" b="1" kern="1200" dirty="0" smtClean="0">
                <a:solidFill>
                  <a:schemeClr val="tx1"/>
                </a:solidFill>
                <a:effectLst/>
                <a:latin typeface="+mn-lt"/>
                <a:ea typeface="+mn-ea"/>
                <a:cs typeface="+mn-cs"/>
              </a:rPr>
              <a:t> </a:t>
            </a:r>
          </a:p>
          <a:p>
            <a:pPr marL="228600" marR="0" lvl="0" indent="-228600" algn="l" defTabSz="457200" rtl="0" eaLnBrk="1" fontAlgn="auto" latinLnBrk="0" hangingPunct="1">
              <a:lnSpc>
                <a:spcPct val="100000"/>
              </a:lnSpc>
              <a:spcBef>
                <a:spcPts val="0"/>
              </a:spcBef>
              <a:spcAft>
                <a:spcPts val="0"/>
              </a:spcAft>
              <a:buClrTx/>
              <a:buSzTx/>
              <a:buFont typeface="+mj-lt"/>
              <a:buAutoNum type="arabicPeriod"/>
              <a:tabLst/>
              <a:defRPr/>
            </a:pPr>
            <a:r>
              <a:rPr lang="en-US" sz="1200" b="1" kern="1200" dirty="0" smtClean="0">
                <a:solidFill>
                  <a:schemeClr val="tx1"/>
                </a:solidFill>
                <a:effectLst/>
                <a:latin typeface="+mn-lt"/>
                <a:ea typeface="+mn-ea"/>
                <a:cs typeface="+mn-cs"/>
              </a:rPr>
              <a:t> News: </a:t>
            </a:r>
            <a:r>
              <a:rPr lang="en-US" sz="1200" kern="1200" dirty="0" smtClean="0">
                <a:solidFill>
                  <a:schemeClr val="tx1"/>
                </a:solidFill>
                <a:effectLst/>
                <a:latin typeface="+mn-lt"/>
                <a:ea typeface="+mn-ea"/>
                <a:cs typeface="+mn-cs"/>
              </a:rPr>
              <a:t>Anonymous. Oct 27, 2011. A priceless resource. Nature 478 :427 . </a:t>
            </a:r>
            <a:r>
              <a:rPr lang="en-US" sz="1200" u="sng" kern="1200" dirty="0" smtClean="0">
                <a:solidFill>
                  <a:schemeClr val="tx1"/>
                </a:solidFill>
                <a:effectLst/>
                <a:latin typeface="+mn-lt"/>
                <a:ea typeface="+mn-ea"/>
                <a:cs typeface="+mn-cs"/>
                <a:hlinkClick r:id="rId3"/>
              </a:rPr>
              <a:t>http://www.nature.com/nature/journal/v478/n7370/full/478427a.html</a:t>
            </a:r>
            <a:r>
              <a:rPr lang="en-US" sz="1200" kern="1200" dirty="0" smtClean="0">
                <a:solidFill>
                  <a:schemeClr val="tx1"/>
                </a:solidFill>
                <a:effectLst/>
                <a:latin typeface="+mn-lt"/>
                <a:ea typeface="+mn-ea"/>
                <a:cs typeface="+mn-cs"/>
              </a:rPr>
              <a:t> </a:t>
            </a:r>
          </a:p>
          <a:p>
            <a:pPr marL="228600" marR="0" lvl="0" indent="-228600" algn="l" defTabSz="457200" rtl="0" eaLnBrk="1" fontAlgn="auto" latinLnBrk="0" hangingPunct="1">
              <a:lnSpc>
                <a:spcPct val="100000"/>
              </a:lnSpc>
              <a:spcBef>
                <a:spcPts val="0"/>
              </a:spcBef>
              <a:spcAft>
                <a:spcPts val="0"/>
              </a:spcAft>
              <a:buClrTx/>
              <a:buSzTx/>
              <a:buFont typeface="+mj-lt"/>
              <a:buAutoNum type="arabicPeriod"/>
              <a:tabLst/>
              <a:defRPr/>
            </a:pPr>
            <a:r>
              <a:rPr lang="en-US" sz="1200" b="1" kern="1200" dirty="0" smtClean="0">
                <a:solidFill>
                  <a:schemeClr val="tx1"/>
                </a:solidFill>
                <a:effectLst/>
                <a:latin typeface="+mn-lt"/>
                <a:ea typeface="+mn-ea"/>
                <a:cs typeface="+mn-cs"/>
              </a:rPr>
              <a:t> News: </a:t>
            </a:r>
            <a:r>
              <a:rPr lang="en-US" sz="1200" kern="1200" dirty="0" smtClean="0">
                <a:solidFill>
                  <a:schemeClr val="tx1"/>
                </a:solidFill>
                <a:effectLst/>
                <a:latin typeface="+mn-lt"/>
                <a:ea typeface="+mn-ea"/>
                <a:cs typeface="+mn-cs"/>
              </a:rPr>
              <a:t>Anonymous. Oct 26, 2011. Tissue-bank</a:t>
            </a:r>
            <a:r>
              <a:rPr lang="en-US" sz="1200" kern="1200" baseline="0" dirty="0" smtClean="0">
                <a:solidFill>
                  <a:schemeClr val="tx1"/>
                </a:solidFill>
                <a:effectLst/>
                <a:latin typeface="+mn-lt"/>
                <a:ea typeface="+mn-ea"/>
                <a:cs typeface="+mn-cs"/>
              </a:rPr>
              <a:t> shortage: Brain child</a:t>
            </a:r>
            <a:r>
              <a:rPr lang="en-US" sz="1200" kern="1200" dirty="0" smtClean="0">
                <a:solidFill>
                  <a:schemeClr val="tx1"/>
                </a:solidFill>
                <a:effectLst/>
                <a:latin typeface="+mn-lt"/>
                <a:ea typeface="+mn-ea"/>
                <a:cs typeface="+mn-cs"/>
              </a:rPr>
              <a:t>. Nature 478 :4242-443 . </a:t>
            </a:r>
            <a:r>
              <a:rPr lang="en-US" sz="1200" u="sng" kern="1200" dirty="0" smtClean="0">
                <a:solidFill>
                  <a:schemeClr val="tx1"/>
                </a:solidFill>
                <a:effectLst/>
                <a:latin typeface="+mn-lt"/>
                <a:ea typeface="+mn-ea"/>
                <a:cs typeface="+mn-cs"/>
              </a:rPr>
              <a:t>http://</a:t>
            </a:r>
            <a:r>
              <a:rPr lang="en-US" sz="1200" u="sng" kern="1200" dirty="0" err="1" smtClean="0">
                <a:solidFill>
                  <a:schemeClr val="tx1"/>
                </a:solidFill>
                <a:effectLst/>
                <a:latin typeface="+mn-lt"/>
                <a:ea typeface="+mn-ea"/>
                <a:cs typeface="+mn-cs"/>
              </a:rPr>
              <a:t>www.nature.com</a:t>
            </a:r>
            <a:r>
              <a:rPr lang="en-US" sz="1200" u="sng" kern="1200" dirty="0" smtClean="0">
                <a:solidFill>
                  <a:schemeClr val="tx1"/>
                </a:solidFill>
                <a:effectLst/>
                <a:latin typeface="+mn-lt"/>
                <a:ea typeface="+mn-ea"/>
                <a:cs typeface="+mn-cs"/>
              </a:rPr>
              <a:t>/news/2011/111026/full/478442a.html</a:t>
            </a:r>
          </a:p>
          <a:p>
            <a:pPr marL="228600" marR="0" lvl="0" indent="-228600" algn="l" defTabSz="457200" rtl="0" eaLnBrk="1" fontAlgn="auto" latinLnBrk="0" hangingPunct="1">
              <a:lnSpc>
                <a:spcPct val="100000"/>
              </a:lnSpc>
              <a:spcBef>
                <a:spcPts val="0"/>
              </a:spcBef>
              <a:spcAft>
                <a:spcPts val="0"/>
              </a:spcAft>
              <a:buClrTx/>
              <a:buSzTx/>
              <a:buFont typeface="+mj-lt"/>
              <a:buAutoNum type="arabicPeriod"/>
              <a:tabLst/>
              <a:defRPr/>
            </a:pPr>
            <a:r>
              <a:rPr lang="en-US" sz="1200" b="1" kern="1200" dirty="0" smtClean="0">
                <a:solidFill>
                  <a:schemeClr val="tx1"/>
                </a:solidFill>
                <a:effectLst/>
                <a:latin typeface="+mn-lt"/>
                <a:ea typeface="+mn-ea"/>
                <a:cs typeface="+mn-cs"/>
              </a:rPr>
              <a:t> Research Article: </a:t>
            </a:r>
            <a:r>
              <a:rPr lang="en-US" sz="1200" kern="1200" dirty="0" smtClean="0">
                <a:solidFill>
                  <a:schemeClr val="tx1"/>
                </a:solidFill>
                <a:effectLst/>
                <a:latin typeface="+mn-lt"/>
                <a:ea typeface="+mn-ea"/>
                <a:cs typeface="+mn-cs"/>
              </a:rPr>
              <a:t>Lu J. et al. May 25, 2011. Generation of neural stem cells</a:t>
            </a:r>
            <a:r>
              <a:rPr lang="en-US" sz="1200" kern="1200" baseline="0" dirty="0" smtClean="0">
                <a:solidFill>
                  <a:schemeClr val="tx1"/>
                </a:solidFill>
                <a:effectLst/>
                <a:latin typeface="+mn-lt"/>
                <a:ea typeface="+mn-ea"/>
                <a:cs typeface="+mn-cs"/>
              </a:rPr>
              <a:t> from discarded human fetal cortical tissue. Journal of Visual Experiments. 51 (e2681). http://</a:t>
            </a:r>
            <a:r>
              <a:rPr lang="en-US" sz="1200" kern="1200" baseline="0" dirty="0" err="1" smtClean="0">
                <a:solidFill>
                  <a:schemeClr val="tx1"/>
                </a:solidFill>
                <a:effectLst/>
                <a:latin typeface="+mn-lt"/>
                <a:ea typeface="+mn-ea"/>
                <a:cs typeface="+mn-cs"/>
              </a:rPr>
              <a:t>www.jove.com</a:t>
            </a:r>
            <a:r>
              <a:rPr lang="en-US" sz="1200" kern="1200" baseline="0" dirty="0" smtClean="0">
                <a:solidFill>
                  <a:schemeClr val="tx1"/>
                </a:solidFill>
                <a:effectLst/>
                <a:latin typeface="+mn-lt"/>
                <a:ea typeface="+mn-ea"/>
                <a:cs typeface="+mn-cs"/>
              </a:rPr>
              <a:t>/video/2681/generation-neural-stem-cells-from-discarded-human-fetal-cortical </a:t>
            </a:r>
            <a:endParaRPr lang="en-US" sz="1200" kern="1200" dirty="0" smtClean="0">
              <a:solidFill>
                <a:schemeClr val="tx1"/>
              </a:solidFill>
              <a:effectLst/>
              <a:latin typeface="+mn-lt"/>
              <a:ea typeface="+mn-ea"/>
              <a:cs typeface="+mn-cs"/>
            </a:endParaRPr>
          </a:p>
          <a:p>
            <a:pPr marL="228600" lvl="0" indent="-228600">
              <a:buFont typeface="+mj-lt"/>
              <a:buAutoNum type="arabicPeriod"/>
            </a:pPr>
            <a:r>
              <a:rPr lang="en-US" sz="1200" b="1" kern="1200" dirty="0" smtClean="0">
                <a:solidFill>
                  <a:schemeClr val="tx1"/>
                </a:solidFill>
                <a:effectLst/>
                <a:latin typeface="+mn-lt"/>
                <a:ea typeface="+mn-ea"/>
                <a:cs typeface="+mn-cs"/>
              </a:rPr>
              <a:t> Research Article: </a:t>
            </a:r>
            <a:r>
              <a:rPr lang="en-US" sz="1200" kern="1200" dirty="0" smtClean="0">
                <a:solidFill>
                  <a:schemeClr val="tx1"/>
                </a:solidFill>
                <a:effectLst/>
                <a:latin typeface="+mn-lt"/>
                <a:ea typeface="+mn-ea"/>
                <a:cs typeface="+mn-cs"/>
              </a:rPr>
              <a:t>Barker, R.</a:t>
            </a:r>
            <a:r>
              <a:rPr lang="en-US" sz="1200" kern="1200" baseline="0" dirty="0" smtClean="0">
                <a:solidFill>
                  <a:schemeClr val="tx1"/>
                </a:solidFill>
                <a:effectLst/>
                <a:latin typeface="+mn-lt"/>
                <a:ea typeface="+mn-ea"/>
                <a:cs typeface="+mn-cs"/>
              </a:rPr>
              <a:t> et al. 2013. </a:t>
            </a:r>
            <a:r>
              <a:rPr lang="en-US" sz="1200" kern="1200" dirty="0" smtClean="0">
                <a:solidFill>
                  <a:schemeClr val="tx1"/>
                </a:solidFill>
                <a:effectLst/>
                <a:latin typeface="+mn-lt"/>
                <a:ea typeface="+mn-ea"/>
                <a:cs typeface="+mn-cs"/>
              </a:rPr>
              <a:t>Fetal Dopaminergic Transplantation Trials and the Future of Neural Grafting in Parkinson's Disease. </a:t>
            </a:r>
            <a:r>
              <a:rPr lang="en-US" sz="1200" i="1" kern="1200" dirty="0" smtClean="0">
                <a:solidFill>
                  <a:schemeClr val="tx1"/>
                </a:solidFill>
                <a:effectLst/>
                <a:latin typeface="+mn-lt"/>
                <a:ea typeface="+mn-ea"/>
                <a:cs typeface="+mn-cs"/>
              </a:rPr>
              <a:t>The Lancet Neurology</a:t>
            </a:r>
            <a:r>
              <a:rPr lang="en-US" sz="1200" kern="1200" dirty="0" smtClean="0">
                <a:solidFill>
                  <a:schemeClr val="tx1"/>
                </a:solidFill>
                <a:effectLst/>
                <a:latin typeface="+mn-lt"/>
                <a:ea typeface="+mn-ea"/>
                <a:cs typeface="+mn-cs"/>
              </a:rPr>
              <a:t> 12: 84-91. http://</a:t>
            </a:r>
            <a:r>
              <a:rPr lang="en-US" sz="1200" kern="1200" dirty="0" err="1" smtClean="0">
                <a:solidFill>
                  <a:schemeClr val="tx1"/>
                </a:solidFill>
                <a:effectLst/>
                <a:latin typeface="+mn-lt"/>
                <a:ea typeface="+mn-ea"/>
                <a:cs typeface="+mn-cs"/>
              </a:rPr>
              <a:t>www.thelancet.com</a:t>
            </a:r>
            <a:r>
              <a:rPr lang="en-US" sz="1200" kern="1200" dirty="0" smtClean="0">
                <a:solidFill>
                  <a:schemeClr val="tx1"/>
                </a:solidFill>
                <a:effectLst/>
                <a:latin typeface="+mn-lt"/>
                <a:ea typeface="+mn-ea"/>
                <a:cs typeface="+mn-cs"/>
              </a:rPr>
              <a:t>/journals/</a:t>
            </a:r>
            <a:r>
              <a:rPr lang="en-US" sz="1200" kern="1200" dirty="0" err="1" smtClean="0">
                <a:solidFill>
                  <a:schemeClr val="tx1"/>
                </a:solidFill>
                <a:effectLst/>
                <a:latin typeface="+mn-lt"/>
                <a:ea typeface="+mn-ea"/>
                <a:cs typeface="+mn-cs"/>
              </a:rPr>
              <a:t>laneur</a:t>
            </a:r>
            <a:r>
              <a:rPr lang="en-US" sz="1200" kern="1200" dirty="0" smtClean="0">
                <a:solidFill>
                  <a:schemeClr val="tx1"/>
                </a:solidFill>
                <a:effectLst/>
                <a:latin typeface="+mn-lt"/>
                <a:ea typeface="+mn-ea"/>
                <a:cs typeface="+mn-cs"/>
              </a:rPr>
              <a:t>/article/PIIS1474-4422(12)70295-8/abstract . Most recent review of methodologies and expected outcomes. Written by </a:t>
            </a:r>
            <a:r>
              <a:rPr lang="en-US" sz="1200" kern="1200" dirty="0" err="1" smtClean="0">
                <a:solidFill>
                  <a:schemeClr val="tx1"/>
                </a:solidFill>
                <a:effectLst/>
                <a:latin typeface="+mn-lt"/>
                <a:ea typeface="+mn-ea"/>
                <a:cs typeface="+mn-cs"/>
              </a:rPr>
              <a:t>Bjorklund</a:t>
            </a:r>
            <a:r>
              <a:rPr lang="en-US" sz="1200" kern="1200" dirty="0" smtClean="0">
                <a:solidFill>
                  <a:schemeClr val="tx1"/>
                </a:solidFill>
                <a:effectLst/>
                <a:latin typeface="+mn-lt"/>
                <a:ea typeface="+mn-ea"/>
                <a:cs typeface="+mn-cs"/>
              </a:rPr>
              <a:t> leader in the field and one of the first to do it in 1990.</a:t>
            </a:r>
          </a:p>
          <a:p>
            <a:pPr marL="228600" indent="-228600">
              <a:buFont typeface="+mj-lt"/>
              <a:buAutoNum type="arabicPeriod"/>
            </a:pPr>
            <a:r>
              <a:rPr lang="en-US" sz="1200" b="1" kern="1200" baseline="0" dirty="0" smtClean="0">
                <a:solidFill>
                  <a:schemeClr val="tx1"/>
                </a:solidFill>
                <a:effectLst/>
                <a:latin typeface="+mn-lt"/>
                <a:ea typeface="+mn-ea"/>
                <a:cs typeface="+mn-cs"/>
              </a:rPr>
              <a:t> Research Article: </a:t>
            </a:r>
            <a:r>
              <a:rPr lang="en-US" sz="1200" kern="1200" dirty="0" smtClean="0">
                <a:solidFill>
                  <a:schemeClr val="tx1"/>
                </a:solidFill>
                <a:effectLst/>
                <a:latin typeface="+mn-lt"/>
                <a:ea typeface="+mn-ea"/>
                <a:cs typeface="+mn-cs"/>
              </a:rPr>
              <a:t>Hsieh, Jenny, and Jay Schneider. 2013.  Neural Stem Cells, Excited. </a:t>
            </a:r>
            <a:r>
              <a:rPr lang="en-US" sz="1200" i="1" kern="1200" dirty="0" smtClean="0">
                <a:solidFill>
                  <a:schemeClr val="tx1"/>
                </a:solidFill>
                <a:effectLst/>
                <a:latin typeface="+mn-lt"/>
                <a:ea typeface="+mn-ea"/>
                <a:cs typeface="+mn-cs"/>
              </a:rPr>
              <a:t>Science</a:t>
            </a:r>
            <a:r>
              <a:rPr lang="en-US" sz="1200" kern="1200" dirty="0" smtClean="0">
                <a:solidFill>
                  <a:schemeClr val="tx1"/>
                </a:solidFill>
                <a:effectLst/>
                <a:latin typeface="+mn-lt"/>
                <a:ea typeface="+mn-ea"/>
                <a:cs typeface="+mn-cs"/>
              </a:rPr>
              <a:t> 339: 1534-535. Web. Recent Review on neural stem cell derivation. </a:t>
            </a:r>
          </a:p>
          <a:p>
            <a:pPr marL="228600" indent="-228600">
              <a:buFont typeface="+mj-lt"/>
              <a:buAutoNum type="arabicPeriod"/>
            </a:pPr>
            <a:r>
              <a:rPr lang="en-US" sz="1200" b="1" kern="1200" baseline="0" dirty="0" smtClean="0">
                <a:solidFill>
                  <a:schemeClr val="tx1"/>
                </a:solidFill>
                <a:effectLst/>
                <a:latin typeface="+mn-lt"/>
                <a:ea typeface="+mn-ea"/>
                <a:cs typeface="+mn-cs"/>
              </a:rPr>
              <a:t>News: </a:t>
            </a:r>
            <a:r>
              <a:rPr lang="en-US" sz="1200" kern="1200" dirty="0" err="1" smtClean="0">
                <a:solidFill>
                  <a:schemeClr val="tx1"/>
                </a:solidFill>
                <a:effectLst/>
                <a:latin typeface="+mn-lt"/>
                <a:ea typeface="+mn-ea"/>
                <a:cs typeface="+mn-cs"/>
              </a:rPr>
              <a:t>Lindvall</a:t>
            </a:r>
            <a:r>
              <a:rPr lang="en-US" sz="1200" kern="1200" dirty="0" smtClean="0">
                <a:solidFill>
                  <a:schemeClr val="tx1"/>
                </a:solidFill>
                <a:effectLst/>
                <a:latin typeface="+mn-lt"/>
                <a:ea typeface="+mn-ea"/>
                <a:cs typeface="+mn-cs"/>
              </a:rPr>
              <a:t>,  P. et al. 1990. Grafts of Fetal Dopamine Neurons Survive and Improve Motor Function in Parkinson's Disease." </a:t>
            </a:r>
            <a:r>
              <a:rPr lang="en-US" sz="1200" i="1" kern="1200" dirty="0" smtClean="0">
                <a:solidFill>
                  <a:schemeClr val="tx1"/>
                </a:solidFill>
                <a:effectLst/>
                <a:latin typeface="+mn-lt"/>
                <a:ea typeface="+mn-ea"/>
                <a:cs typeface="+mn-cs"/>
              </a:rPr>
              <a:t>Science</a:t>
            </a:r>
            <a:r>
              <a:rPr lang="en-US" sz="1200" kern="1200" dirty="0" smtClean="0">
                <a:solidFill>
                  <a:schemeClr val="tx1"/>
                </a:solidFill>
                <a:effectLst/>
                <a:latin typeface="+mn-lt"/>
                <a:ea typeface="+mn-ea"/>
                <a:cs typeface="+mn-cs"/>
              </a:rPr>
              <a:t> 247</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4942): 574-77. http://</a:t>
            </a:r>
            <a:r>
              <a:rPr lang="en-US" sz="1200" kern="1200" dirty="0" err="1" smtClean="0">
                <a:solidFill>
                  <a:schemeClr val="tx1"/>
                </a:solidFill>
                <a:effectLst/>
                <a:latin typeface="+mn-lt"/>
                <a:ea typeface="+mn-ea"/>
                <a:cs typeface="+mn-cs"/>
              </a:rPr>
              <a:t>www.sciencemag.org</a:t>
            </a:r>
            <a:r>
              <a:rPr lang="en-US" sz="1200" kern="1200" dirty="0" smtClean="0">
                <a:solidFill>
                  <a:schemeClr val="tx1"/>
                </a:solidFill>
                <a:effectLst/>
                <a:latin typeface="+mn-lt"/>
                <a:ea typeface="+mn-ea"/>
                <a:cs typeface="+mn-cs"/>
              </a:rPr>
              <a:t>/content/247/4942/574.abstract One of the first papers on neural transplantation. </a:t>
            </a:r>
            <a:r>
              <a:rPr lang="en-US" sz="1200" kern="1200" dirty="0" err="1" smtClean="0">
                <a:solidFill>
                  <a:schemeClr val="tx1"/>
                </a:solidFill>
                <a:effectLst/>
                <a:latin typeface="+mn-lt"/>
                <a:ea typeface="+mn-ea"/>
                <a:cs typeface="+mn-cs"/>
              </a:rPr>
              <a:t>Bjorklund’s</a:t>
            </a:r>
            <a:r>
              <a:rPr lang="en-US" sz="1200" kern="1200" dirty="0" smtClean="0">
                <a:solidFill>
                  <a:schemeClr val="tx1"/>
                </a:solidFill>
                <a:effectLst/>
                <a:latin typeface="+mn-lt"/>
                <a:ea typeface="+mn-ea"/>
                <a:cs typeface="+mn-cs"/>
              </a:rPr>
              <a:t> lab. Fetal brain tissue injected directly into brain of patient with PD. Symptoms decrease; DA shown with PET scans. Cell survival not shown. </a:t>
            </a:r>
          </a:p>
          <a:p>
            <a:pPr marL="228600" lvl="0" indent="-228600">
              <a:buFont typeface="+mj-lt"/>
              <a:buAutoNum type="arabicPeriod"/>
            </a:pPr>
            <a:r>
              <a:rPr lang="en-US" sz="1200" b="1" kern="1200" dirty="0" smtClean="0">
                <a:solidFill>
                  <a:schemeClr val="tx1"/>
                </a:solidFill>
                <a:effectLst/>
                <a:latin typeface="+mn-lt"/>
                <a:ea typeface="+mn-ea"/>
                <a:cs typeface="+mn-cs"/>
              </a:rPr>
              <a:t> Research Article: </a:t>
            </a:r>
            <a:r>
              <a:rPr lang="en-US" sz="1200" kern="1200" dirty="0" err="1" smtClean="0">
                <a:solidFill>
                  <a:schemeClr val="tx1"/>
                </a:solidFill>
                <a:effectLst/>
                <a:latin typeface="+mn-lt"/>
                <a:ea typeface="+mn-ea"/>
                <a:cs typeface="+mn-cs"/>
              </a:rPr>
              <a:t>Shamblott</a:t>
            </a:r>
            <a:r>
              <a:rPr lang="en-US" sz="1200" kern="1200" dirty="0" smtClean="0">
                <a:solidFill>
                  <a:schemeClr val="tx1"/>
                </a:solidFill>
                <a:effectLst/>
                <a:latin typeface="+mn-lt"/>
                <a:ea typeface="+mn-ea"/>
                <a:cs typeface="+mn-cs"/>
              </a:rPr>
              <a:t>, Michael J., and John D. Gearhart. 1998.</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Derivation of Pluripotent Stem Cells from Cultured Human Primordial Germ Cells. </a:t>
            </a:r>
            <a:r>
              <a:rPr lang="en-US" sz="1200" i="1" kern="1200" dirty="0" smtClean="0">
                <a:solidFill>
                  <a:schemeClr val="tx1"/>
                </a:solidFill>
                <a:effectLst/>
                <a:latin typeface="+mn-lt"/>
                <a:ea typeface="+mn-ea"/>
                <a:cs typeface="+mn-cs"/>
              </a:rPr>
              <a:t>Developmental Biology</a:t>
            </a:r>
            <a:r>
              <a:rPr lang="en-US" sz="1200" kern="1200" dirty="0" smtClean="0">
                <a:solidFill>
                  <a:schemeClr val="tx1"/>
                </a:solidFill>
                <a:effectLst/>
                <a:latin typeface="+mn-lt"/>
                <a:ea typeface="+mn-ea"/>
                <a:cs typeface="+mn-cs"/>
              </a:rPr>
              <a:t> 95: 13726-3731. Web. Gearhart’s paper on SC line derivation from PGCs. They derived 38 lines that were pluripotent and could differentiate into derivations of the three germ layers. Immortality not proven. </a:t>
            </a:r>
          </a:p>
          <a:p>
            <a:pPr marL="0" indent="0">
              <a:buFont typeface="+mj-lt"/>
              <a:buNone/>
            </a:pPr>
            <a:endParaRPr lang="en-US" dirty="0"/>
          </a:p>
        </p:txBody>
      </p:sp>
      <p:sp>
        <p:nvSpPr>
          <p:cNvPr id="4" name="Slide Number Placeholder 3"/>
          <p:cNvSpPr>
            <a:spLocks noGrp="1"/>
          </p:cNvSpPr>
          <p:nvPr>
            <p:ph type="sldNum" sz="quarter" idx="10"/>
          </p:nvPr>
        </p:nvSpPr>
        <p:spPr/>
        <p:txBody>
          <a:bodyPr/>
          <a:lstStyle/>
          <a:p>
            <a:fld id="{74694075-0FCB-314D-8F32-47E1F698A2DC}" type="slidenum">
              <a:rPr lang="en-US" smtClean="0"/>
              <a:t>6</a:t>
            </a:fld>
            <a:endParaRPr lang="en-US"/>
          </a:p>
        </p:txBody>
      </p:sp>
    </p:spTree>
    <p:extLst>
      <p:ext uri="{BB962C8B-B14F-4D97-AF65-F5344CB8AC3E}">
        <p14:creationId xmlns:p14="http://schemas.microsoft.com/office/powerpoint/2010/main" val="10418276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215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b="1" dirty="0" smtClean="0"/>
              <a:t>References:</a:t>
            </a:r>
          </a:p>
          <a:p>
            <a:r>
              <a:rPr lang="en-US" sz="1200" b="1" kern="1200" dirty="0" smtClean="0">
                <a:solidFill>
                  <a:schemeClr val="tx1"/>
                </a:solidFill>
                <a:effectLst/>
                <a:latin typeface="+mn-lt"/>
                <a:ea typeface="+mn-ea"/>
                <a:cs typeface="+mn-cs"/>
              </a:rPr>
              <a:t> </a:t>
            </a:r>
          </a:p>
          <a:p>
            <a:pPr marL="228600" marR="0" lvl="0" indent="-228600" algn="l" defTabSz="457200" rtl="0" eaLnBrk="1" fontAlgn="auto" latinLnBrk="0" hangingPunct="1">
              <a:lnSpc>
                <a:spcPct val="100000"/>
              </a:lnSpc>
              <a:spcBef>
                <a:spcPts val="0"/>
              </a:spcBef>
              <a:spcAft>
                <a:spcPts val="0"/>
              </a:spcAft>
              <a:buClrTx/>
              <a:buSzTx/>
              <a:buFont typeface="+mj-lt"/>
              <a:buAutoNum type="arabicPeriod"/>
              <a:tabLst/>
              <a:defRPr/>
            </a:pPr>
            <a:r>
              <a:rPr lang="en-US" sz="1200" b="1" kern="1200" dirty="0" smtClean="0">
                <a:solidFill>
                  <a:schemeClr val="tx1"/>
                </a:solidFill>
                <a:effectLst/>
                <a:latin typeface="+mn-lt"/>
                <a:ea typeface="+mn-ea"/>
                <a:cs typeface="+mn-cs"/>
              </a:rPr>
              <a:t> News: </a:t>
            </a:r>
            <a:r>
              <a:rPr lang="en-US" sz="1200" kern="1200" dirty="0" smtClean="0">
                <a:solidFill>
                  <a:schemeClr val="tx1"/>
                </a:solidFill>
                <a:effectLst/>
                <a:latin typeface="+mn-lt"/>
                <a:ea typeface="+mn-ea"/>
                <a:cs typeface="+mn-cs"/>
              </a:rPr>
              <a:t>Anonymous. Oct 27, 2011. A priceless resource. Nature 478 :427 . </a:t>
            </a:r>
            <a:r>
              <a:rPr lang="en-US" sz="1200" u="sng" kern="1200" dirty="0" smtClean="0">
                <a:solidFill>
                  <a:schemeClr val="tx1"/>
                </a:solidFill>
                <a:effectLst/>
                <a:latin typeface="+mn-lt"/>
                <a:ea typeface="+mn-ea"/>
                <a:cs typeface="+mn-cs"/>
                <a:hlinkClick r:id="rId3"/>
              </a:rPr>
              <a:t>http://www.nature.com/nature/journal/v478/n7370/full/478427a.html</a:t>
            </a:r>
            <a:r>
              <a:rPr lang="en-US" sz="1200" kern="1200" dirty="0" smtClean="0">
                <a:solidFill>
                  <a:schemeClr val="tx1"/>
                </a:solidFill>
                <a:effectLst/>
                <a:latin typeface="+mn-lt"/>
                <a:ea typeface="+mn-ea"/>
                <a:cs typeface="+mn-cs"/>
              </a:rPr>
              <a:t> </a:t>
            </a:r>
          </a:p>
          <a:p>
            <a:pPr marL="228600" marR="0" lvl="0" indent="-228600" algn="l" defTabSz="457200" rtl="0" eaLnBrk="1" fontAlgn="auto" latinLnBrk="0" hangingPunct="1">
              <a:lnSpc>
                <a:spcPct val="100000"/>
              </a:lnSpc>
              <a:spcBef>
                <a:spcPts val="0"/>
              </a:spcBef>
              <a:spcAft>
                <a:spcPts val="0"/>
              </a:spcAft>
              <a:buClrTx/>
              <a:buSzTx/>
              <a:buFont typeface="+mj-lt"/>
              <a:buAutoNum type="arabicPeriod"/>
              <a:tabLst/>
              <a:defRPr/>
            </a:pPr>
            <a:r>
              <a:rPr lang="en-US" sz="1200" b="1" kern="1200" dirty="0" smtClean="0">
                <a:solidFill>
                  <a:schemeClr val="tx1"/>
                </a:solidFill>
                <a:effectLst/>
                <a:latin typeface="+mn-lt"/>
                <a:ea typeface="+mn-ea"/>
                <a:cs typeface="+mn-cs"/>
              </a:rPr>
              <a:t> News: </a:t>
            </a:r>
            <a:r>
              <a:rPr lang="en-US" sz="1200" kern="1200" dirty="0" smtClean="0">
                <a:solidFill>
                  <a:schemeClr val="tx1"/>
                </a:solidFill>
                <a:effectLst/>
                <a:latin typeface="+mn-lt"/>
                <a:ea typeface="+mn-ea"/>
                <a:cs typeface="+mn-cs"/>
              </a:rPr>
              <a:t>Anonymous. Oct 26, 2011. Tissue-bank</a:t>
            </a:r>
            <a:r>
              <a:rPr lang="en-US" sz="1200" kern="1200" baseline="0" dirty="0" smtClean="0">
                <a:solidFill>
                  <a:schemeClr val="tx1"/>
                </a:solidFill>
                <a:effectLst/>
                <a:latin typeface="+mn-lt"/>
                <a:ea typeface="+mn-ea"/>
                <a:cs typeface="+mn-cs"/>
              </a:rPr>
              <a:t> shortage: Brain child</a:t>
            </a:r>
            <a:r>
              <a:rPr lang="en-US" sz="1200" kern="1200" dirty="0" smtClean="0">
                <a:solidFill>
                  <a:schemeClr val="tx1"/>
                </a:solidFill>
                <a:effectLst/>
                <a:latin typeface="+mn-lt"/>
                <a:ea typeface="+mn-ea"/>
                <a:cs typeface="+mn-cs"/>
              </a:rPr>
              <a:t>. Nature 478 :4242-443 . </a:t>
            </a:r>
            <a:r>
              <a:rPr lang="en-US" sz="1200" u="sng" kern="1200" dirty="0" smtClean="0">
                <a:solidFill>
                  <a:schemeClr val="tx1"/>
                </a:solidFill>
                <a:effectLst/>
                <a:latin typeface="+mn-lt"/>
                <a:ea typeface="+mn-ea"/>
                <a:cs typeface="+mn-cs"/>
              </a:rPr>
              <a:t>http://</a:t>
            </a:r>
            <a:r>
              <a:rPr lang="en-US" sz="1200" u="sng" kern="1200" dirty="0" err="1" smtClean="0">
                <a:solidFill>
                  <a:schemeClr val="tx1"/>
                </a:solidFill>
                <a:effectLst/>
                <a:latin typeface="+mn-lt"/>
                <a:ea typeface="+mn-ea"/>
                <a:cs typeface="+mn-cs"/>
              </a:rPr>
              <a:t>www.nature.com</a:t>
            </a:r>
            <a:r>
              <a:rPr lang="en-US" sz="1200" u="sng" kern="1200" dirty="0" smtClean="0">
                <a:solidFill>
                  <a:schemeClr val="tx1"/>
                </a:solidFill>
                <a:effectLst/>
                <a:latin typeface="+mn-lt"/>
                <a:ea typeface="+mn-ea"/>
                <a:cs typeface="+mn-cs"/>
              </a:rPr>
              <a:t>/news/2011/111026/full/478442a.html</a:t>
            </a:r>
          </a:p>
          <a:p>
            <a:pPr marL="228600" marR="0" lvl="0" indent="-228600" algn="l" defTabSz="457200" rtl="0" eaLnBrk="1" fontAlgn="auto" latinLnBrk="0" hangingPunct="1">
              <a:lnSpc>
                <a:spcPct val="100000"/>
              </a:lnSpc>
              <a:spcBef>
                <a:spcPts val="0"/>
              </a:spcBef>
              <a:spcAft>
                <a:spcPts val="0"/>
              </a:spcAft>
              <a:buClrTx/>
              <a:buSzTx/>
              <a:buFont typeface="+mj-lt"/>
              <a:buAutoNum type="arabicPeriod"/>
              <a:tabLst/>
              <a:defRPr/>
            </a:pPr>
            <a:r>
              <a:rPr lang="en-US" sz="1200" b="1" kern="1200" dirty="0" smtClean="0">
                <a:solidFill>
                  <a:schemeClr val="tx1"/>
                </a:solidFill>
                <a:effectLst/>
                <a:latin typeface="+mn-lt"/>
                <a:ea typeface="+mn-ea"/>
                <a:cs typeface="+mn-cs"/>
              </a:rPr>
              <a:t> Research Article: </a:t>
            </a:r>
            <a:r>
              <a:rPr lang="en-US" sz="1200" kern="1200" dirty="0" smtClean="0">
                <a:solidFill>
                  <a:schemeClr val="tx1"/>
                </a:solidFill>
                <a:effectLst/>
                <a:latin typeface="+mn-lt"/>
                <a:ea typeface="+mn-ea"/>
                <a:cs typeface="+mn-cs"/>
              </a:rPr>
              <a:t>Lu J. et al. May 25, 2011. Generation of neural stem cells</a:t>
            </a:r>
            <a:r>
              <a:rPr lang="en-US" sz="1200" kern="1200" baseline="0" dirty="0" smtClean="0">
                <a:solidFill>
                  <a:schemeClr val="tx1"/>
                </a:solidFill>
                <a:effectLst/>
                <a:latin typeface="+mn-lt"/>
                <a:ea typeface="+mn-ea"/>
                <a:cs typeface="+mn-cs"/>
              </a:rPr>
              <a:t> from discarded human fetal cortical tissue. Journal of Visual Experiments. 51 (e2681). http://</a:t>
            </a:r>
            <a:r>
              <a:rPr lang="en-US" sz="1200" kern="1200" baseline="0" dirty="0" err="1" smtClean="0">
                <a:solidFill>
                  <a:schemeClr val="tx1"/>
                </a:solidFill>
                <a:effectLst/>
                <a:latin typeface="+mn-lt"/>
                <a:ea typeface="+mn-ea"/>
                <a:cs typeface="+mn-cs"/>
              </a:rPr>
              <a:t>www.jove.com</a:t>
            </a:r>
            <a:r>
              <a:rPr lang="en-US" sz="1200" kern="1200" baseline="0" dirty="0" smtClean="0">
                <a:solidFill>
                  <a:schemeClr val="tx1"/>
                </a:solidFill>
                <a:effectLst/>
                <a:latin typeface="+mn-lt"/>
                <a:ea typeface="+mn-ea"/>
                <a:cs typeface="+mn-cs"/>
              </a:rPr>
              <a:t>/video/2681/generation-neural-stem-cells-from-discarded-human-fetal-cortical </a:t>
            </a:r>
            <a:endParaRPr lang="en-US" sz="1200" kern="1200" dirty="0" smtClean="0">
              <a:solidFill>
                <a:schemeClr val="tx1"/>
              </a:solidFill>
              <a:effectLst/>
              <a:latin typeface="+mn-lt"/>
              <a:ea typeface="+mn-ea"/>
              <a:cs typeface="+mn-cs"/>
            </a:endParaRPr>
          </a:p>
          <a:p>
            <a:pPr marL="228600" lvl="0" indent="-228600">
              <a:buFont typeface="+mj-lt"/>
              <a:buAutoNum type="arabicPeriod"/>
            </a:pPr>
            <a:r>
              <a:rPr lang="en-US" sz="1200" b="1" kern="1200" dirty="0" smtClean="0">
                <a:solidFill>
                  <a:schemeClr val="tx1"/>
                </a:solidFill>
                <a:effectLst/>
                <a:latin typeface="+mn-lt"/>
                <a:ea typeface="+mn-ea"/>
                <a:cs typeface="+mn-cs"/>
              </a:rPr>
              <a:t> Research Article: </a:t>
            </a:r>
            <a:r>
              <a:rPr lang="en-US" sz="1200" kern="1200" dirty="0" smtClean="0">
                <a:solidFill>
                  <a:schemeClr val="tx1"/>
                </a:solidFill>
                <a:effectLst/>
                <a:latin typeface="+mn-lt"/>
                <a:ea typeface="+mn-ea"/>
                <a:cs typeface="+mn-cs"/>
              </a:rPr>
              <a:t>Barker, R.</a:t>
            </a:r>
            <a:r>
              <a:rPr lang="en-US" sz="1200" kern="1200" baseline="0" dirty="0" smtClean="0">
                <a:solidFill>
                  <a:schemeClr val="tx1"/>
                </a:solidFill>
                <a:effectLst/>
                <a:latin typeface="+mn-lt"/>
                <a:ea typeface="+mn-ea"/>
                <a:cs typeface="+mn-cs"/>
              </a:rPr>
              <a:t> et al. 2013. </a:t>
            </a:r>
            <a:r>
              <a:rPr lang="en-US" sz="1200" kern="1200" dirty="0" smtClean="0">
                <a:solidFill>
                  <a:schemeClr val="tx1"/>
                </a:solidFill>
                <a:effectLst/>
                <a:latin typeface="+mn-lt"/>
                <a:ea typeface="+mn-ea"/>
                <a:cs typeface="+mn-cs"/>
              </a:rPr>
              <a:t>Fetal Dopaminergic Transplantation Trials and the Future of Neural Grafting in Parkinson's Disease. </a:t>
            </a:r>
            <a:r>
              <a:rPr lang="en-US" sz="1200" i="1" kern="1200" dirty="0" smtClean="0">
                <a:solidFill>
                  <a:schemeClr val="tx1"/>
                </a:solidFill>
                <a:effectLst/>
                <a:latin typeface="+mn-lt"/>
                <a:ea typeface="+mn-ea"/>
                <a:cs typeface="+mn-cs"/>
              </a:rPr>
              <a:t>The Lancet Neurology</a:t>
            </a:r>
            <a:r>
              <a:rPr lang="en-US" sz="1200" kern="1200" dirty="0" smtClean="0">
                <a:solidFill>
                  <a:schemeClr val="tx1"/>
                </a:solidFill>
                <a:effectLst/>
                <a:latin typeface="+mn-lt"/>
                <a:ea typeface="+mn-ea"/>
                <a:cs typeface="+mn-cs"/>
              </a:rPr>
              <a:t> 12: 84-91. http://</a:t>
            </a:r>
            <a:r>
              <a:rPr lang="en-US" sz="1200" kern="1200" dirty="0" err="1" smtClean="0">
                <a:solidFill>
                  <a:schemeClr val="tx1"/>
                </a:solidFill>
                <a:effectLst/>
                <a:latin typeface="+mn-lt"/>
                <a:ea typeface="+mn-ea"/>
                <a:cs typeface="+mn-cs"/>
              </a:rPr>
              <a:t>www.thelancet.com</a:t>
            </a:r>
            <a:r>
              <a:rPr lang="en-US" sz="1200" kern="1200" dirty="0" smtClean="0">
                <a:solidFill>
                  <a:schemeClr val="tx1"/>
                </a:solidFill>
                <a:effectLst/>
                <a:latin typeface="+mn-lt"/>
                <a:ea typeface="+mn-ea"/>
                <a:cs typeface="+mn-cs"/>
              </a:rPr>
              <a:t>/journals/</a:t>
            </a:r>
            <a:r>
              <a:rPr lang="en-US" sz="1200" kern="1200" dirty="0" err="1" smtClean="0">
                <a:solidFill>
                  <a:schemeClr val="tx1"/>
                </a:solidFill>
                <a:effectLst/>
                <a:latin typeface="+mn-lt"/>
                <a:ea typeface="+mn-ea"/>
                <a:cs typeface="+mn-cs"/>
              </a:rPr>
              <a:t>laneur</a:t>
            </a:r>
            <a:r>
              <a:rPr lang="en-US" sz="1200" kern="1200" dirty="0" smtClean="0">
                <a:solidFill>
                  <a:schemeClr val="tx1"/>
                </a:solidFill>
                <a:effectLst/>
                <a:latin typeface="+mn-lt"/>
                <a:ea typeface="+mn-ea"/>
                <a:cs typeface="+mn-cs"/>
              </a:rPr>
              <a:t>/article/PIIS1474-4422(12)70295-8/abstract . Most recent review of methodologies and expected outcomes. Written by </a:t>
            </a:r>
            <a:r>
              <a:rPr lang="en-US" sz="1200" kern="1200" dirty="0" err="1" smtClean="0">
                <a:solidFill>
                  <a:schemeClr val="tx1"/>
                </a:solidFill>
                <a:effectLst/>
                <a:latin typeface="+mn-lt"/>
                <a:ea typeface="+mn-ea"/>
                <a:cs typeface="+mn-cs"/>
              </a:rPr>
              <a:t>Bjorklund</a:t>
            </a:r>
            <a:r>
              <a:rPr lang="en-US" sz="1200" kern="1200" dirty="0" smtClean="0">
                <a:solidFill>
                  <a:schemeClr val="tx1"/>
                </a:solidFill>
                <a:effectLst/>
                <a:latin typeface="+mn-lt"/>
                <a:ea typeface="+mn-ea"/>
                <a:cs typeface="+mn-cs"/>
              </a:rPr>
              <a:t> leader in the field and one of the first to do it in 1990.</a:t>
            </a:r>
          </a:p>
          <a:p>
            <a:pPr marL="228600" indent="-228600">
              <a:buFont typeface="+mj-lt"/>
              <a:buAutoNum type="arabicPeriod"/>
            </a:pPr>
            <a:r>
              <a:rPr lang="en-US" sz="1200" b="1" kern="1200" baseline="0" dirty="0" smtClean="0">
                <a:solidFill>
                  <a:schemeClr val="tx1"/>
                </a:solidFill>
                <a:effectLst/>
                <a:latin typeface="+mn-lt"/>
                <a:ea typeface="+mn-ea"/>
                <a:cs typeface="+mn-cs"/>
              </a:rPr>
              <a:t> Research Article: </a:t>
            </a:r>
            <a:r>
              <a:rPr lang="en-US" sz="1200" kern="1200" dirty="0" smtClean="0">
                <a:solidFill>
                  <a:schemeClr val="tx1"/>
                </a:solidFill>
                <a:effectLst/>
                <a:latin typeface="+mn-lt"/>
                <a:ea typeface="+mn-ea"/>
                <a:cs typeface="+mn-cs"/>
              </a:rPr>
              <a:t>Hsieh, Jenny, and Jay Schneider. 2013.  Neural Stem Cells, Excited. </a:t>
            </a:r>
            <a:r>
              <a:rPr lang="en-US" sz="1200" i="1" kern="1200" dirty="0" smtClean="0">
                <a:solidFill>
                  <a:schemeClr val="tx1"/>
                </a:solidFill>
                <a:effectLst/>
                <a:latin typeface="+mn-lt"/>
                <a:ea typeface="+mn-ea"/>
                <a:cs typeface="+mn-cs"/>
              </a:rPr>
              <a:t>Science</a:t>
            </a:r>
            <a:r>
              <a:rPr lang="en-US" sz="1200" kern="1200" dirty="0" smtClean="0">
                <a:solidFill>
                  <a:schemeClr val="tx1"/>
                </a:solidFill>
                <a:effectLst/>
                <a:latin typeface="+mn-lt"/>
                <a:ea typeface="+mn-ea"/>
                <a:cs typeface="+mn-cs"/>
              </a:rPr>
              <a:t> 339: 1534-535. Web. Recent Review on neural stem cell derivation. </a:t>
            </a:r>
          </a:p>
          <a:p>
            <a:pPr marL="228600" indent="-228600">
              <a:buFont typeface="+mj-lt"/>
              <a:buAutoNum type="arabicPeriod"/>
            </a:pPr>
            <a:r>
              <a:rPr lang="en-US" sz="1200" b="1" kern="1200" baseline="0" dirty="0" smtClean="0">
                <a:solidFill>
                  <a:schemeClr val="tx1"/>
                </a:solidFill>
                <a:effectLst/>
                <a:latin typeface="+mn-lt"/>
                <a:ea typeface="+mn-ea"/>
                <a:cs typeface="+mn-cs"/>
              </a:rPr>
              <a:t>News: </a:t>
            </a:r>
            <a:r>
              <a:rPr lang="en-US" sz="1200" kern="1200" dirty="0" err="1" smtClean="0">
                <a:solidFill>
                  <a:schemeClr val="tx1"/>
                </a:solidFill>
                <a:effectLst/>
                <a:latin typeface="+mn-lt"/>
                <a:ea typeface="+mn-ea"/>
                <a:cs typeface="+mn-cs"/>
              </a:rPr>
              <a:t>Lindvall</a:t>
            </a:r>
            <a:r>
              <a:rPr lang="en-US" sz="1200" kern="1200" dirty="0" smtClean="0">
                <a:solidFill>
                  <a:schemeClr val="tx1"/>
                </a:solidFill>
                <a:effectLst/>
                <a:latin typeface="+mn-lt"/>
                <a:ea typeface="+mn-ea"/>
                <a:cs typeface="+mn-cs"/>
              </a:rPr>
              <a:t>,  P. et al. 1990. Grafts of Fetal Dopamine Neurons Survive and Improve Motor Function in Parkinson's Disease." </a:t>
            </a:r>
            <a:r>
              <a:rPr lang="en-US" sz="1200" i="1" kern="1200" dirty="0" smtClean="0">
                <a:solidFill>
                  <a:schemeClr val="tx1"/>
                </a:solidFill>
                <a:effectLst/>
                <a:latin typeface="+mn-lt"/>
                <a:ea typeface="+mn-ea"/>
                <a:cs typeface="+mn-cs"/>
              </a:rPr>
              <a:t>Science</a:t>
            </a:r>
            <a:r>
              <a:rPr lang="en-US" sz="1200" kern="1200" dirty="0" smtClean="0">
                <a:solidFill>
                  <a:schemeClr val="tx1"/>
                </a:solidFill>
                <a:effectLst/>
                <a:latin typeface="+mn-lt"/>
                <a:ea typeface="+mn-ea"/>
                <a:cs typeface="+mn-cs"/>
              </a:rPr>
              <a:t> 247</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4942): 574-77. http://</a:t>
            </a:r>
            <a:r>
              <a:rPr lang="en-US" sz="1200" kern="1200" dirty="0" err="1" smtClean="0">
                <a:solidFill>
                  <a:schemeClr val="tx1"/>
                </a:solidFill>
                <a:effectLst/>
                <a:latin typeface="+mn-lt"/>
                <a:ea typeface="+mn-ea"/>
                <a:cs typeface="+mn-cs"/>
              </a:rPr>
              <a:t>www.sciencemag.org</a:t>
            </a:r>
            <a:r>
              <a:rPr lang="en-US" sz="1200" kern="1200" dirty="0" smtClean="0">
                <a:solidFill>
                  <a:schemeClr val="tx1"/>
                </a:solidFill>
                <a:effectLst/>
                <a:latin typeface="+mn-lt"/>
                <a:ea typeface="+mn-ea"/>
                <a:cs typeface="+mn-cs"/>
              </a:rPr>
              <a:t>/content/247/4942/574.abstract One of the first papers on neural transplantation. </a:t>
            </a:r>
            <a:r>
              <a:rPr lang="en-US" sz="1200" kern="1200" dirty="0" err="1" smtClean="0">
                <a:solidFill>
                  <a:schemeClr val="tx1"/>
                </a:solidFill>
                <a:effectLst/>
                <a:latin typeface="+mn-lt"/>
                <a:ea typeface="+mn-ea"/>
                <a:cs typeface="+mn-cs"/>
              </a:rPr>
              <a:t>Bjorklund’s</a:t>
            </a:r>
            <a:r>
              <a:rPr lang="en-US" sz="1200" kern="1200" dirty="0" smtClean="0">
                <a:solidFill>
                  <a:schemeClr val="tx1"/>
                </a:solidFill>
                <a:effectLst/>
                <a:latin typeface="+mn-lt"/>
                <a:ea typeface="+mn-ea"/>
                <a:cs typeface="+mn-cs"/>
              </a:rPr>
              <a:t> lab. Fetal brain tissue injected directly into brain of patient with PD. Symptoms decrease; DA shown with PET scans. Cell survival not shown. </a:t>
            </a:r>
          </a:p>
          <a:p>
            <a:pPr marL="228600" lvl="0" indent="-228600">
              <a:buFont typeface="+mj-lt"/>
              <a:buAutoNum type="arabicPeriod"/>
            </a:pPr>
            <a:r>
              <a:rPr lang="en-US" sz="1200" b="1" kern="1200" dirty="0" smtClean="0">
                <a:solidFill>
                  <a:schemeClr val="tx1"/>
                </a:solidFill>
                <a:effectLst/>
                <a:latin typeface="+mn-lt"/>
                <a:ea typeface="+mn-ea"/>
                <a:cs typeface="+mn-cs"/>
              </a:rPr>
              <a:t> Research Article: </a:t>
            </a:r>
            <a:r>
              <a:rPr lang="en-US" sz="1200" kern="1200" dirty="0" err="1" smtClean="0">
                <a:solidFill>
                  <a:schemeClr val="tx1"/>
                </a:solidFill>
                <a:effectLst/>
                <a:latin typeface="+mn-lt"/>
                <a:ea typeface="+mn-ea"/>
                <a:cs typeface="+mn-cs"/>
              </a:rPr>
              <a:t>Shamblott</a:t>
            </a:r>
            <a:r>
              <a:rPr lang="en-US" sz="1200" kern="1200" dirty="0" smtClean="0">
                <a:solidFill>
                  <a:schemeClr val="tx1"/>
                </a:solidFill>
                <a:effectLst/>
                <a:latin typeface="+mn-lt"/>
                <a:ea typeface="+mn-ea"/>
                <a:cs typeface="+mn-cs"/>
              </a:rPr>
              <a:t>, Michael J., and John D. Gearhart. 1998.</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Derivation of Pluripotent Stem Cells from Cultured Human Primordial Germ Cells. </a:t>
            </a:r>
            <a:r>
              <a:rPr lang="en-US" sz="1200" i="1" kern="1200" dirty="0" smtClean="0">
                <a:solidFill>
                  <a:schemeClr val="tx1"/>
                </a:solidFill>
                <a:effectLst/>
                <a:latin typeface="+mn-lt"/>
                <a:ea typeface="+mn-ea"/>
                <a:cs typeface="+mn-cs"/>
              </a:rPr>
              <a:t>Developmental Biology</a:t>
            </a:r>
            <a:r>
              <a:rPr lang="en-US" sz="1200" kern="1200" dirty="0" smtClean="0">
                <a:solidFill>
                  <a:schemeClr val="tx1"/>
                </a:solidFill>
                <a:effectLst/>
                <a:latin typeface="+mn-lt"/>
                <a:ea typeface="+mn-ea"/>
                <a:cs typeface="+mn-cs"/>
              </a:rPr>
              <a:t> 95: 13726-3731. Web. Gearhart’s paper on SC line derivation from PGCs. They derived 38 lines that were pluripotent and could differentiate into derivations of the three germ layers. Immortality not proven. </a:t>
            </a:r>
          </a:p>
          <a:p>
            <a:pPr marL="0" indent="0">
              <a:buFont typeface="+mj-lt"/>
              <a:buNone/>
            </a:pPr>
            <a:endParaRPr lang="en-US" dirty="0"/>
          </a:p>
        </p:txBody>
      </p:sp>
      <p:sp>
        <p:nvSpPr>
          <p:cNvPr id="215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03D39EBC-E5DA-B647-9681-B4B9419A861D}" type="slidenum">
              <a:rPr lang="en-US" sz="1200">
                <a:latin typeface="Calibri" charset="0"/>
              </a:rPr>
              <a:pPr eaLnBrk="1" hangingPunct="1"/>
              <a:t>7</a:t>
            </a:fld>
            <a:endParaRPr lang="en-US" sz="1200">
              <a:latin typeface="Calibri"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571EEC3-C496-1442-A428-C99A5836DF5A}" type="datetimeFigureOut">
              <a:rPr lang="en-US" smtClean="0"/>
              <a:t>2/21/16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43BA20-6E48-B742-BD60-C4F489D99535}" type="slidenum">
              <a:rPr lang="en-US" smtClean="0"/>
              <a:t>‹#›</a:t>
            </a:fld>
            <a:endParaRPr lang="en-US"/>
          </a:p>
        </p:txBody>
      </p:sp>
    </p:spTree>
    <p:extLst>
      <p:ext uri="{BB962C8B-B14F-4D97-AF65-F5344CB8AC3E}">
        <p14:creationId xmlns:p14="http://schemas.microsoft.com/office/powerpoint/2010/main" val="19531170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571EEC3-C496-1442-A428-C99A5836DF5A}" type="datetimeFigureOut">
              <a:rPr lang="en-US" smtClean="0"/>
              <a:t>2/21/16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43BA20-6E48-B742-BD60-C4F489D99535}" type="slidenum">
              <a:rPr lang="en-US" smtClean="0"/>
              <a:t>‹#›</a:t>
            </a:fld>
            <a:endParaRPr lang="en-US"/>
          </a:p>
        </p:txBody>
      </p:sp>
    </p:spTree>
    <p:extLst>
      <p:ext uri="{BB962C8B-B14F-4D97-AF65-F5344CB8AC3E}">
        <p14:creationId xmlns:p14="http://schemas.microsoft.com/office/powerpoint/2010/main" val="37786644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571EEC3-C496-1442-A428-C99A5836DF5A}" type="datetimeFigureOut">
              <a:rPr lang="en-US" smtClean="0"/>
              <a:t>2/21/16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43BA20-6E48-B742-BD60-C4F489D99535}" type="slidenum">
              <a:rPr lang="en-US" smtClean="0"/>
              <a:t>‹#›</a:t>
            </a:fld>
            <a:endParaRPr lang="en-US"/>
          </a:p>
        </p:txBody>
      </p:sp>
    </p:spTree>
    <p:extLst>
      <p:ext uri="{BB962C8B-B14F-4D97-AF65-F5344CB8AC3E}">
        <p14:creationId xmlns:p14="http://schemas.microsoft.com/office/powerpoint/2010/main" val="16389400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571EEC3-C496-1442-A428-C99A5836DF5A}" type="datetimeFigureOut">
              <a:rPr lang="en-US" smtClean="0"/>
              <a:t>2/21/16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43BA20-6E48-B742-BD60-C4F489D99535}" type="slidenum">
              <a:rPr lang="en-US" smtClean="0"/>
              <a:t>‹#›</a:t>
            </a:fld>
            <a:endParaRPr lang="en-US"/>
          </a:p>
        </p:txBody>
      </p:sp>
    </p:spTree>
    <p:extLst>
      <p:ext uri="{BB962C8B-B14F-4D97-AF65-F5344CB8AC3E}">
        <p14:creationId xmlns:p14="http://schemas.microsoft.com/office/powerpoint/2010/main" val="5546736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571EEC3-C496-1442-A428-C99A5836DF5A}" type="datetimeFigureOut">
              <a:rPr lang="en-US" smtClean="0"/>
              <a:t>2/21/16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43BA20-6E48-B742-BD60-C4F489D99535}" type="slidenum">
              <a:rPr lang="en-US" smtClean="0"/>
              <a:t>‹#›</a:t>
            </a:fld>
            <a:endParaRPr lang="en-US"/>
          </a:p>
        </p:txBody>
      </p:sp>
    </p:spTree>
    <p:extLst>
      <p:ext uri="{BB962C8B-B14F-4D97-AF65-F5344CB8AC3E}">
        <p14:creationId xmlns:p14="http://schemas.microsoft.com/office/powerpoint/2010/main" val="12902686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571EEC3-C496-1442-A428-C99A5836DF5A}" type="datetimeFigureOut">
              <a:rPr lang="en-US" smtClean="0"/>
              <a:t>2/21/16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D43BA20-6E48-B742-BD60-C4F489D99535}" type="slidenum">
              <a:rPr lang="en-US" smtClean="0"/>
              <a:t>‹#›</a:t>
            </a:fld>
            <a:endParaRPr lang="en-US"/>
          </a:p>
        </p:txBody>
      </p:sp>
    </p:spTree>
    <p:extLst>
      <p:ext uri="{BB962C8B-B14F-4D97-AF65-F5344CB8AC3E}">
        <p14:creationId xmlns:p14="http://schemas.microsoft.com/office/powerpoint/2010/main" val="30292252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571EEC3-C496-1442-A428-C99A5836DF5A}" type="datetimeFigureOut">
              <a:rPr lang="en-US" smtClean="0"/>
              <a:t>2/21/16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D43BA20-6E48-B742-BD60-C4F489D99535}" type="slidenum">
              <a:rPr lang="en-US" smtClean="0"/>
              <a:t>‹#›</a:t>
            </a:fld>
            <a:endParaRPr lang="en-US"/>
          </a:p>
        </p:txBody>
      </p:sp>
    </p:spTree>
    <p:extLst>
      <p:ext uri="{BB962C8B-B14F-4D97-AF65-F5344CB8AC3E}">
        <p14:creationId xmlns:p14="http://schemas.microsoft.com/office/powerpoint/2010/main" val="41784800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571EEC3-C496-1442-A428-C99A5836DF5A}" type="datetimeFigureOut">
              <a:rPr lang="en-US" smtClean="0"/>
              <a:t>2/21/16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D43BA20-6E48-B742-BD60-C4F489D99535}" type="slidenum">
              <a:rPr lang="en-US" smtClean="0"/>
              <a:t>‹#›</a:t>
            </a:fld>
            <a:endParaRPr lang="en-US"/>
          </a:p>
        </p:txBody>
      </p:sp>
    </p:spTree>
    <p:extLst>
      <p:ext uri="{BB962C8B-B14F-4D97-AF65-F5344CB8AC3E}">
        <p14:creationId xmlns:p14="http://schemas.microsoft.com/office/powerpoint/2010/main" val="26148501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571EEC3-C496-1442-A428-C99A5836DF5A}" type="datetimeFigureOut">
              <a:rPr lang="en-US" smtClean="0"/>
              <a:t>2/21/16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D43BA20-6E48-B742-BD60-C4F489D99535}" type="slidenum">
              <a:rPr lang="en-US" smtClean="0"/>
              <a:t>‹#›</a:t>
            </a:fld>
            <a:endParaRPr lang="en-US"/>
          </a:p>
        </p:txBody>
      </p:sp>
    </p:spTree>
    <p:extLst>
      <p:ext uri="{BB962C8B-B14F-4D97-AF65-F5344CB8AC3E}">
        <p14:creationId xmlns:p14="http://schemas.microsoft.com/office/powerpoint/2010/main" val="24975691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571EEC3-C496-1442-A428-C99A5836DF5A}" type="datetimeFigureOut">
              <a:rPr lang="en-US" smtClean="0"/>
              <a:t>2/21/16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D43BA20-6E48-B742-BD60-C4F489D99535}" type="slidenum">
              <a:rPr lang="en-US" smtClean="0"/>
              <a:t>‹#›</a:t>
            </a:fld>
            <a:endParaRPr lang="en-US"/>
          </a:p>
        </p:txBody>
      </p:sp>
    </p:spTree>
    <p:extLst>
      <p:ext uri="{BB962C8B-B14F-4D97-AF65-F5344CB8AC3E}">
        <p14:creationId xmlns:p14="http://schemas.microsoft.com/office/powerpoint/2010/main" val="12181743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571EEC3-C496-1442-A428-C99A5836DF5A}" type="datetimeFigureOut">
              <a:rPr lang="en-US" smtClean="0"/>
              <a:t>2/21/16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D43BA20-6E48-B742-BD60-C4F489D99535}" type="slidenum">
              <a:rPr lang="en-US" smtClean="0"/>
              <a:t>‹#›</a:t>
            </a:fld>
            <a:endParaRPr lang="en-US"/>
          </a:p>
        </p:txBody>
      </p:sp>
    </p:spTree>
    <p:extLst>
      <p:ext uri="{BB962C8B-B14F-4D97-AF65-F5344CB8AC3E}">
        <p14:creationId xmlns:p14="http://schemas.microsoft.com/office/powerpoint/2010/main" val="3000475534"/>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571EEC3-C496-1442-A428-C99A5836DF5A}" type="datetimeFigureOut">
              <a:rPr lang="en-US" smtClean="0"/>
              <a:t>2/21/16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D43BA20-6E48-B742-BD60-C4F489D99535}" type="slidenum">
              <a:rPr lang="en-US" smtClean="0"/>
              <a:t>‹#›</a:t>
            </a:fld>
            <a:endParaRPr lang="en-US"/>
          </a:p>
        </p:txBody>
      </p:sp>
    </p:spTree>
    <p:extLst>
      <p:ext uri="{BB962C8B-B14F-4D97-AF65-F5344CB8AC3E}">
        <p14:creationId xmlns:p14="http://schemas.microsoft.com/office/powerpoint/2010/main" val="818533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stemcellcurriculum.org" TargetMode="External"/><Relationship Id="rId4"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3" Type="http://schemas.openxmlformats.org/officeDocument/2006/relationships/hyperlink" Target="http://www.jove.com/video/2681/generation-neural-stem-cells-from-discarded-human-fetal-cortical" TargetMode="External"/><Relationship Id="rId4"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png"/><Relationship Id="rId5"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5" Type="http://schemas.openxmlformats.org/officeDocument/2006/relationships/image" Target="../media/image9.png"/><Relationship Id="rId6" Type="http://schemas.openxmlformats.org/officeDocument/2006/relationships/image" Target="../media/image10.png"/><Relationship Id="rId7"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1" Type="http://schemas.openxmlformats.org/officeDocument/2006/relationships/image" Target="../media/image19.png"/><Relationship Id="rId12" Type="http://schemas.openxmlformats.org/officeDocument/2006/relationships/image" Target="../media/image20.png"/><Relationship Id="rId13" Type="http://schemas.openxmlformats.org/officeDocument/2006/relationships/image" Target="../media/image4.png"/><Relationship Id="rId14" Type="http://schemas.openxmlformats.org/officeDocument/2006/relationships/image" Target="../media/image21.png"/><Relationship Id="rId15" Type="http://schemas.openxmlformats.org/officeDocument/2006/relationships/image" Target="../media/image22.png"/><Relationship Id="rId16" Type="http://schemas.openxmlformats.org/officeDocument/2006/relationships/image" Target="../media/image5.png"/><Relationship Id="rId17" Type="http://schemas.openxmlformats.org/officeDocument/2006/relationships/image" Target="../media/image23.png"/><Relationship Id="rId18" Type="http://schemas.openxmlformats.org/officeDocument/2006/relationships/image" Target="../media/image24.png"/><Relationship Id="rId19" Type="http://schemas.openxmlformats.org/officeDocument/2006/relationships/image" Target="../media/image25.png"/><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11.png"/><Relationship Id="rId4" Type="http://schemas.openxmlformats.org/officeDocument/2006/relationships/image" Target="../media/image12.png"/><Relationship Id="rId5" Type="http://schemas.openxmlformats.org/officeDocument/2006/relationships/image" Target="../media/image13.png"/><Relationship Id="rId6" Type="http://schemas.openxmlformats.org/officeDocument/2006/relationships/image" Target="../media/image14.png"/><Relationship Id="rId7" Type="http://schemas.openxmlformats.org/officeDocument/2006/relationships/image" Target="../media/image15.png"/><Relationship Id="rId8" Type="http://schemas.openxmlformats.org/officeDocument/2006/relationships/image" Target="../media/image16.png"/><Relationship Id="rId9" Type="http://schemas.openxmlformats.org/officeDocument/2006/relationships/image" Target="../media/image17.png"/><Relationship Id="rId10" Type="http://schemas.openxmlformats.org/officeDocument/2006/relationships/image" Target="../media/image1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0" y="1090706"/>
            <a:ext cx="9144000" cy="3847207"/>
          </a:xfrm>
          <a:prstGeom prst="rect">
            <a:avLst/>
          </a:prstGeom>
          <a:noFill/>
        </p:spPr>
        <p:txBody>
          <a:bodyPr wrap="square" rtlCol="0">
            <a:spAutoFit/>
          </a:bodyPr>
          <a:lstStyle/>
          <a:p>
            <a:pPr algn="ctr"/>
            <a:r>
              <a:rPr lang="en-US" sz="5400" dirty="0" smtClean="0">
                <a:solidFill>
                  <a:srgbClr val="12919C"/>
                </a:solidFill>
                <a:ea typeface="ＭＳ Ｐゴシック" charset="0"/>
                <a:cs typeface="Helvetica" charset="0"/>
              </a:rPr>
              <a:t>Sources Of Fetal</a:t>
            </a:r>
          </a:p>
          <a:p>
            <a:pPr algn="ctr"/>
            <a:r>
              <a:rPr lang="en-US" sz="5400" dirty="0" smtClean="0">
                <a:solidFill>
                  <a:srgbClr val="12919C"/>
                </a:solidFill>
                <a:ea typeface="ＭＳ Ｐゴシック" charset="0"/>
                <a:cs typeface="Helvetica" charset="0"/>
              </a:rPr>
              <a:t>Stem Cells</a:t>
            </a:r>
          </a:p>
          <a:p>
            <a:pPr algn="ctr"/>
            <a:r>
              <a:rPr lang="en-US" sz="2800" i="1" dirty="0" smtClean="0">
                <a:solidFill>
                  <a:schemeClr val="tx1">
                    <a:lumMod val="50000"/>
                    <a:lumOff val="50000"/>
                  </a:schemeClr>
                </a:solidFill>
              </a:rPr>
              <a:t>Brains &amp; </a:t>
            </a:r>
            <a:r>
              <a:rPr lang="en-US" sz="2800" i="1" dirty="0" smtClean="0">
                <a:solidFill>
                  <a:schemeClr val="tx1">
                    <a:lumMod val="50000"/>
                    <a:lumOff val="50000"/>
                  </a:schemeClr>
                </a:solidFill>
              </a:rPr>
              <a:t>Gonads</a:t>
            </a:r>
          </a:p>
          <a:p>
            <a:pPr algn="ctr"/>
            <a:endParaRPr lang="en-US" sz="2800" i="1" dirty="0">
              <a:solidFill>
                <a:schemeClr val="tx1">
                  <a:lumMod val="50000"/>
                  <a:lumOff val="50000"/>
                </a:schemeClr>
              </a:solidFill>
            </a:endParaRPr>
          </a:p>
          <a:p>
            <a:pPr algn="ctr"/>
            <a:r>
              <a:rPr lang="en-US" sz="2800" i="1" cap="all" dirty="0">
                <a:solidFill>
                  <a:srgbClr val="7F7F7F"/>
                </a:solidFill>
              </a:rPr>
              <a:t>Stem Cells Across the Curriculum</a:t>
            </a:r>
          </a:p>
          <a:p>
            <a:pPr algn="ctr"/>
            <a:r>
              <a:rPr lang="en-US" sz="2400" i="1" dirty="0" err="1">
                <a:solidFill>
                  <a:schemeClr val="tx1">
                    <a:lumMod val="50000"/>
                    <a:lumOff val="50000"/>
                  </a:schemeClr>
                </a:solidFill>
                <a:hlinkClick r:id="rId3"/>
              </a:rPr>
              <a:t>www.stemcellcurriculum.org</a:t>
            </a:r>
            <a:endParaRPr lang="en-US" sz="2400" i="1" dirty="0">
              <a:solidFill>
                <a:schemeClr val="tx1">
                  <a:lumMod val="50000"/>
                  <a:lumOff val="50000"/>
                </a:schemeClr>
              </a:solidFill>
            </a:endParaRPr>
          </a:p>
          <a:p>
            <a:pPr algn="ctr"/>
            <a:endParaRPr lang="en-US" sz="2800" i="1" dirty="0">
              <a:solidFill>
                <a:schemeClr val="tx1">
                  <a:lumMod val="50000"/>
                  <a:lumOff val="50000"/>
                </a:schemeClr>
              </a:solidFill>
            </a:endParaRPr>
          </a:p>
        </p:txBody>
      </p:sp>
      <p:pic>
        <p:nvPicPr>
          <p:cNvPr id="2" name="Picture 1" descr="Logos.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4955" y="4937913"/>
            <a:ext cx="1961772" cy="297656"/>
          </a:xfrm>
          <a:prstGeom prst="rect">
            <a:avLst/>
          </a:prstGeom>
        </p:spPr>
      </p:pic>
      <p:sp>
        <p:nvSpPr>
          <p:cNvPr id="4" name="TextBox 3"/>
          <p:cNvSpPr txBox="1"/>
          <p:nvPr/>
        </p:nvSpPr>
        <p:spPr>
          <a:xfrm>
            <a:off x="6235700" y="5308600"/>
            <a:ext cx="184666" cy="369332"/>
          </a:xfrm>
          <a:prstGeom prst="rect">
            <a:avLst/>
          </a:prstGeom>
          <a:noFill/>
        </p:spPr>
        <p:txBody>
          <a:bodyPr wrap="none" rtlCol="0">
            <a:spAutoFit/>
          </a:bodyPr>
          <a:lstStyle/>
          <a:p>
            <a:endParaRPr lang="en-US" dirty="0"/>
          </a:p>
        </p:txBody>
      </p:sp>
      <p:sp>
        <p:nvSpPr>
          <p:cNvPr id="6" name="TextBox 5"/>
          <p:cNvSpPr txBox="1"/>
          <p:nvPr/>
        </p:nvSpPr>
        <p:spPr>
          <a:xfrm>
            <a:off x="2226727" y="4818345"/>
            <a:ext cx="6917273" cy="2354491"/>
          </a:xfrm>
          <a:prstGeom prst="rect">
            <a:avLst/>
          </a:prstGeom>
          <a:noFill/>
        </p:spPr>
        <p:txBody>
          <a:bodyPr wrap="square" rtlCol="0">
            <a:spAutoFit/>
          </a:bodyPr>
          <a:lstStyle/>
          <a:p>
            <a:r>
              <a:rPr lang="en-US" sz="1200" cap="small" dirty="0">
                <a:solidFill>
                  <a:srgbClr val="12919C"/>
                </a:solidFill>
                <a:latin typeface="+mj-lt"/>
              </a:rPr>
              <a:t>a</a:t>
            </a:r>
            <a:r>
              <a:rPr lang="en-US" sz="1200" cap="small" dirty="0" smtClean="0">
                <a:solidFill>
                  <a:srgbClr val="12919C"/>
                </a:solidFill>
                <a:latin typeface="+mj-lt"/>
              </a:rPr>
              <a:t>nimated </a:t>
            </a:r>
            <a:r>
              <a:rPr lang="en-US" sz="1200" cap="small" dirty="0">
                <a:solidFill>
                  <a:srgbClr val="12919C"/>
                </a:solidFill>
                <a:latin typeface="+mj-lt"/>
              </a:rPr>
              <a:t>p</a:t>
            </a:r>
            <a:r>
              <a:rPr lang="en-US" sz="1200" cap="small" dirty="0" smtClean="0">
                <a:solidFill>
                  <a:srgbClr val="12919C"/>
                </a:solidFill>
                <a:latin typeface="+mj-lt"/>
              </a:rPr>
              <a:t>resentation: </a:t>
            </a:r>
            <a:r>
              <a:rPr lang="en-US" sz="1200" cap="small" dirty="0" err="1" smtClean="0">
                <a:solidFill>
                  <a:srgbClr val="12919C"/>
                </a:solidFill>
                <a:latin typeface="+mj-lt"/>
              </a:rPr>
              <a:t>katayoun</a:t>
            </a:r>
            <a:r>
              <a:rPr lang="en-US" sz="1200" cap="small" dirty="0" smtClean="0">
                <a:solidFill>
                  <a:srgbClr val="12919C"/>
                </a:solidFill>
                <a:latin typeface="+mj-lt"/>
              </a:rPr>
              <a:t> </a:t>
            </a:r>
            <a:r>
              <a:rPr lang="en-US" sz="1200" cap="small" dirty="0" err="1">
                <a:solidFill>
                  <a:srgbClr val="12919C"/>
                </a:solidFill>
                <a:latin typeface="+mj-lt"/>
              </a:rPr>
              <a:t>c</a:t>
            </a:r>
            <a:r>
              <a:rPr lang="en-US" sz="1200" cap="small" dirty="0" err="1" smtClean="0">
                <a:solidFill>
                  <a:srgbClr val="12919C"/>
                </a:solidFill>
                <a:latin typeface="+mj-lt"/>
              </a:rPr>
              <a:t>hamany</a:t>
            </a:r>
            <a:r>
              <a:rPr lang="en-US" sz="1200" cap="small" dirty="0" smtClean="0">
                <a:solidFill>
                  <a:srgbClr val="12919C"/>
                </a:solidFill>
                <a:latin typeface="+mj-lt"/>
              </a:rPr>
              <a:t> </a:t>
            </a:r>
          </a:p>
          <a:p>
            <a:r>
              <a:rPr lang="en-US" sz="1200" cap="small" dirty="0" smtClean="0">
                <a:solidFill>
                  <a:srgbClr val="12919C"/>
                </a:solidFill>
                <a:latin typeface="+mj-lt"/>
              </a:rPr>
              <a:t>	</a:t>
            </a:r>
            <a:r>
              <a:rPr lang="en-US" sz="1200" cap="small" dirty="0" smtClean="0">
                <a:solidFill>
                  <a:srgbClr val="7F7F7F"/>
                </a:solidFill>
                <a:latin typeface="+mj-lt"/>
              </a:rPr>
              <a:t>adapted from </a:t>
            </a:r>
            <a:r>
              <a:rPr lang="en-US" sz="1200" cap="small" dirty="0" smtClean="0">
                <a:solidFill>
                  <a:srgbClr val="7F7F7F"/>
                </a:solidFill>
                <a:latin typeface="+mj-lt"/>
              </a:rPr>
              <a:t>“fetal stem cells” </a:t>
            </a:r>
            <a:r>
              <a:rPr lang="en-US" sz="1200" cap="small" dirty="0" err="1" smtClean="0">
                <a:solidFill>
                  <a:srgbClr val="7F7F7F"/>
                </a:solidFill>
                <a:latin typeface="+mj-lt"/>
              </a:rPr>
              <a:t>zoomgraphic</a:t>
            </a:r>
            <a:endParaRPr lang="en-US" sz="1200" cap="small" dirty="0" smtClean="0">
              <a:solidFill>
                <a:srgbClr val="7F7F7F"/>
              </a:solidFill>
              <a:latin typeface="+mj-lt"/>
            </a:endParaRPr>
          </a:p>
          <a:p>
            <a:r>
              <a:rPr lang="en-US" sz="1200" cap="small" dirty="0" smtClean="0">
                <a:solidFill>
                  <a:srgbClr val="7F7F7F"/>
                </a:solidFill>
                <a:latin typeface="+mj-lt"/>
              </a:rPr>
              <a:t>	content &amp; content flow: </a:t>
            </a:r>
            <a:r>
              <a:rPr lang="en-US" sz="1200" cap="small" dirty="0" err="1" smtClean="0">
                <a:solidFill>
                  <a:srgbClr val="7F7F7F"/>
                </a:solidFill>
                <a:latin typeface="+mj-lt"/>
              </a:rPr>
              <a:t>katayoun</a:t>
            </a:r>
            <a:r>
              <a:rPr lang="en-US" sz="1200" cap="small" dirty="0" smtClean="0">
                <a:solidFill>
                  <a:srgbClr val="7F7F7F"/>
                </a:solidFill>
                <a:latin typeface="+mj-lt"/>
              </a:rPr>
              <a:t> </a:t>
            </a:r>
            <a:r>
              <a:rPr lang="en-US" sz="1200" cap="small" dirty="0" err="1" smtClean="0">
                <a:solidFill>
                  <a:srgbClr val="7F7F7F"/>
                </a:solidFill>
                <a:latin typeface="+mj-lt"/>
              </a:rPr>
              <a:t>chamany</a:t>
            </a:r>
            <a:r>
              <a:rPr lang="en-US" sz="1200" cap="small" dirty="0" smtClean="0">
                <a:solidFill>
                  <a:srgbClr val="7F7F7F"/>
                </a:solidFill>
                <a:latin typeface="+mj-lt"/>
              </a:rPr>
              <a:t> &amp; </a:t>
            </a:r>
            <a:r>
              <a:rPr lang="en-US" sz="1200" cap="small" dirty="0" err="1" smtClean="0">
                <a:solidFill>
                  <a:srgbClr val="7F7F7F"/>
                </a:solidFill>
                <a:latin typeface="+mj-lt"/>
              </a:rPr>
              <a:t>lianna</a:t>
            </a:r>
            <a:r>
              <a:rPr lang="en-US" sz="1200" cap="small" dirty="0" smtClean="0">
                <a:solidFill>
                  <a:srgbClr val="7F7F7F"/>
                </a:solidFill>
                <a:latin typeface="+mj-lt"/>
              </a:rPr>
              <a:t> </a:t>
            </a:r>
            <a:r>
              <a:rPr lang="en-US" sz="1200" cap="small" dirty="0" err="1" smtClean="0">
                <a:solidFill>
                  <a:srgbClr val="7F7F7F"/>
                </a:solidFill>
                <a:latin typeface="+mj-lt"/>
              </a:rPr>
              <a:t>schwartz-orbach</a:t>
            </a:r>
            <a:endParaRPr lang="en-US" sz="1200" cap="small" dirty="0" smtClean="0">
              <a:solidFill>
                <a:srgbClr val="7F7F7F"/>
              </a:solidFill>
              <a:latin typeface="+mj-lt"/>
            </a:endParaRPr>
          </a:p>
          <a:p>
            <a:r>
              <a:rPr lang="en-US" sz="1200" cap="small" dirty="0">
                <a:solidFill>
                  <a:srgbClr val="7F7F7F"/>
                </a:solidFill>
                <a:latin typeface="+mj-lt"/>
              </a:rPr>
              <a:t>	</a:t>
            </a:r>
            <a:r>
              <a:rPr lang="en-US" sz="1200" cap="small" dirty="0" smtClean="0">
                <a:solidFill>
                  <a:srgbClr val="7F7F7F"/>
                </a:solidFill>
                <a:latin typeface="+mj-lt"/>
              </a:rPr>
              <a:t>design: art direction, information design, &amp; illustrations by </a:t>
            </a:r>
            <a:r>
              <a:rPr lang="en-US" sz="1200" cap="small" dirty="0" err="1" smtClean="0">
                <a:solidFill>
                  <a:srgbClr val="7F7F7F"/>
                </a:solidFill>
                <a:latin typeface="+mj-lt"/>
              </a:rPr>
              <a:t>julia</a:t>
            </a:r>
            <a:r>
              <a:rPr lang="en-US" sz="1200" cap="small" dirty="0" smtClean="0">
                <a:solidFill>
                  <a:srgbClr val="7F7F7F"/>
                </a:solidFill>
                <a:latin typeface="+mj-lt"/>
              </a:rPr>
              <a:t> </a:t>
            </a:r>
            <a:r>
              <a:rPr lang="en-US" sz="1200" cap="small" dirty="0" err="1" smtClean="0">
                <a:solidFill>
                  <a:srgbClr val="7F7F7F"/>
                </a:solidFill>
                <a:latin typeface="+mj-lt"/>
              </a:rPr>
              <a:t>wargaski</a:t>
            </a:r>
            <a:endParaRPr lang="en-US" sz="1200" cap="small" dirty="0" smtClean="0">
              <a:solidFill>
                <a:srgbClr val="7F7F7F"/>
              </a:solidFill>
              <a:latin typeface="+mj-lt"/>
            </a:endParaRPr>
          </a:p>
          <a:p>
            <a:r>
              <a:rPr lang="en-US" sz="1200" cap="small" dirty="0">
                <a:solidFill>
                  <a:srgbClr val="7F7F7F"/>
                </a:solidFill>
                <a:latin typeface="+mj-lt"/>
              </a:rPr>
              <a:t>	</a:t>
            </a:r>
            <a:r>
              <a:rPr lang="en-US" sz="1200" cap="small" dirty="0" smtClean="0">
                <a:solidFill>
                  <a:srgbClr val="7F7F7F"/>
                </a:solidFill>
                <a:latin typeface="+mj-lt"/>
              </a:rPr>
              <a:t>© </a:t>
            </a:r>
            <a:r>
              <a:rPr lang="en-US" sz="1200" cap="small" dirty="0" err="1" smtClean="0">
                <a:solidFill>
                  <a:srgbClr val="7F7F7F"/>
                </a:solidFill>
                <a:latin typeface="+mj-lt"/>
              </a:rPr>
              <a:t>julia</a:t>
            </a:r>
            <a:r>
              <a:rPr lang="en-US" sz="1200" cap="small" dirty="0" smtClean="0">
                <a:solidFill>
                  <a:srgbClr val="7F7F7F"/>
                </a:solidFill>
                <a:latin typeface="+mj-lt"/>
              </a:rPr>
              <a:t> </a:t>
            </a:r>
            <a:r>
              <a:rPr lang="en-US" sz="1200" cap="small" dirty="0" err="1" smtClean="0">
                <a:solidFill>
                  <a:srgbClr val="7F7F7F"/>
                </a:solidFill>
                <a:latin typeface="+mj-lt"/>
              </a:rPr>
              <a:t>wargaski</a:t>
            </a:r>
            <a:r>
              <a:rPr lang="en-US" sz="1200" cap="small" dirty="0" smtClean="0">
                <a:solidFill>
                  <a:srgbClr val="7F7F7F"/>
                </a:solidFill>
                <a:latin typeface="+mj-lt"/>
              </a:rPr>
              <a:t> &amp; </a:t>
            </a:r>
            <a:r>
              <a:rPr lang="en-US" sz="1200" cap="small" dirty="0" err="1" smtClean="0">
                <a:solidFill>
                  <a:srgbClr val="7F7F7F"/>
                </a:solidFill>
                <a:latin typeface="+mj-lt"/>
              </a:rPr>
              <a:t>katayoun</a:t>
            </a:r>
            <a:r>
              <a:rPr lang="en-US" sz="1200" cap="small" dirty="0" smtClean="0">
                <a:solidFill>
                  <a:srgbClr val="7F7F7F"/>
                </a:solidFill>
                <a:latin typeface="+mj-lt"/>
              </a:rPr>
              <a:t> </a:t>
            </a:r>
            <a:r>
              <a:rPr lang="en-US" sz="1200" cap="small" dirty="0" err="1" smtClean="0">
                <a:solidFill>
                  <a:srgbClr val="7F7F7F"/>
                </a:solidFill>
                <a:latin typeface="+mj-lt"/>
              </a:rPr>
              <a:t>chamany</a:t>
            </a:r>
            <a:endParaRPr lang="en-US" sz="1200" cap="small" dirty="0" smtClean="0">
              <a:solidFill>
                <a:srgbClr val="7F7F7F"/>
              </a:solidFill>
              <a:latin typeface="+mj-lt"/>
            </a:endParaRPr>
          </a:p>
          <a:p>
            <a:endParaRPr lang="en-US" sz="1200" cap="small" dirty="0" smtClean="0">
              <a:solidFill>
                <a:srgbClr val="12919C"/>
              </a:solidFill>
            </a:endParaRPr>
          </a:p>
          <a:p>
            <a:r>
              <a:rPr lang="en-US" sz="1200" cap="small" dirty="0" err="1" smtClean="0">
                <a:solidFill>
                  <a:srgbClr val="12919C"/>
                </a:solidFill>
              </a:rPr>
              <a:t>february</a:t>
            </a:r>
            <a:r>
              <a:rPr lang="en-US" sz="1200" cap="small" dirty="0" smtClean="0">
                <a:solidFill>
                  <a:srgbClr val="12919C"/>
                </a:solidFill>
              </a:rPr>
              <a:t> 2016</a:t>
            </a:r>
            <a:endParaRPr lang="en-US" sz="1200" cap="small" dirty="0">
              <a:solidFill>
                <a:srgbClr val="7F7F7F"/>
              </a:solidFill>
              <a:latin typeface="+mj-lt"/>
            </a:endParaRPr>
          </a:p>
          <a:p>
            <a:endParaRPr lang="en-US" sz="1050" cap="small" dirty="0" smtClean="0">
              <a:solidFill>
                <a:srgbClr val="7F7F7F"/>
              </a:solidFill>
            </a:endParaRPr>
          </a:p>
          <a:p>
            <a:r>
              <a:rPr lang="en-US" sz="1050" cap="small" dirty="0" smtClean="0">
                <a:solidFill>
                  <a:srgbClr val="7F7F7F"/>
                </a:solidFill>
              </a:rPr>
              <a:t>opinions </a:t>
            </a:r>
            <a:r>
              <a:rPr lang="en-US" sz="1050" cap="small" dirty="0">
                <a:solidFill>
                  <a:srgbClr val="7F7F7F"/>
                </a:solidFill>
              </a:rPr>
              <a:t>expressed </a:t>
            </a:r>
            <a:r>
              <a:rPr lang="en-US" sz="1050" cap="small" dirty="0">
                <a:solidFill>
                  <a:schemeClr val="tx1">
                    <a:lumMod val="50000"/>
                    <a:lumOff val="50000"/>
                  </a:schemeClr>
                </a:solidFill>
              </a:rPr>
              <a:t>here are </a:t>
            </a:r>
            <a:r>
              <a:rPr lang="en-US" sz="1050" cap="small" dirty="0" smtClean="0">
                <a:solidFill>
                  <a:schemeClr val="tx1">
                    <a:lumMod val="50000"/>
                    <a:lumOff val="50000"/>
                  </a:schemeClr>
                </a:solidFill>
              </a:rPr>
              <a:t>solely </a:t>
            </a:r>
            <a:r>
              <a:rPr lang="en-US" sz="1050" cap="small" dirty="0">
                <a:solidFill>
                  <a:schemeClr val="tx1">
                    <a:lumMod val="50000"/>
                    <a:lumOff val="50000"/>
                  </a:schemeClr>
                </a:solidFill>
              </a:rPr>
              <a:t>those of the authors and do not necessarily reflect those </a:t>
            </a:r>
            <a:r>
              <a:rPr lang="en-US" sz="1050" cap="small" dirty="0" smtClean="0">
                <a:solidFill>
                  <a:schemeClr val="tx1">
                    <a:lumMod val="50000"/>
                    <a:lumOff val="50000"/>
                  </a:schemeClr>
                </a:solidFill>
              </a:rPr>
              <a:t>of</a:t>
            </a:r>
          </a:p>
          <a:p>
            <a:r>
              <a:rPr lang="en-US" sz="1050" cap="small" dirty="0" smtClean="0">
                <a:solidFill>
                  <a:schemeClr val="tx1">
                    <a:lumMod val="50000"/>
                    <a:lumOff val="50000"/>
                  </a:schemeClr>
                </a:solidFill>
              </a:rPr>
              <a:t>the empire state stem cell board </a:t>
            </a:r>
            <a:r>
              <a:rPr lang="en-US" sz="1050" cap="small" dirty="0">
                <a:solidFill>
                  <a:schemeClr val="tx1">
                    <a:lumMod val="50000"/>
                    <a:lumOff val="50000"/>
                  </a:schemeClr>
                </a:solidFill>
              </a:rPr>
              <a:t>the </a:t>
            </a:r>
            <a:r>
              <a:rPr lang="en-US" sz="1050" cap="small" dirty="0" smtClean="0">
                <a:solidFill>
                  <a:schemeClr val="tx1">
                    <a:lumMod val="50000"/>
                    <a:lumOff val="50000"/>
                  </a:schemeClr>
                </a:solidFill>
              </a:rPr>
              <a:t>new york state department </a:t>
            </a:r>
            <a:r>
              <a:rPr lang="en-US" sz="1050" cap="small" dirty="0">
                <a:solidFill>
                  <a:schemeClr val="tx1">
                    <a:lumMod val="50000"/>
                    <a:lumOff val="50000"/>
                  </a:schemeClr>
                </a:solidFill>
              </a:rPr>
              <a:t>of </a:t>
            </a:r>
            <a:r>
              <a:rPr lang="en-US" sz="1050" cap="small" dirty="0" smtClean="0">
                <a:solidFill>
                  <a:schemeClr val="tx1">
                    <a:lumMod val="50000"/>
                    <a:lumOff val="50000"/>
                  </a:schemeClr>
                </a:solidFill>
              </a:rPr>
              <a:t>health</a:t>
            </a:r>
            <a:r>
              <a:rPr lang="en-US" sz="1050" cap="small" dirty="0">
                <a:solidFill>
                  <a:schemeClr val="tx1">
                    <a:lumMod val="50000"/>
                    <a:lumOff val="50000"/>
                  </a:schemeClr>
                </a:solidFill>
              </a:rPr>
              <a:t>, or the </a:t>
            </a:r>
            <a:r>
              <a:rPr lang="en-US" sz="1050" cap="small" dirty="0" smtClean="0">
                <a:solidFill>
                  <a:schemeClr val="tx1">
                    <a:lumMod val="50000"/>
                    <a:lumOff val="50000"/>
                  </a:schemeClr>
                </a:solidFill>
              </a:rPr>
              <a:t>state </a:t>
            </a:r>
            <a:r>
              <a:rPr lang="en-US" sz="1050" cap="small" dirty="0">
                <a:solidFill>
                  <a:schemeClr val="tx1">
                    <a:lumMod val="50000"/>
                    <a:lumOff val="50000"/>
                  </a:schemeClr>
                </a:solidFill>
              </a:rPr>
              <a:t>of </a:t>
            </a:r>
            <a:r>
              <a:rPr lang="en-US" sz="1050" cap="small" dirty="0" smtClean="0">
                <a:solidFill>
                  <a:schemeClr val="tx1">
                    <a:lumMod val="50000"/>
                    <a:lumOff val="50000"/>
                  </a:schemeClr>
                </a:solidFill>
              </a:rPr>
              <a:t>new york</a:t>
            </a:r>
            <a:r>
              <a:rPr lang="en-US" sz="1050" cap="small" dirty="0">
                <a:solidFill>
                  <a:schemeClr val="tx1">
                    <a:lumMod val="50000"/>
                    <a:lumOff val="50000"/>
                  </a:schemeClr>
                </a:solidFill>
              </a:rPr>
              <a:t>. </a:t>
            </a:r>
          </a:p>
          <a:p>
            <a:endParaRPr lang="en-US" sz="1050" cap="small" dirty="0"/>
          </a:p>
          <a:p>
            <a:endParaRPr lang="en-US" sz="1050" cap="small" dirty="0" smtClean="0">
              <a:solidFill>
                <a:srgbClr val="7F7F7F"/>
              </a:solidFill>
              <a:latin typeface="+mj-lt"/>
            </a:endParaRPr>
          </a:p>
          <a:p>
            <a:r>
              <a:rPr lang="en-US" sz="1050" cap="all" dirty="0">
                <a:solidFill>
                  <a:schemeClr val="tx1">
                    <a:lumMod val="65000"/>
                    <a:lumOff val="35000"/>
                  </a:schemeClr>
                </a:solidFill>
                <a:latin typeface="+mj-lt"/>
              </a:rPr>
              <a:t>	</a:t>
            </a:r>
            <a:endParaRPr lang="en-US" sz="1050" cap="all" dirty="0" smtClean="0">
              <a:solidFill>
                <a:schemeClr val="tx1">
                  <a:lumMod val="65000"/>
                  <a:lumOff val="35000"/>
                </a:schemeClr>
              </a:solidFill>
              <a:latin typeface="+mj-lt"/>
            </a:endParaRPr>
          </a:p>
        </p:txBody>
      </p:sp>
    </p:spTree>
    <p:extLst>
      <p:ext uri="{BB962C8B-B14F-4D97-AF65-F5344CB8AC3E}">
        <p14:creationId xmlns:p14="http://schemas.microsoft.com/office/powerpoint/2010/main" val="1945691537"/>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142855"/>
            <a:ext cx="9144000" cy="830997"/>
          </a:xfrm>
          <a:prstGeom prst="rect">
            <a:avLst/>
          </a:prstGeom>
          <a:noFill/>
        </p:spPr>
        <p:txBody>
          <a:bodyPr wrap="square" rtlCol="0">
            <a:spAutoFit/>
          </a:bodyPr>
          <a:lstStyle/>
          <a:p>
            <a:r>
              <a:rPr lang="en-US" sz="2400" dirty="0" smtClean="0">
                <a:solidFill>
                  <a:srgbClr val="12919C"/>
                </a:solidFill>
                <a:ea typeface="ＭＳ Ｐゴシック" charset="0"/>
                <a:cs typeface="Helvetica" charset="0"/>
              </a:rPr>
              <a:t>Fetus. Fetal Tissue </a:t>
            </a:r>
            <a:endParaRPr lang="en-US" sz="2400" dirty="0" smtClean="0">
              <a:solidFill>
                <a:schemeClr val="accent5">
                  <a:lumMod val="75000"/>
                </a:schemeClr>
              </a:solidFill>
            </a:endParaRPr>
          </a:p>
          <a:p>
            <a:r>
              <a:rPr lang="en-US" sz="2400" dirty="0">
                <a:solidFill>
                  <a:schemeClr val="accent5">
                    <a:lumMod val="75000"/>
                  </a:schemeClr>
                </a:solidFill>
              </a:rPr>
              <a:t>	</a:t>
            </a:r>
            <a:r>
              <a:rPr lang="en-US" sz="2400" dirty="0" smtClean="0">
                <a:solidFill>
                  <a:schemeClr val="accent5">
                    <a:lumMod val="75000"/>
                  </a:schemeClr>
                </a:solidFill>
              </a:rPr>
              <a:t>		</a:t>
            </a:r>
            <a:r>
              <a:rPr lang="en-US" sz="2400" i="1" dirty="0" smtClean="0">
                <a:solidFill>
                  <a:srgbClr val="12919C"/>
                </a:solidFill>
                <a:ea typeface="ＭＳ Ｐゴシック" charset="0"/>
                <a:cs typeface="Helvetica" charset="0"/>
              </a:rPr>
              <a:t>         	 </a:t>
            </a:r>
            <a:r>
              <a:rPr lang="en-US" i="1" dirty="0" smtClean="0">
                <a:solidFill>
                  <a:srgbClr val="12919C"/>
                </a:solidFill>
                <a:ea typeface="ＭＳ Ｐゴシック" charset="0"/>
                <a:cs typeface="Helvetica" charset="0"/>
              </a:rPr>
              <a:t>In Vitro</a:t>
            </a:r>
            <a:endParaRPr lang="en-US" i="1" dirty="0">
              <a:solidFill>
                <a:schemeClr val="accent5">
                  <a:lumMod val="75000"/>
                </a:schemeClr>
              </a:solidFill>
            </a:endParaRPr>
          </a:p>
        </p:txBody>
      </p:sp>
      <p:sp>
        <p:nvSpPr>
          <p:cNvPr id="5" name="TextBox 4"/>
          <p:cNvSpPr txBox="1"/>
          <p:nvPr/>
        </p:nvSpPr>
        <p:spPr>
          <a:xfrm>
            <a:off x="398781" y="1631450"/>
            <a:ext cx="8280400" cy="3139321"/>
          </a:xfrm>
          <a:prstGeom prst="rect">
            <a:avLst/>
          </a:prstGeom>
          <a:noFill/>
        </p:spPr>
        <p:txBody>
          <a:bodyPr wrap="square" rtlCol="0">
            <a:spAutoFit/>
          </a:bodyPr>
          <a:lstStyle/>
          <a:p>
            <a:r>
              <a:rPr lang="en-US" i="1" dirty="0" smtClean="0">
                <a:solidFill>
                  <a:schemeClr val="tx1">
                    <a:lumMod val="50000"/>
                    <a:lumOff val="50000"/>
                  </a:schemeClr>
                </a:solidFill>
              </a:rPr>
              <a:t>In 1962, American scientist Leonard </a:t>
            </a:r>
            <a:r>
              <a:rPr lang="en-US" i="1" dirty="0" err="1" smtClean="0">
                <a:solidFill>
                  <a:schemeClr val="tx1">
                    <a:lumMod val="50000"/>
                    <a:lumOff val="50000"/>
                  </a:schemeClr>
                </a:solidFill>
              </a:rPr>
              <a:t>Hayflick</a:t>
            </a:r>
            <a:r>
              <a:rPr lang="en-US" i="1" dirty="0" smtClean="0">
                <a:solidFill>
                  <a:schemeClr val="tx1">
                    <a:lumMod val="50000"/>
                    <a:lumOff val="50000"/>
                  </a:schemeClr>
                </a:solidFill>
              </a:rPr>
              <a:t> established the first non-cancerous human cell line WI-38 from fetal lung tissue obtained from a Swedish physician who performed an abortion; consent for medical research was not yet established by the World Medical Association at that time. Since 1988, fetal brain tissue has been used in an experimental context to treat degenerative </a:t>
            </a:r>
            <a:r>
              <a:rPr lang="en-US" i="1" dirty="0">
                <a:solidFill>
                  <a:schemeClr val="tx1">
                    <a:lumMod val="50000"/>
                    <a:lumOff val="50000"/>
                  </a:schemeClr>
                </a:solidFill>
              </a:rPr>
              <a:t>brain disease. </a:t>
            </a:r>
            <a:r>
              <a:rPr lang="en-US" i="1" dirty="0" smtClean="0">
                <a:solidFill>
                  <a:schemeClr val="tx1">
                    <a:lumMod val="50000"/>
                    <a:lumOff val="50000"/>
                  </a:schemeClr>
                </a:solidFill>
              </a:rPr>
              <a:t>In the U.S., fetal stem </a:t>
            </a:r>
            <a:r>
              <a:rPr lang="en-US" i="1" dirty="0">
                <a:solidFill>
                  <a:schemeClr val="tx1">
                    <a:lumMod val="50000"/>
                    <a:lumOff val="50000"/>
                  </a:schemeClr>
                </a:solidFill>
              </a:rPr>
              <a:t>cell research is contentious because some consider the fetus an unborn life and because of laws banning the gifting of fetal tissue to kin</a:t>
            </a:r>
            <a:r>
              <a:rPr lang="en-US" i="1" dirty="0" smtClean="0">
                <a:solidFill>
                  <a:schemeClr val="tx1">
                    <a:lumMod val="50000"/>
                    <a:lumOff val="50000"/>
                  </a:schemeClr>
                </a:solidFill>
              </a:rPr>
              <a:t>. There are many families who lobby for federal funding, expanded access and use of fetal tissue brain banks, and more lenient laws regarding donation to kin.</a:t>
            </a:r>
            <a:endParaRPr lang="en-US" dirty="0" smtClean="0">
              <a:solidFill>
                <a:schemeClr val="tx1">
                  <a:lumMod val="50000"/>
                  <a:lumOff val="50000"/>
                </a:schemeClr>
              </a:solidFill>
            </a:endParaRPr>
          </a:p>
          <a:p>
            <a:endParaRPr lang="en-US" dirty="0"/>
          </a:p>
        </p:txBody>
      </p:sp>
      <p:pic>
        <p:nvPicPr>
          <p:cNvPr id="2" name="Picture 1" descr="Video_icon1.png">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04296" y="4161116"/>
            <a:ext cx="361318" cy="270329"/>
          </a:xfrm>
          <a:prstGeom prst="rect">
            <a:avLst/>
          </a:prstGeom>
        </p:spPr>
      </p:pic>
      <p:sp>
        <p:nvSpPr>
          <p:cNvPr id="3" name="TextBox 2"/>
          <p:cNvSpPr txBox="1"/>
          <p:nvPr/>
        </p:nvSpPr>
        <p:spPr>
          <a:xfrm>
            <a:off x="398781" y="4804743"/>
            <a:ext cx="8280400" cy="1200329"/>
          </a:xfrm>
          <a:prstGeom prst="rect">
            <a:avLst/>
          </a:prstGeom>
          <a:noFill/>
        </p:spPr>
        <p:txBody>
          <a:bodyPr wrap="square" rtlCol="0">
            <a:spAutoFit/>
          </a:bodyPr>
          <a:lstStyle/>
          <a:p>
            <a:r>
              <a:rPr lang="en-US" i="1" dirty="0" smtClean="0">
                <a:solidFill>
                  <a:schemeClr val="tx1">
                    <a:lumMod val="50000"/>
                    <a:lumOff val="50000"/>
                  </a:schemeClr>
                </a:solidFill>
              </a:rPr>
              <a:t>In </a:t>
            </a:r>
            <a:r>
              <a:rPr lang="en-US" i="1" dirty="0">
                <a:solidFill>
                  <a:schemeClr val="tx1">
                    <a:lumMod val="50000"/>
                    <a:lumOff val="50000"/>
                  </a:schemeClr>
                </a:solidFill>
              </a:rPr>
              <a:t>1998, </a:t>
            </a:r>
            <a:r>
              <a:rPr lang="en-US" i="1" dirty="0" smtClean="0">
                <a:solidFill>
                  <a:schemeClr val="tx1">
                    <a:lumMod val="50000"/>
                    <a:lumOff val="50000"/>
                  </a:schemeClr>
                </a:solidFill>
              </a:rPr>
              <a:t>American scientist John </a:t>
            </a:r>
            <a:r>
              <a:rPr lang="en-US" i="1" dirty="0">
                <a:solidFill>
                  <a:schemeClr val="tx1">
                    <a:lumMod val="50000"/>
                    <a:lumOff val="50000"/>
                  </a:schemeClr>
                </a:solidFill>
              </a:rPr>
              <a:t>Gearhart derived primordial germ cells from the gonadal ridge of fetuses aborted to reduce health risks to the mother. These PGCs were some of the first human </a:t>
            </a:r>
            <a:r>
              <a:rPr lang="en-US" i="1" dirty="0" smtClean="0">
                <a:solidFill>
                  <a:schemeClr val="tx1">
                    <a:lumMod val="50000"/>
                    <a:lumOff val="50000"/>
                  </a:schemeClr>
                </a:solidFill>
              </a:rPr>
              <a:t>“embryonic</a:t>
            </a:r>
            <a:r>
              <a:rPr lang="en-US" i="1" dirty="0">
                <a:solidFill>
                  <a:schemeClr val="tx1">
                    <a:lumMod val="50000"/>
                    <a:lumOff val="50000"/>
                  </a:schemeClr>
                </a:solidFill>
              </a:rPr>
              <a:t>” stem cells to be derived and launched the stem cell research field. </a:t>
            </a:r>
          </a:p>
        </p:txBody>
      </p:sp>
    </p:spTree>
    <p:extLst>
      <p:ext uri="{BB962C8B-B14F-4D97-AF65-F5344CB8AC3E}">
        <p14:creationId xmlns:p14="http://schemas.microsoft.com/office/powerpoint/2010/main" val="10682758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204940"/>
            <a:ext cx="9143999" cy="830997"/>
          </a:xfrm>
          <a:prstGeom prst="rect">
            <a:avLst/>
          </a:prstGeom>
          <a:noFill/>
        </p:spPr>
        <p:txBody>
          <a:bodyPr wrap="square" rtlCol="0">
            <a:spAutoFit/>
          </a:bodyPr>
          <a:lstStyle/>
          <a:p>
            <a:r>
              <a:rPr lang="en-US" sz="2400" dirty="0" smtClean="0">
                <a:solidFill>
                  <a:srgbClr val="12919C"/>
                </a:solidFill>
              </a:rPr>
              <a:t>	Fetus. Fetal Tissue</a:t>
            </a:r>
          </a:p>
          <a:p>
            <a:r>
              <a:rPr lang="en-US" sz="2400" i="1" dirty="0">
                <a:solidFill>
                  <a:srgbClr val="12919C"/>
                </a:solidFill>
              </a:rPr>
              <a:t>	</a:t>
            </a:r>
            <a:r>
              <a:rPr lang="en-US" sz="2400" i="1" dirty="0" smtClean="0">
                <a:solidFill>
                  <a:srgbClr val="12919C"/>
                </a:solidFill>
              </a:rPr>
              <a:t>			   	   </a:t>
            </a:r>
            <a:r>
              <a:rPr lang="en-US" i="1" dirty="0" smtClean="0">
                <a:solidFill>
                  <a:srgbClr val="12919C"/>
                </a:solidFill>
              </a:rPr>
              <a:t>In Vitro</a:t>
            </a:r>
            <a:endParaRPr lang="en-US" i="1" dirty="0">
              <a:solidFill>
                <a:srgbClr val="12919C"/>
              </a:solidFill>
            </a:endParaRPr>
          </a:p>
        </p:txBody>
      </p:sp>
      <p:pic>
        <p:nvPicPr>
          <p:cNvPr id="7" name="Picture 6" descr="Fetalung.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2509" y="2331411"/>
            <a:ext cx="1460823" cy="2235624"/>
          </a:xfrm>
          <a:prstGeom prst="rect">
            <a:avLst/>
          </a:prstGeom>
        </p:spPr>
      </p:pic>
      <p:pic>
        <p:nvPicPr>
          <p:cNvPr id="8" name="Picture 7" descr="Arrow.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05059" y="3664667"/>
            <a:ext cx="181594" cy="189665"/>
          </a:xfrm>
          <a:prstGeom prst="rect">
            <a:avLst/>
          </a:prstGeom>
        </p:spPr>
      </p:pic>
      <p:sp>
        <p:nvSpPr>
          <p:cNvPr id="9" name="TextBox 8"/>
          <p:cNvSpPr txBox="1"/>
          <p:nvPr/>
        </p:nvSpPr>
        <p:spPr>
          <a:xfrm>
            <a:off x="2219496" y="3301533"/>
            <a:ext cx="961831" cy="276999"/>
          </a:xfrm>
          <a:prstGeom prst="rect">
            <a:avLst/>
          </a:prstGeom>
          <a:noFill/>
        </p:spPr>
        <p:txBody>
          <a:bodyPr wrap="square" rtlCol="0">
            <a:spAutoFit/>
          </a:bodyPr>
          <a:lstStyle/>
          <a:p>
            <a:r>
              <a:rPr lang="en-US" sz="1200" dirty="0" smtClean="0">
                <a:solidFill>
                  <a:srgbClr val="595959"/>
                </a:solidFill>
              </a:rPr>
              <a:t>lung </a:t>
            </a:r>
            <a:r>
              <a:rPr lang="en-US" sz="1200" dirty="0">
                <a:solidFill>
                  <a:srgbClr val="595959"/>
                </a:solidFill>
              </a:rPr>
              <a:t>b</a:t>
            </a:r>
            <a:r>
              <a:rPr lang="en-US" sz="1200" dirty="0" smtClean="0">
                <a:solidFill>
                  <a:srgbClr val="595959"/>
                </a:solidFill>
              </a:rPr>
              <a:t>iopsy</a:t>
            </a:r>
          </a:p>
        </p:txBody>
      </p:sp>
      <p:pic>
        <p:nvPicPr>
          <p:cNvPr id="10" name="Picture 9" descr="EGCLine.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29600" y="3038028"/>
            <a:ext cx="1315548" cy="992714"/>
          </a:xfrm>
          <a:prstGeom prst="rect">
            <a:avLst/>
          </a:prstGeom>
        </p:spPr>
      </p:pic>
      <p:sp>
        <p:nvSpPr>
          <p:cNvPr id="11" name="TextBox 10"/>
          <p:cNvSpPr txBox="1"/>
          <p:nvPr/>
        </p:nvSpPr>
        <p:spPr>
          <a:xfrm>
            <a:off x="3255308" y="4107468"/>
            <a:ext cx="1688894" cy="769441"/>
          </a:xfrm>
          <a:prstGeom prst="rect">
            <a:avLst/>
          </a:prstGeom>
          <a:noFill/>
        </p:spPr>
        <p:txBody>
          <a:bodyPr wrap="square" rtlCol="0">
            <a:spAutoFit/>
          </a:bodyPr>
          <a:lstStyle/>
          <a:p>
            <a:pPr algn="ctr"/>
            <a:r>
              <a:rPr lang="en-US" sz="1200" dirty="0" smtClean="0">
                <a:solidFill>
                  <a:srgbClr val="595959"/>
                </a:solidFill>
              </a:rPr>
              <a:t>WI-38</a:t>
            </a:r>
          </a:p>
          <a:p>
            <a:pPr algn="ctr"/>
            <a:r>
              <a:rPr lang="en-US" sz="1200" dirty="0">
                <a:solidFill>
                  <a:srgbClr val="595959"/>
                </a:solidFill>
              </a:rPr>
              <a:t>f</a:t>
            </a:r>
            <a:r>
              <a:rPr lang="en-US" sz="1200" dirty="0" smtClean="0">
                <a:solidFill>
                  <a:srgbClr val="595959"/>
                </a:solidFill>
              </a:rPr>
              <a:t>irst non-cancerous</a:t>
            </a:r>
          </a:p>
          <a:p>
            <a:pPr algn="ctr"/>
            <a:r>
              <a:rPr lang="en-US" sz="1200" dirty="0">
                <a:solidFill>
                  <a:srgbClr val="595959"/>
                </a:solidFill>
              </a:rPr>
              <a:t>h</a:t>
            </a:r>
            <a:r>
              <a:rPr lang="en-US" sz="1200" dirty="0" smtClean="0">
                <a:solidFill>
                  <a:srgbClr val="595959"/>
                </a:solidFill>
              </a:rPr>
              <a:t>uman cell line</a:t>
            </a:r>
          </a:p>
          <a:p>
            <a:endParaRPr lang="en-US" sz="800" dirty="0" smtClean="0">
              <a:solidFill>
                <a:srgbClr val="595959"/>
              </a:solidFill>
            </a:endParaRPr>
          </a:p>
        </p:txBody>
      </p:sp>
      <p:sp>
        <p:nvSpPr>
          <p:cNvPr id="12" name="TextBox 11"/>
          <p:cNvSpPr txBox="1"/>
          <p:nvPr/>
        </p:nvSpPr>
        <p:spPr>
          <a:xfrm>
            <a:off x="5170035" y="2858496"/>
            <a:ext cx="3883251" cy="1200329"/>
          </a:xfrm>
          <a:prstGeom prst="rect">
            <a:avLst/>
          </a:prstGeom>
          <a:noFill/>
        </p:spPr>
        <p:txBody>
          <a:bodyPr wrap="square" rtlCol="0">
            <a:spAutoFit/>
          </a:bodyPr>
          <a:lstStyle/>
          <a:p>
            <a:pPr marL="285750" indent="-285750">
              <a:buFont typeface="Arial"/>
              <a:buChar char="•"/>
            </a:pPr>
            <a:r>
              <a:rPr lang="en-US" sz="1200" dirty="0" smtClean="0">
                <a:solidFill>
                  <a:schemeClr val="tx1">
                    <a:lumMod val="65000"/>
                    <a:lumOff val="35000"/>
                  </a:schemeClr>
                </a:solidFill>
              </a:rPr>
              <a:t>1962</a:t>
            </a:r>
          </a:p>
          <a:p>
            <a:pPr marL="285750" indent="-285750">
              <a:buFont typeface="Arial"/>
              <a:buChar char="•"/>
            </a:pPr>
            <a:r>
              <a:rPr lang="en-US" sz="1200" dirty="0" smtClean="0">
                <a:solidFill>
                  <a:schemeClr val="tx1">
                    <a:lumMod val="65000"/>
                    <a:lumOff val="35000"/>
                  </a:schemeClr>
                </a:solidFill>
              </a:rPr>
              <a:t>U.S. researcher Leonard </a:t>
            </a:r>
            <a:r>
              <a:rPr lang="en-US" sz="1200" dirty="0" err="1" smtClean="0">
                <a:solidFill>
                  <a:schemeClr val="tx1">
                    <a:lumMod val="65000"/>
                    <a:lumOff val="35000"/>
                  </a:schemeClr>
                </a:solidFill>
              </a:rPr>
              <a:t>Hayflick</a:t>
            </a:r>
            <a:endParaRPr lang="en-US" sz="1200" dirty="0" smtClean="0">
              <a:solidFill>
                <a:schemeClr val="tx1">
                  <a:lumMod val="65000"/>
                  <a:lumOff val="35000"/>
                </a:schemeClr>
              </a:solidFill>
            </a:endParaRPr>
          </a:p>
          <a:p>
            <a:pPr marL="285750" indent="-285750">
              <a:buFont typeface="Arial"/>
              <a:buChar char="•"/>
            </a:pPr>
            <a:r>
              <a:rPr lang="en-US" sz="1200" dirty="0" smtClean="0">
                <a:solidFill>
                  <a:schemeClr val="tx1">
                    <a:lumMod val="65000"/>
                    <a:lumOff val="35000"/>
                  </a:schemeClr>
                </a:solidFill>
              </a:rPr>
              <a:t>Swedish virologist Sven </a:t>
            </a:r>
            <a:r>
              <a:rPr lang="en-US" sz="1200" dirty="0" err="1" smtClean="0">
                <a:solidFill>
                  <a:schemeClr val="tx1">
                    <a:lumMod val="65000"/>
                    <a:lumOff val="35000"/>
                  </a:schemeClr>
                </a:solidFill>
              </a:rPr>
              <a:t>Gard</a:t>
            </a:r>
            <a:r>
              <a:rPr lang="en-US" sz="1200" dirty="0" smtClean="0">
                <a:solidFill>
                  <a:schemeClr val="tx1">
                    <a:lumMod val="65000"/>
                    <a:lumOff val="35000"/>
                  </a:schemeClr>
                </a:solidFill>
              </a:rPr>
              <a:t>, </a:t>
            </a:r>
            <a:r>
              <a:rPr lang="en-US" sz="1200" dirty="0" err="1" smtClean="0">
                <a:solidFill>
                  <a:schemeClr val="tx1">
                    <a:lumMod val="65000"/>
                    <a:lumOff val="35000"/>
                  </a:schemeClr>
                </a:solidFill>
              </a:rPr>
              <a:t>Karolinska</a:t>
            </a:r>
            <a:r>
              <a:rPr lang="en-US" sz="1200" dirty="0" smtClean="0">
                <a:solidFill>
                  <a:schemeClr val="tx1">
                    <a:lumMod val="65000"/>
                    <a:lumOff val="35000"/>
                  </a:schemeClr>
                </a:solidFill>
              </a:rPr>
              <a:t> Institute </a:t>
            </a:r>
          </a:p>
          <a:p>
            <a:pPr marL="285750" indent="-285750">
              <a:buFont typeface="Arial"/>
              <a:buChar char="•"/>
            </a:pPr>
            <a:r>
              <a:rPr lang="en-US" sz="1200" dirty="0" smtClean="0">
                <a:solidFill>
                  <a:schemeClr val="tx1">
                    <a:lumMod val="65000"/>
                    <a:lumOff val="35000"/>
                  </a:schemeClr>
                </a:solidFill>
              </a:rPr>
              <a:t>Removal and culture of fetal lung tissue </a:t>
            </a:r>
          </a:p>
          <a:p>
            <a:pPr marL="285750" indent="-285750">
              <a:buFont typeface="Arial"/>
              <a:buChar char="•"/>
            </a:pPr>
            <a:r>
              <a:rPr lang="en-US" sz="1200" dirty="0" smtClean="0">
                <a:solidFill>
                  <a:schemeClr val="tx1">
                    <a:lumMod val="65000"/>
                    <a:lumOff val="35000"/>
                  </a:schemeClr>
                </a:solidFill>
              </a:rPr>
              <a:t>Legal surgically terminated abortion</a:t>
            </a:r>
          </a:p>
          <a:p>
            <a:pPr marL="285750" indent="-285750">
              <a:buFont typeface="Arial"/>
              <a:buChar char="•"/>
            </a:pPr>
            <a:r>
              <a:rPr lang="en-US" sz="1200" dirty="0" smtClean="0">
                <a:solidFill>
                  <a:schemeClr val="tx1">
                    <a:lumMod val="65000"/>
                    <a:lumOff val="35000"/>
                  </a:schemeClr>
                </a:solidFill>
              </a:rPr>
              <a:t>Consent? </a:t>
            </a:r>
          </a:p>
        </p:txBody>
      </p:sp>
    </p:spTree>
    <p:extLst>
      <p:ext uri="{BB962C8B-B14F-4D97-AF65-F5344CB8AC3E}">
        <p14:creationId xmlns:p14="http://schemas.microsoft.com/office/powerpoint/2010/main" val="74694757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par>
                                <p:cTn id="13" presetID="10"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par>
                                <p:cTn id="16" presetID="10" presetClass="entr" presetSubtype="0"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4480" y="373944"/>
            <a:ext cx="8859520" cy="1143000"/>
          </a:xfrm>
        </p:spPr>
        <p:txBody>
          <a:bodyPr>
            <a:normAutofit fontScale="90000"/>
          </a:bodyPr>
          <a:lstStyle/>
          <a:p>
            <a:r>
              <a:rPr lang="en-US" dirty="0" smtClean="0">
                <a:solidFill>
                  <a:srgbClr val="12919C"/>
                </a:solidFill>
                <a:ea typeface="ＭＳ Ｐゴシック" charset="0"/>
                <a:cs typeface="Helvetica" charset="0"/>
              </a:rPr>
              <a:t>The </a:t>
            </a:r>
            <a:r>
              <a:rPr lang="en-US" dirty="0" err="1" smtClean="0">
                <a:solidFill>
                  <a:srgbClr val="12919C"/>
                </a:solidFill>
                <a:ea typeface="ＭＳ Ｐゴシック" charset="0"/>
                <a:cs typeface="Helvetica" charset="0"/>
              </a:rPr>
              <a:t>Hayflick</a:t>
            </a:r>
            <a:r>
              <a:rPr lang="en-US" dirty="0" smtClean="0">
                <a:solidFill>
                  <a:srgbClr val="12919C"/>
                </a:solidFill>
                <a:ea typeface="ＭＳ Ｐゴシック" charset="0"/>
                <a:cs typeface="Helvetica" charset="0"/>
              </a:rPr>
              <a:t> Limit </a:t>
            </a:r>
            <a:r>
              <a:rPr lang="en-US" dirty="0" smtClean="0">
                <a:solidFill>
                  <a:srgbClr val="404040"/>
                </a:solidFill>
                <a:latin typeface="Arial"/>
                <a:ea typeface="ＭＳ Ｐゴシック" charset="0"/>
                <a:cs typeface="Arial"/>
              </a:rPr>
              <a:t/>
            </a:r>
            <a:br>
              <a:rPr lang="en-US" dirty="0" smtClean="0">
                <a:solidFill>
                  <a:srgbClr val="404040"/>
                </a:solidFill>
                <a:latin typeface="Arial"/>
                <a:ea typeface="ＭＳ Ｐゴシック" charset="0"/>
                <a:cs typeface="Arial"/>
              </a:rPr>
            </a:br>
            <a:r>
              <a:rPr lang="en-US" sz="2700" i="1" dirty="0" smtClean="0">
                <a:solidFill>
                  <a:schemeClr val="tx1">
                    <a:lumMod val="65000"/>
                    <a:lumOff val="35000"/>
                  </a:schemeClr>
                </a:solidFill>
                <a:latin typeface="Arial"/>
                <a:ea typeface="ＭＳ Ｐゴシック" charset="0"/>
                <a:cs typeface="Arial"/>
              </a:rPr>
              <a:t>Somatic Cells Divide a Finite Number of Times</a:t>
            </a:r>
            <a:endParaRPr lang="en-US" sz="2700" i="1" dirty="0">
              <a:solidFill>
                <a:schemeClr val="tx1">
                  <a:lumMod val="65000"/>
                  <a:lumOff val="35000"/>
                </a:schemeClr>
              </a:solidFill>
              <a:latin typeface="Arial"/>
              <a:ea typeface="ＭＳ Ｐゴシック" charset="0"/>
              <a:cs typeface="Arial"/>
            </a:endParaRPr>
          </a:p>
        </p:txBody>
      </p:sp>
      <p:sp>
        <p:nvSpPr>
          <p:cNvPr id="3" name="TextBox 2"/>
          <p:cNvSpPr txBox="1">
            <a:spLocks noChangeArrowheads="1"/>
          </p:cNvSpPr>
          <p:nvPr/>
        </p:nvSpPr>
        <p:spPr bwMode="auto">
          <a:xfrm>
            <a:off x="284480" y="2779889"/>
            <a:ext cx="9011920" cy="5170647"/>
          </a:xfrm>
          <a:prstGeom prst="rect">
            <a:avLst/>
          </a:prstGeom>
          <a:noFill/>
          <a:ln w="9525">
            <a:noFill/>
            <a:miter lim="800000"/>
            <a:headEnd/>
            <a:tailEnd/>
          </a:ln>
        </p:spPr>
        <p:txBody>
          <a:bodyPr wrap="square">
            <a:prstTxWarp prst="textNoShape">
              <a:avLst/>
            </a:prstTxWarp>
            <a:spAutoFit/>
          </a:bodyPr>
          <a:lstStyle/>
          <a:p>
            <a:pPr marL="342900" indent="-342900">
              <a:spcAft>
                <a:spcPts val="600"/>
              </a:spcAft>
              <a:buFont typeface="Arial"/>
              <a:buChar char="•"/>
            </a:pPr>
            <a:r>
              <a:rPr lang="en-US" dirty="0" smtClean="0"/>
              <a:t>1930s: Hermann Muller &amp; Barbara McClintock </a:t>
            </a:r>
          </a:p>
          <a:p>
            <a:pPr marL="800100" lvl="1" indent="-342900">
              <a:spcAft>
                <a:spcPts val="600"/>
              </a:spcAft>
              <a:buFont typeface="Arial"/>
              <a:buChar char="•"/>
            </a:pPr>
            <a:r>
              <a:rPr lang="en-US" dirty="0" smtClean="0">
                <a:solidFill>
                  <a:schemeClr val="tx1">
                    <a:lumMod val="65000"/>
                    <a:lumOff val="35000"/>
                  </a:schemeClr>
                </a:solidFill>
              </a:rPr>
              <a:t>hypothesize that something protects the ends of chromosomes from DNA informational loss with every round of cell division</a:t>
            </a:r>
          </a:p>
          <a:p>
            <a:pPr marL="342900" indent="-342900">
              <a:spcAft>
                <a:spcPts val="600"/>
              </a:spcAft>
              <a:buFont typeface="Arial"/>
              <a:buChar char="•"/>
            </a:pPr>
            <a:endParaRPr lang="en-US" dirty="0" smtClean="0"/>
          </a:p>
          <a:p>
            <a:pPr marL="342900" indent="-342900">
              <a:spcAft>
                <a:spcPts val="600"/>
              </a:spcAft>
              <a:buFont typeface="Arial"/>
              <a:buChar char="•"/>
            </a:pPr>
            <a:r>
              <a:rPr lang="en-US" dirty="0" smtClean="0"/>
              <a:t>1982: Elizabeth Blackburn &amp; Jack </a:t>
            </a:r>
            <a:r>
              <a:rPr lang="en-US" dirty="0" err="1" smtClean="0"/>
              <a:t>Szostak</a:t>
            </a:r>
            <a:r>
              <a:rPr lang="en-US" dirty="0" smtClean="0"/>
              <a:t> </a:t>
            </a:r>
          </a:p>
          <a:p>
            <a:pPr marL="800100" lvl="1" indent="-342900">
              <a:spcAft>
                <a:spcPts val="600"/>
              </a:spcAft>
              <a:buFont typeface="Arial"/>
              <a:buChar char="•"/>
            </a:pPr>
            <a:r>
              <a:rPr lang="en-US" dirty="0" smtClean="0">
                <a:solidFill>
                  <a:srgbClr val="595959"/>
                </a:solidFill>
              </a:rPr>
              <a:t>discover the</a:t>
            </a:r>
            <a:r>
              <a:rPr lang="en-US" dirty="0" smtClean="0">
                <a:solidFill>
                  <a:schemeClr val="tx1">
                    <a:lumMod val="85000"/>
                    <a:lumOff val="15000"/>
                  </a:schemeClr>
                </a:solidFill>
              </a:rPr>
              <a:t> </a:t>
            </a:r>
            <a:r>
              <a:rPr lang="en-US" b="1" dirty="0" smtClean="0">
                <a:solidFill>
                  <a:schemeClr val="tx1">
                    <a:lumMod val="85000"/>
                    <a:lumOff val="15000"/>
                  </a:schemeClr>
                </a:solidFill>
              </a:rPr>
              <a:t>telomere</a:t>
            </a:r>
            <a:r>
              <a:rPr lang="en-US" dirty="0" smtClean="0">
                <a:solidFill>
                  <a:schemeClr val="tx1">
                    <a:lumMod val="85000"/>
                    <a:lumOff val="15000"/>
                  </a:schemeClr>
                </a:solidFill>
              </a:rPr>
              <a:t> </a:t>
            </a:r>
            <a:r>
              <a:rPr lang="en-US" dirty="0" smtClean="0">
                <a:solidFill>
                  <a:srgbClr val="595959"/>
                </a:solidFill>
              </a:rPr>
              <a:t>repeat sequence at the tips of chromosomes.</a:t>
            </a:r>
          </a:p>
          <a:p>
            <a:pPr marL="800100" lvl="1" indent="-342900">
              <a:spcAft>
                <a:spcPts val="600"/>
              </a:spcAft>
              <a:buFont typeface="Arial"/>
              <a:buChar char="•"/>
            </a:pPr>
            <a:r>
              <a:rPr lang="en-US" dirty="0" err="1" smtClean="0">
                <a:solidFill>
                  <a:srgbClr val="595959"/>
                </a:solidFill>
              </a:rPr>
              <a:t>telomeric</a:t>
            </a:r>
            <a:r>
              <a:rPr lang="en-US" dirty="0" smtClean="0">
                <a:solidFill>
                  <a:srgbClr val="595959"/>
                </a:solidFill>
              </a:rPr>
              <a:t> sequences are non-coding “bumper” DNA, whose loss with every round of cell division is not detrimental to the cell</a:t>
            </a:r>
          </a:p>
          <a:p>
            <a:pPr marL="342900" indent="-342900">
              <a:spcAft>
                <a:spcPts val="600"/>
              </a:spcAft>
              <a:buFont typeface="Arial"/>
              <a:buChar char="•"/>
            </a:pPr>
            <a:endParaRPr lang="en-US" dirty="0" smtClean="0"/>
          </a:p>
          <a:p>
            <a:pPr marL="342900" indent="-342900">
              <a:spcAft>
                <a:spcPts val="600"/>
              </a:spcAft>
              <a:buFont typeface="Arial"/>
              <a:buChar char="•"/>
            </a:pPr>
            <a:r>
              <a:rPr lang="en-US" dirty="0" smtClean="0"/>
              <a:t>1984 Carole </a:t>
            </a:r>
            <a:r>
              <a:rPr lang="en-US" dirty="0" err="1" smtClean="0"/>
              <a:t>Greider</a:t>
            </a:r>
            <a:endParaRPr lang="en-US" dirty="0" smtClean="0"/>
          </a:p>
          <a:p>
            <a:pPr marL="800100" lvl="1" indent="-342900">
              <a:spcAft>
                <a:spcPts val="600"/>
              </a:spcAft>
              <a:buFont typeface="Arial"/>
              <a:buChar char="•"/>
            </a:pPr>
            <a:r>
              <a:rPr lang="en-US" dirty="0" smtClean="0">
                <a:solidFill>
                  <a:schemeClr val="tx1">
                    <a:lumMod val="65000"/>
                    <a:lumOff val="35000"/>
                  </a:schemeClr>
                </a:solidFill>
              </a:rPr>
              <a:t>Blackburn’s student discovers </a:t>
            </a:r>
            <a:r>
              <a:rPr lang="en-US" b="1" dirty="0" smtClean="0">
                <a:solidFill>
                  <a:schemeClr val="tx1">
                    <a:lumMod val="85000"/>
                    <a:lumOff val="15000"/>
                  </a:schemeClr>
                </a:solidFill>
              </a:rPr>
              <a:t>telomerase</a:t>
            </a:r>
          </a:p>
          <a:p>
            <a:pPr marL="800100" lvl="1" indent="-342900">
              <a:spcAft>
                <a:spcPts val="600"/>
              </a:spcAft>
              <a:buFont typeface="Arial"/>
              <a:buChar char="•"/>
            </a:pPr>
            <a:r>
              <a:rPr lang="en-US" dirty="0" smtClean="0">
                <a:solidFill>
                  <a:schemeClr val="tx1">
                    <a:lumMod val="65000"/>
                    <a:lumOff val="35000"/>
                  </a:schemeClr>
                </a:solidFill>
              </a:rPr>
              <a:t>Telomerase in conjunction with RNA factors ensure replication of the telomere</a:t>
            </a:r>
          </a:p>
          <a:p>
            <a:pPr marL="342900" indent="-342900">
              <a:spcAft>
                <a:spcPts val="600"/>
              </a:spcAft>
              <a:buFont typeface="Arial"/>
              <a:buChar char="•"/>
            </a:pPr>
            <a:endParaRPr lang="en-US" dirty="0" smtClean="0"/>
          </a:p>
          <a:p>
            <a:pPr marL="342900" indent="-342900">
              <a:spcAft>
                <a:spcPts val="600"/>
              </a:spcAft>
              <a:buFont typeface="Arial"/>
              <a:buChar char="•"/>
            </a:pPr>
            <a:endParaRPr lang="en-US" dirty="0" smtClean="0"/>
          </a:p>
          <a:p>
            <a:pPr marL="342900" indent="-342900">
              <a:buFont typeface="Century Gothic" charset="0"/>
              <a:buAutoNum type="arabicPeriod"/>
            </a:pPr>
            <a:endParaRPr lang="en-US" dirty="0"/>
          </a:p>
        </p:txBody>
      </p:sp>
      <p:pic>
        <p:nvPicPr>
          <p:cNvPr id="4" name="Picture 3"/>
          <p:cNvPicPr>
            <a:picLocks noChangeAspect="1"/>
          </p:cNvPicPr>
          <p:nvPr/>
        </p:nvPicPr>
        <p:blipFill>
          <a:blip r:embed="rId3"/>
          <a:stretch>
            <a:fillRect/>
          </a:stretch>
        </p:blipFill>
        <p:spPr>
          <a:xfrm>
            <a:off x="4213578" y="1707444"/>
            <a:ext cx="838200" cy="8382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260464875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fade">
                                      <p:cBhvr>
                                        <p:cTn id="32" dur="500"/>
                                        <p:tgtEl>
                                          <p:spTgt spid="3">
                                            <p:txEl>
                                              <p:pRg st="7" end="7"/>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animEffect transition="in" filter="fade">
                                      <p:cBhvr>
                                        <p:cTn id="37" dur="500"/>
                                        <p:tgtEl>
                                          <p:spTgt spid="3">
                                            <p:txEl>
                                              <p:pRg st="8" end="8"/>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
                                            <p:txEl>
                                              <p:pRg st="9" end="9"/>
                                            </p:txEl>
                                          </p:spTgt>
                                        </p:tgtEl>
                                        <p:attrNameLst>
                                          <p:attrName>style.visibility</p:attrName>
                                        </p:attrNameLst>
                                      </p:cBhvr>
                                      <p:to>
                                        <p:strVal val="visible"/>
                                      </p:to>
                                    </p:set>
                                    <p:animEffect transition="in" filter="fade">
                                      <p:cBhvr>
                                        <p:cTn id="42"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Rectangle 98"/>
          <p:cNvSpPr/>
          <p:nvPr/>
        </p:nvSpPr>
        <p:spPr>
          <a:xfrm>
            <a:off x="0" y="3448242"/>
            <a:ext cx="9144000" cy="3388781"/>
          </a:xfrm>
          <a:prstGeom prst="rect">
            <a:avLst/>
          </a:prstGeom>
          <a:gradFill flip="none" rotWithShape="1">
            <a:gsLst>
              <a:gs pos="36000">
                <a:schemeClr val="bg1">
                  <a:lumMod val="95000"/>
                </a:schemeClr>
              </a:gs>
              <a:gs pos="100000">
                <a:schemeClr val="bg1"/>
              </a:gs>
              <a:gs pos="0">
                <a:schemeClr val="bg1">
                  <a:lumMod val="85000"/>
                </a:schemeClr>
              </a:gs>
            </a:gsLst>
            <a:lin ang="16200000" scaled="0"/>
            <a:tileRect/>
          </a:gradFill>
          <a:ln>
            <a:no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4338" y="975579"/>
            <a:ext cx="1504238" cy="1505762"/>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55256" y="1976137"/>
            <a:ext cx="992797" cy="993802"/>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55256" y="335370"/>
            <a:ext cx="992797" cy="993802"/>
          </a:xfrm>
          <a:prstGeom prst="rect">
            <a:avLst/>
          </a:prstGeom>
        </p:spPr>
      </p:pic>
      <p:pic>
        <p:nvPicPr>
          <p:cNvPr id="7" name="Picture 6" descr="Cell3_Art.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44283" y="2541626"/>
            <a:ext cx="752119" cy="752881"/>
          </a:xfrm>
          <a:prstGeom prst="rect">
            <a:avLst/>
          </a:prstGeom>
        </p:spPr>
      </p:pic>
      <p:pic>
        <p:nvPicPr>
          <p:cNvPr id="8" name="Picture 7" descr="Cell3_Art.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44283" y="1710426"/>
            <a:ext cx="752119" cy="752881"/>
          </a:xfrm>
          <a:prstGeom prst="rect">
            <a:avLst/>
          </a:prstGeom>
        </p:spPr>
      </p:pic>
      <p:pic>
        <p:nvPicPr>
          <p:cNvPr id="9" name="Picture 8" descr="Cell3_Art.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44283" y="888879"/>
            <a:ext cx="752119" cy="752881"/>
          </a:xfrm>
          <a:prstGeom prst="rect">
            <a:avLst/>
          </a:prstGeom>
        </p:spPr>
      </p:pic>
      <p:pic>
        <p:nvPicPr>
          <p:cNvPr id="10" name="Picture 9" descr="Cell3_Art.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44283" y="57017"/>
            <a:ext cx="752119" cy="752881"/>
          </a:xfrm>
          <a:prstGeom prst="rect">
            <a:avLst/>
          </a:prstGeom>
        </p:spPr>
      </p:pic>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4338" y="4282895"/>
            <a:ext cx="1504238" cy="1505762"/>
          </a:xfrm>
          <a:prstGeom prst="rect">
            <a:avLst/>
          </a:prstGeom>
        </p:spPr>
      </p:pic>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5256" y="5524602"/>
            <a:ext cx="992796" cy="993802"/>
          </a:xfrm>
          <a:prstGeom prst="rect">
            <a:avLst/>
          </a:prstGeom>
        </p:spPr>
      </p:pic>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5256" y="3877887"/>
            <a:ext cx="992796" cy="993802"/>
          </a:xfrm>
          <a:prstGeom prst="rect">
            <a:avLst/>
          </a:prstGeom>
        </p:spPr>
      </p:pic>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44283" y="6084142"/>
            <a:ext cx="752119" cy="752881"/>
          </a:xfrm>
          <a:prstGeom prst="rect">
            <a:avLst/>
          </a:prstGeom>
        </p:spPr>
      </p:pic>
      <p:pic>
        <p:nvPicPr>
          <p:cNvPr id="15" name="Picture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44283" y="5268622"/>
            <a:ext cx="752119" cy="752881"/>
          </a:xfrm>
          <a:prstGeom prst="rect">
            <a:avLst/>
          </a:prstGeom>
        </p:spPr>
      </p:pic>
      <p:pic>
        <p:nvPicPr>
          <p:cNvPr id="16" name="Picture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44283" y="4447075"/>
            <a:ext cx="752119" cy="752881"/>
          </a:xfrm>
          <a:prstGeom prst="rect">
            <a:avLst/>
          </a:prstGeom>
        </p:spPr>
      </p:pic>
      <p:pic>
        <p:nvPicPr>
          <p:cNvPr id="17" name="Picture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44283" y="3596414"/>
            <a:ext cx="752119" cy="752881"/>
          </a:xfrm>
          <a:prstGeom prst="rect">
            <a:avLst/>
          </a:prstGeom>
        </p:spPr>
      </p:pic>
      <p:cxnSp>
        <p:nvCxnSpPr>
          <p:cNvPr id="27" name="Straight Connector 26"/>
          <p:cNvCxnSpPr>
            <a:endCxn id="43" idx="0"/>
          </p:cNvCxnSpPr>
          <p:nvPr/>
        </p:nvCxnSpPr>
        <p:spPr>
          <a:xfrm flipH="1">
            <a:off x="644338" y="1295171"/>
            <a:ext cx="541884" cy="1919150"/>
          </a:xfrm>
          <a:prstGeom prst="line">
            <a:avLst/>
          </a:prstGeom>
          <a:ln>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35" name="Straight Connector 34"/>
          <p:cNvCxnSpPr>
            <a:endCxn id="43" idx="2"/>
          </p:cNvCxnSpPr>
          <p:nvPr/>
        </p:nvCxnSpPr>
        <p:spPr>
          <a:xfrm flipH="1" flipV="1">
            <a:off x="644338" y="3522098"/>
            <a:ext cx="532474" cy="1122330"/>
          </a:xfrm>
          <a:prstGeom prst="line">
            <a:avLst/>
          </a:prstGeom>
          <a:ln>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sp>
        <p:nvSpPr>
          <p:cNvPr id="43" name="TextBox 42"/>
          <p:cNvSpPr txBox="1"/>
          <p:nvPr/>
        </p:nvSpPr>
        <p:spPr>
          <a:xfrm>
            <a:off x="137923" y="3214321"/>
            <a:ext cx="1012830" cy="307777"/>
          </a:xfrm>
          <a:prstGeom prst="rect">
            <a:avLst/>
          </a:prstGeom>
          <a:noFill/>
        </p:spPr>
        <p:txBody>
          <a:bodyPr wrap="none" rtlCol="0">
            <a:spAutoFit/>
          </a:bodyPr>
          <a:lstStyle/>
          <a:p>
            <a:r>
              <a:rPr lang="en-US" sz="1400" dirty="0" smtClean="0">
                <a:solidFill>
                  <a:schemeClr val="tx1">
                    <a:lumMod val="75000"/>
                    <a:lumOff val="25000"/>
                  </a:schemeClr>
                </a:solidFill>
                <a:latin typeface="Helvetica"/>
                <a:cs typeface="Helvetica"/>
              </a:rPr>
              <a:t>Telomeres</a:t>
            </a:r>
            <a:endParaRPr lang="en-US" sz="1400" dirty="0">
              <a:solidFill>
                <a:schemeClr val="tx1">
                  <a:lumMod val="75000"/>
                  <a:lumOff val="25000"/>
                </a:schemeClr>
              </a:solidFill>
              <a:latin typeface="Helvetica"/>
              <a:cs typeface="Helvetica"/>
            </a:endParaRPr>
          </a:p>
        </p:txBody>
      </p:sp>
      <p:cxnSp>
        <p:nvCxnSpPr>
          <p:cNvPr id="45" name="Straight Arrow Connector 44"/>
          <p:cNvCxnSpPr/>
          <p:nvPr/>
        </p:nvCxnSpPr>
        <p:spPr>
          <a:xfrm>
            <a:off x="2521697" y="1762775"/>
            <a:ext cx="1232153" cy="0"/>
          </a:xfrm>
          <a:prstGeom prst="straightConnector1">
            <a:avLst/>
          </a:prstGeom>
          <a:ln>
            <a:solidFill>
              <a:srgbClr val="404040"/>
            </a:solidFill>
            <a:tailEnd type="arrow"/>
          </a:ln>
          <a:effectLst/>
        </p:spPr>
        <p:style>
          <a:lnRef idx="2">
            <a:schemeClr val="accent1"/>
          </a:lnRef>
          <a:fillRef idx="0">
            <a:schemeClr val="accent1"/>
          </a:fillRef>
          <a:effectRef idx="1">
            <a:schemeClr val="accent1"/>
          </a:effectRef>
          <a:fontRef idx="minor">
            <a:schemeClr val="tx1"/>
          </a:fontRef>
        </p:style>
      </p:cxnSp>
      <p:sp>
        <p:nvSpPr>
          <p:cNvPr id="49" name="TextBox 48"/>
          <p:cNvSpPr txBox="1"/>
          <p:nvPr/>
        </p:nvSpPr>
        <p:spPr>
          <a:xfrm>
            <a:off x="2624196" y="1447888"/>
            <a:ext cx="1005729" cy="276999"/>
          </a:xfrm>
          <a:prstGeom prst="rect">
            <a:avLst/>
          </a:prstGeom>
          <a:noFill/>
        </p:spPr>
        <p:txBody>
          <a:bodyPr wrap="none" rtlCol="0">
            <a:spAutoFit/>
          </a:bodyPr>
          <a:lstStyle/>
          <a:p>
            <a:r>
              <a:rPr lang="en-US" sz="1200" dirty="0" smtClean="0">
                <a:solidFill>
                  <a:srgbClr val="404040"/>
                </a:solidFill>
                <a:latin typeface="Helvetica"/>
                <a:cs typeface="Helvetica"/>
              </a:rPr>
              <a:t>Cell division</a:t>
            </a:r>
            <a:endParaRPr lang="en-US" sz="1200" dirty="0">
              <a:solidFill>
                <a:srgbClr val="404040"/>
              </a:solidFill>
              <a:latin typeface="Helvetica"/>
              <a:cs typeface="Helvetica"/>
            </a:endParaRPr>
          </a:p>
        </p:txBody>
      </p:sp>
      <p:cxnSp>
        <p:nvCxnSpPr>
          <p:cNvPr id="50" name="Straight Arrow Connector 49"/>
          <p:cNvCxnSpPr/>
          <p:nvPr/>
        </p:nvCxnSpPr>
        <p:spPr>
          <a:xfrm>
            <a:off x="2521697" y="5246498"/>
            <a:ext cx="1232153" cy="0"/>
          </a:xfrm>
          <a:prstGeom prst="straightConnector1">
            <a:avLst/>
          </a:prstGeom>
          <a:ln>
            <a:solidFill>
              <a:srgbClr val="404040"/>
            </a:solidFill>
            <a:tailEnd type="arrow"/>
          </a:ln>
          <a:effectLst/>
        </p:spPr>
        <p:style>
          <a:lnRef idx="2">
            <a:schemeClr val="accent1"/>
          </a:lnRef>
          <a:fillRef idx="0">
            <a:schemeClr val="accent1"/>
          </a:fillRef>
          <a:effectRef idx="1">
            <a:schemeClr val="accent1"/>
          </a:effectRef>
          <a:fontRef idx="minor">
            <a:schemeClr val="tx1"/>
          </a:fontRef>
        </p:style>
      </p:cxnSp>
      <p:sp>
        <p:nvSpPr>
          <p:cNvPr id="51" name="TextBox 50"/>
          <p:cNvSpPr txBox="1"/>
          <p:nvPr/>
        </p:nvSpPr>
        <p:spPr>
          <a:xfrm>
            <a:off x="2624196" y="4931611"/>
            <a:ext cx="1005729" cy="276999"/>
          </a:xfrm>
          <a:prstGeom prst="rect">
            <a:avLst/>
          </a:prstGeom>
          <a:noFill/>
        </p:spPr>
        <p:txBody>
          <a:bodyPr wrap="none" rtlCol="0">
            <a:spAutoFit/>
          </a:bodyPr>
          <a:lstStyle/>
          <a:p>
            <a:r>
              <a:rPr lang="en-US" sz="1200" dirty="0" smtClean="0">
                <a:solidFill>
                  <a:srgbClr val="404040"/>
                </a:solidFill>
                <a:latin typeface="Helvetica"/>
                <a:cs typeface="Helvetica"/>
              </a:rPr>
              <a:t>Cell division</a:t>
            </a:r>
            <a:endParaRPr lang="en-US" sz="1200" dirty="0">
              <a:solidFill>
                <a:srgbClr val="404040"/>
              </a:solidFill>
              <a:latin typeface="Helvetica"/>
              <a:cs typeface="Helvetica"/>
            </a:endParaRPr>
          </a:p>
        </p:txBody>
      </p:sp>
      <p:cxnSp>
        <p:nvCxnSpPr>
          <p:cNvPr id="52" name="Straight Arrow Connector 51"/>
          <p:cNvCxnSpPr/>
          <p:nvPr/>
        </p:nvCxnSpPr>
        <p:spPr>
          <a:xfrm>
            <a:off x="5049938" y="1762775"/>
            <a:ext cx="1232153" cy="0"/>
          </a:xfrm>
          <a:prstGeom prst="straightConnector1">
            <a:avLst/>
          </a:prstGeom>
          <a:ln>
            <a:solidFill>
              <a:srgbClr val="404040"/>
            </a:solidFill>
            <a:tailEnd type="arrow"/>
          </a:ln>
          <a:effectLst/>
        </p:spPr>
        <p:style>
          <a:lnRef idx="2">
            <a:schemeClr val="accent1"/>
          </a:lnRef>
          <a:fillRef idx="0">
            <a:schemeClr val="accent1"/>
          </a:fillRef>
          <a:effectRef idx="1">
            <a:schemeClr val="accent1"/>
          </a:effectRef>
          <a:fontRef idx="minor">
            <a:schemeClr val="tx1"/>
          </a:fontRef>
        </p:style>
      </p:cxnSp>
      <p:sp>
        <p:nvSpPr>
          <p:cNvPr id="53" name="TextBox 52"/>
          <p:cNvSpPr txBox="1"/>
          <p:nvPr/>
        </p:nvSpPr>
        <p:spPr>
          <a:xfrm>
            <a:off x="4926661" y="1447888"/>
            <a:ext cx="1352278" cy="276999"/>
          </a:xfrm>
          <a:prstGeom prst="rect">
            <a:avLst/>
          </a:prstGeom>
          <a:noFill/>
        </p:spPr>
        <p:txBody>
          <a:bodyPr wrap="none" rtlCol="0">
            <a:spAutoFit/>
          </a:bodyPr>
          <a:lstStyle/>
          <a:p>
            <a:r>
              <a:rPr lang="en-US" sz="1200" dirty="0" smtClean="0">
                <a:solidFill>
                  <a:srgbClr val="404040"/>
                </a:solidFill>
                <a:latin typeface="Helvetica"/>
                <a:cs typeface="Helvetica"/>
              </a:rPr>
              <a:t>~50 cell divisions</a:t>
            </a:r>
            <a:endParaRPr lang="en-US" sz="1200" dirty="0">
              <a:solidFill>
                <a:srgbClr val="404040"/>
              </a:solidFill>
              <a:latin typeface="Helvetica"/>
              <a:cs typeface="Helvetica"/>
            </a:endParaRPr>
          </a:p>
        </p:txBody>
      </p:sp>
      <p:cxnSp>
        <p:nvCxnSpPr>
          <p:cNvPr id="54" name="Straight Arrow Connector 53"/>
          <p:cNvCxnSpPr/>
          <p:nvPr/>
        </p:nvCxnSpPr>
        <p:spPr>
          <a:xfrm>
            <a:off x="5049938" y="5246498"/>
            <a:ext cx="1232153" cy="0"/>
          </a:xfrm>
          <a:prstGeom prst="straightConnector1">
            <a:avLst/>
          </a:prstGeom>
          <a:ln>
            <a:solidFill>
              <a:srgbClr val="404040"/>
            </a:solidFill>
            <a:tailEnd type="arrow"/>
          </a:ln>
          <a:effectLst/>
        </p:spPr>
        <p:style>
          <a:lnRef idx="2">
            <a:schemeClr val="accent1"/>
          </a:lnRef>
          <a:fillRef idx="0">
            <a:schemeClr val="accent1"/>
          </a:fillRef>
          <a:effectRef idx="1">
            <a:schemeClr val="accent1"/>
          </a:effectRef>
          <a:fontRef idx="minor">
            <a:schemeClr val="tx1"/>
          </a:fontRef>
        </p:style>
      </p:cxnSp>
      <p:sp>
        <p:nvSpPr>
          <p:cNvPr id="55" name="TextBox 54"/>
          <p:cNvSpPr txBox="1"/>
          <p:nvPr/>
        </p:nvSpPr>
        <p:spPr>
          <a:xfrm>
            <a:off x="4926661" y="4931611"/>
            <a:ext cx="1395033" cy="276999"/>
          </a:xfrm>
          <a:prstGeom prst="rect">
            <a:avLst/>
          </a:prstGeom>
          <a:noFill/>
        </p:spPr>
        <p:txBody>
          <a:bodyPr wrap="none" rtlCol="0">
            <a:spAutoFit/>
          </a:bodyPr>
          <a:lstStyle/>
          <a:p>
            <a:r>
              <a:rPr lang="en-US" sz="1200" dirty="0" smtClean="0">
                <a:solidFill>
                  <a:srgbClr val="404040"/>
                </a:solidFill>
                <a:latin typeface="Helvetica"/>
                <a:cs typeface="Helvetica"/>
              </a:rPr>
              <a:t>~ 50 cell divisions</a:t>
            </a:r>
            <a:endParaRPr lang="en-US" sz="1200" dirty="0">
              <a:solidFill>
                <a:srgbClr val="404040"/>
              </a:solidFill>
              <a:latin typeface="Helvetica"/>
              <a:cs typeface="Helvetica"/>
            </a:endParaRPr>
          </a:p>
        </p:txBody>
      </p:sp>
      <p:grpSp>
        <p:nvGrpSpPr>
          <p:cNvPr id="2" name="Group 65"/>
          <p:cNvGrpSpPr/>
          <p:nvPr/>
        </p:nvGrpSpPr>
        <p:grpSpPr>
          <a:xfrm>
            <a:off x="7748621" y="1762775"/>
            <a:ext cx="971294" cy="0"/>
            <a:chOff x="7590060" y="1762775"/>
            <a:chExt cx="971294" cy="0"/>
          </a:xfrm>
        </p:grpSpPr>
        <p:cxnSp>
          <p:nvCxnSpPr>
            <p:cNvPr id="61" name="Straight Arrow Connector 60"/>
            <p:cNvCxnSpPr/>
            <p:nvPr/>
          </p:nvCxnSpPr>
          <p:spPr>
            <a:xfrm>
              <a:off x="7590060" y="1762775"/>
              <a:ext cx="291411" cy="0"/>
            </a:xfrm>
            <a:prstGeom prst="straightConnector1">
              <a:avLst/>
            </a:prstGeom>
            <a:ln>
              <a:solidFill>
                <a:srgbClr val="40404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64" name="Straight Arrow Connector 63"/>
            <p:cNvCxnSpPr/>
            <p:nvPr/>
          </p:nvCxnSpPr>
          <p:spPr>
            <a:xfrm>
              <a:off x="7933706" y="1762775"/>
              <a:ext cx="291411" cy="0"/>
            </a:xfrm>
            <a:prstGeom prst="straightConnector1">
              <a:avLst/>
            </a:prstGeom>
            <a:ln>
              <a:solidFill>
                <a:srgbClr val="40404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65" name="Straight Arrow Connector 64"/>
            <p:cNvCxnSpPr/>
            <p:nvPr/>
          </p:nvCxnSpPr>
          <p:spPr>
            <a:xfrm>
              <a:off x="8269943" y="1762775"/>
              <a:ext cx="291411" cy="0"/>
            </a:xfrm>
            <a:prstGeom prst="straightConnector1">
              <a:avLst/>
            </a:prstGeom>
            <a:ln>
              <a:solidFill>
                <a:srgbClr val="404040"/>
              </a:solidFill>
              <a:tailEnd type="arrow"/>
            </a:ln>
            <a:effectLst/>
          </p:spPr>
          <p:style>
            <a:lnRef idx="2">
              <a:schemeClr val="accent1"/>
            </a:lnRef>
            <a:fillRef idx="0">
              <a:schemeClr val="accent1"/>
            </a:fillRef>
            <a:effectRef idx="1">
              <a:schemeClr val="accent1"/>
            </a:effectRef>
            <a:fontRef idx="minor">
              <a:schemeClr val="tx1"/>
            </a:fontRef>
          </p:style>
        </p:cxnSp>
      </p:grpSp>
      <p:sp>
        <p:nvSpPr>
          <p:cNvPr id="71" name="TextBox 70"/>
          <p:cNvSpPr txBox="1"/>
          <p:nvPr/>
        </p:nvSpPr>
        <p:spPr>
          <a:xfrm>
            <a:off x="7748621" y="1432140"/>
            <a:ext cx="869048" cy="276999"/>
          </a:xfrm>
          <a:prstGeom prst="rect">
            <a:avLst/>
          </a:prstGeom>
          <a:noFill/>
        </p:spPr>
        <p:txBody>
          <a:bodyPr wrap="none" rtlCol="0">
            <a:spAutoFit/>
          </a:bodyPr>
          <a:lstStyle/>
          <a:p>
            <a:r>
              <a:rPr lang="en-US" sz="1200" dirty="0" smtClean="0">
                <a:solidFill>
                  <a:srgbClr val="404040"/>
                </a:solidFill>
                <a:latin typeface="Helvetica"/>
                <a:cs typeface="Helvetica"/>
              </a:rPr>
              <a:t>Cell aging</a:t>
            </a:r>
            <a:endParaRPr lang="en-US" sz="1200" dirty="0">
              <a:solidFill>
                <a:srgbClr val="404040"/>
              </a:solidFill>
              <a:latin typeface="Helvetica"/>
              <a:cs typeface="Helvetica"/>
            </a:endParaRPr>
          </a:p>
        </p:txBody>
      </p:sp>
      <p:sp>
        <p:nvSpPr>
          <p:cNvPr id="73" name="TextBox 72"/>
          <p:cNvSpPr txBox="1"/>
          <p:nvPr/>
        </p:nvSpPr>
        <p:spPr>
          <a:xfrm>
            <a:off x="7594934" y="1766321"/>
            <a:ext cx="1577487" cy="276999"/>
          </a:xfrm>
          <a:prstGeom prst="rect">
            <a:avLst/>
          </a:prstGeom>
          <a:noFill/>
        </p:spPr>
        <p:txBody>
          <a:bodyPr wrap="square" rtlCol="0">
            <a:spAutoFit/>
          </a:bodyPr>
          <a:lstStyle/>
          <a:p>
            <a:r>
              <a:rPr lang="en-US" sz="1200" dirty="0" smtClean="0">
                <a:solidFill>
                  <a:srgbClr val="404040"/>
                </a:solidFill>
                <a:latin typeface="Helvetica"/>
                <a:cs typeface="Helvetica"/>
              </a:rPr>
              <a:t>No more divisions</a:t>
            </a:r>
            <a:endParaRPr lang="en-US" sz="1200" dirty="0">
              <a:solidFill>
                <a:srgbClr val="404040"/>
              </a:solidFill>
              <a:latin typeface="Helvetica"/>
              <a:cs typeface="Helvetica"/>
            </a:endParaRPr>
          </a:p>
        </p:txBody>
      </p:sp>
      <p:grpSp>
        <p:nvGrpSpPr>
          <p:cNvPr id="3" name="Group 73"/>
          <p:cNvGrpSpPr/>
          <p:nvPr/>
        </p:nvGrpSpPr>
        <p:grpSpPr>
          <a:xfrm>
            <a:off x="7823692" y="5217039"/>
            <a:ext cx="971294" cy="0"/>
            <a:chOff x="7590060" y="1762775"/>
            <a:chExt cx="971294" cy="0"/>
          </a:xfrm>
        </p:grpSpPr>
        <p:cxnSp>
          <p:nvCxnSpPr>
            <p:cNvPr id="75" name="Straight Arrow Connector 74"/>
            <p:cNvCxnSpPr/>
            <p:nvPr/>
          </p:nvCxnSpPr>
          <p:spPr>
            <a:xfrm>
              <a:off x="7590060" y="1762775"/>
              <a:ext cx="291411" cy="0"/>
            </a:xfrm>
            <a:prstGeom prst="straightConnector1">
              <a:avLst/>
            </a:prstGeom>
            <a:ln>
              <a:solidFill>
                <a:srgbClr val="40404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76" name="Straight Arrow Connector 75"/>
            <p:cNvCxnSpPr/>
            <p:nvPr/>
          </p:nvCxnSpPr>
          <p:spPr>
            <a:xfrm>
              <a:off x="7933706" y="1762775"/>
              <a:ext cx="291411" cy="0"/>
            </a:xfrm>
            <a:prstGeom prst="straightConnector1">
              <a:avLst/>
            </a:prstGeom>
            <a:ln>
              <a:solidFill>
                <a:srgbClr val="40404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77" name="Straight Arrow Connector 76"/>
            <p:cNvCxnSpPr/>
            <p:nvPr/>
          </p:nvCxnSpPr>
          <p:spPr>
            <a:xfrm>
              <a:off x="8269943" y="1762775"/>
              <a:ext cx="291411" cy="0"/>
            </a:xfrm>
            <a:prstGeom prst="straightConnector1">
              <a:avLst/>
            </a:prstGeom>
            <a:ln>
              <a:solidFill>
                <a:srgbClr val="404040"/>
              </a:solidFill>
              <a:tailEnd type="arrow"/>
            </a:ln>
            <a:effectLst/>
          </p:spPr>
          <p:style>
            <a:lnRef idx="2">
              <a:schemeClr val="accent1"/>
            </a:lnRef>
            <a:fillRef idx="0">
              <a:schemeClr val="accent1"/>
            </a:fillRef>
            <a:effectRef idx="1">
              <a:schemeClr val="accent1"/>
            </a:effectRef>
            <a:fontRef idx="minor">
              <a:schemeClr val="tx1"/>
            </a:fontRef>
          </p:style>
        </p:cxnSp>
      </p:grpSp>
      <p:sp>
        <p:nvSpPr>
          <p:cNvPr id="78" name="TextBox 77"/>
          <p:cNvSpPr txBox="1"/>
          <p:nvPr/>
        </p:nvSpPr>
        <p:spPr>
          <a:xfrm>
            <a:off x="7698227" y="4886404"/>
            <a:ext cx="1313693" cy="276999"/>
          </a:xfrm>
          <a:prstGeom prst="rect">
            <a:avLst/>
          </a:prstGeom>
          <a:noFill/>
        </p:spPr>
        <p:txBody>
          <a:bodyPr wrap="square" rtlCol="0">
            <a:spAutoFit/>
          </a:bodyPr>
          <a:lstStyle/>
          <a:p>
            <a:r>
              <a:rPr lang="en-US" sz="1200" dirty="0" smtClean="0">
                <a:solidFill>
                  <a:srgbClr val="404040"/>
                </a:solidFill>
                <a:latin typeface="Helvetica"/>
                <a:cs typeface="Helvetica"/>
              </a:rPr>
              <a:t>Cell immortality</a:t>
            </a:r>
            <a:endParaRPr lang="en-US" sz="1200" dirty="0">
              <a:solidFill>
                <a:srgbClr val="404040"/>
              </a:solidFill>
              <a:latin typeface="Helvetica"/>
              <a:cs typeface="Helvetica"/>
            </a:endParaRPr>
          </a:p>
        </p:txBody>
      </p:sp>
      <p:sp>
        <p:nvSpPr>
          <p:cNvPr id="79" name="TextBox 78"/>
          <p:cNvSpPr txBox="1"/>
          <p:nvPr/>
        </p:nvSpPr>
        <p:spPr>
          <a:xfrm>
            <a:off x="7460510" y="5220585"/>
            <a:ext cx="1787794" cy="276999"/>
          </a:xfrm>
          <a:prstGeom prst="rect">
            <a:avLst/>
          </a:prstGeom>
          <a:noFill/>
        </p:spPr>
        <p:txBody>
          <a:bodyPr wrap="square" rtlCol="0">
            <a:spAutoFit/>
          </a:bodyPr>
          <a:lstStyle/>
          <a:p>
            <a:r>
              <a:rPr lang="en-US" sz="1200" dirty="0" smtClean="0">
                <a:solidFill>
                  <a:srgbClr val="404040"/>
                </a:solidFill>
                <a:latin typeface="Helvetica"/>
                <a:cs typeface="Helvetica"/>
              </a:rPr>
              <a:t>Cell division continues</a:t>
            </a:r>
            <a:endParaRPr lang="en-US" sz="1200" dirty="0">
              <a:solidFill>
                <a:srgbClr val="404040"/>
              </a:solidFill>
              <a:latin typeface="Helvetica"/>
              <a:cs typeface="Helvetica"/>
            </a:endParaRPr>
          </a:p>
        </p:txBody>
      </p:sp>
      <p:pic>
        <p:nvPicPr>
          <p:cNvPr id="80" name="Picture 79" descr="ProteinIsolated.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798740" y="4367388"/>
            <a:ext cx="550182" cy="561613"/>
          </a:xfrm>
          <a:prstGeom prst="rect">
            <a:avLst/>
          </a:prstGeom>
        </p:spPr>
      </p:pic>
      <p:pic>
        <p:nvPicPr>
          <p:cNvPr id="81" name="Picture 80" descr="ProteinIsolated.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405344" y="4349295"/>
            <a:ext cx="550182" cy="561613"/>
          </a:xfrm>
          <a:prstGeom prst="rect">
            <a:avLst/>
          </a:prstGeom>
        </p:spPr>
      </p:pic>
      <p:sp>
        <p:nvSpPr>
          <p:cNvPr id="95" name="TextBox 94"/>
          <p:cNvSpPr txBox="1"/>
          <p:nvPr/>
        </p:nvSpPr>
        <p:spPr>
          <a:xfrm>
            <a:off x="2580988" y="4072296"/>
            <a:ext cx="980106" cy="276999"/>
          </a:xfrm>
          <a:prstGeom prst="rect">
            <a:avLst/>
          </a:prstGeom>
          <a:noFill/>
        </p:spPr>
        <p:txBody>
          <a:bodyPr wrap="none" rtlCol="0">
            <a:spAutoFit/>
          </a:bodyPr>
          <a:lstStyle/>
          <a:p>
            <a:r>
              <a:rPr lang="en-US" sz="1200" dirty="0" smtClean="0">
                <a:solidFill>
                  <a:srgbClr val="404040"/>
                </a:solidFill>
                <a:latin typeface="Helvetica"/>
                <a:cs typeface="Helvetica"/>
              </a:rPr>
              <a:t>Telomerase</a:t>
            </a:r>
            <a:endParaRPr lang="en-US" sz="1200" dirty="0">
              <a:solidFill>
                <a:srgbClr val="404040"/>
              </a:solidFill>
              <a:latin typeface="Helvetica"/>
              <a:cs typeface="Helvetica"/>
            </a:endParaRPr>
          </a:p>
        </p:txBody>
      </p:sp>
      <p:sp>
        <p:nvSpPr>
          <p:cNvPr id="96" name="TextBox 95"/>
          <p:cNvSpPr txBox="1"/>
          <p:nvPr/>
        </p:nvSpPr>
        <p:spPr>
          <a:xfrm>
            <a:off x="5194471" y="4070435"/>
            <a:ext cx="980106" cy="276999"/>
          </a:xfrm>
          <a:prstGeom prst="rect">
            <a:avLst/>
          </a:prstGeom>
          <a:noFill/>
        </p:spPr>
        <p:txBody>
          <a:bodyPr wrap="none" rtlCol="0">
            <a:spAutoFit/>
          </a:bodyPr>
          <a:lstStyle/>
          <a:p>
            <a:r>
              <a:rPr lang="en-US" sz="1200" dirty="0" smtClean="0">
                <a:solidFill>
                  <a:srgbClr val="404040"/>
                </a:solidFill>
                <a:latin typeface="Helvetica"/>
                <a:cs typeface="Helvetica"/>
              </a:rPr>
              <a:t>Telomerase</a:t>
            </a:r>
            <a:endParaRPr lang="en-US" sz="1200" dirty="0">
              <a:solidFill>
                <a:srgbClr val="404040"/>
              </a:solidFill>
              <a:latin typeface="Helvetica"/>
              <a:cs typeface="Helvetica"/>
            </a:endParaRPr>
          </a:p>
        </p:txBody>
      </p:sp>
      <p:sp>
        <p:nvSpPr>
          <p:cNvPr id="97" name="TextBox 96"/>
          <p:cNvSpPr txBox="1"/>
          <p:nvPr/>
        </p:nvSpPr>
        <p:spPr>
          <a:xfrm>
            <a:off x="898807" y="2529501"/>
            <a:ext cx="1014220" cy="276999"/>
          </a:xfrm>
          <a:prstGeom prst="rect">
            <a:avLst/>
          </a:prstGeom>
          <a:noFill/>
        </p:spPr>
        <p:txBody>
          <a:bodyPr wrap="none" rtlCol="0">
            <a:spAutoFit/>
          </a:bodyPr>
          <a:lstStyle/>
          <a:p>
            <a:r>
              <a:rPr lang="en-US" sz="1200" dirty="0" smtClean="0">
                <a:solidFill>
                  <a:srgbClr val="404040"/>
                </a:solidFill>
                <a:latin typeface="Helvetica"/>
                <a:cs typeface="Helvetica"/>
              </a:rPr>
              <a:t>Somatic cell</a:t>
            </a:r>
            <a:endParaRPr lang="en-US" sz="1200" dirty="0">
              <a:solidFill>
                <a:srgbClr val="404040"/>
              </a:solidFill>
              <a:latin typeface="Helvetica"/>
              <a:cs typeface="Helvetica"/>
            </a:endParaRPr>
          </a:p>
        </p:txBody>
      </p:sp>
      <p:sp>
        <p:nvSpPr>
          <p:cNvPr id="98" name="TextBox 97"/>
          <p:cNvSpPr txBox="1"/>
          <p:nvPr/>
        </p:nvSpPr>
        <p:spPr>
          <a:xfrm>
            <a:off x="958619" y="5867885"/>
            <a:ext cx="954408" cy="646331"/>
          </a:xfrm>
          <a:prstGeom prst="rect">
            <a:avLst/>
          </a:prstGeom>
          <a:noFill/>
        </p:spPr>
        <p:txBody>
          <a:bodyPr wrap="none" rtlCol="0">
            <a:spAutoFit/>
          </a:bodyPr>
          <a:lstStyle/>
          <a:p>
            <a:pPr algn="ctr"/>
            <a:r>
              <a:rPr lang="en-US" sz="1200" dirty="0" smtClean="0">
                <a:solidFill>
                  <a:srgbClr val="404040"/>
                </a:solidFill>
                <a:latin typeface="Helvetica"/>
                <a:cs typeface="Helvetica"/>
              </a:rPr>
              <a:t>Germ cell</a:t>
            </a:r>
          </a:p>
          <a:p>
            <a:pPr algn="ctr"/>
            <a:r>
              <a:rPr lang="en-US" sz="1200" dirty="0" smtClean="0">
                <a:solidFill>
                  <a:srgbClr val="404040"/>
                </a:solidFill>
                <a:latin typeface="Helvetica"/>
                <a:cs typeface="Helvetica"/>
              </a:rPr>
              <a:t>Stem cell</a:t>
            </a:r>
          </a:p>
          <a:p>
            <a:pPr algn="ctr"/>
            <a:r>
              <a:rPr lang="en-US" sz="1200" dirty="0" smtClean="0">
                <a:solidFill>
                  <a:srgbClr val="404040"/>
                </a:solidFill>
                <a:latin typeface="Helvetica"/>
                <a:cs typeface="Helvetica"/>
              </a:rPr>
              <a:t>Cancer cell</a:t>
            </a:r>
          </a:p>
        </p:txBody>
      </p:sp>
      <p:pic>
        <p:nvPicPr>
          <p:cNvPr id="46" name="Picture 45" descr="Logos.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49740" y="6518404"/>
            <a:ext cx="1809018" cy="274480"/>
          </a:xfrm>
          <a:prstGeom prst="rect">
            <a:avLst/>
          </a:prstGeom>
        </p:spPr>
      </p:pic>
      <p:sp>
        <p:nvSpPr>
          <p:cNvPr id="47" name="TextBox 46"/>
          <p:cNvSpPr txBox="1"/>
          <p:nvPr/>
        </p:nvSpPr>
        <p:spPr>
          <a:xfrm>
            <a:off x="2208714" y="6581001"/>
            <a:ext cx="3281142" cy="276999"/>
          </a:xfrm>
          <a:prstGeom prst="rect">
            <a:avLst/>
          </a:prstGeom>
          <a:noFill/>
        </p:spPr>
        <p:txBody>
          <a:bodyPr wrap="none" rtlCol="0">
            <a:spAutoFit/>
          </a:bodyPr>
          <a:lstStyle/>
          <a:p>
            <a:r>
              <a:rPr lang="en-US" sz="1200" dirty="0" smtClean="0">
                <a:solidFill>
                  <a:schemeClr val="tx1">
                    <a:lumMod val="65000"/>
                    <a:lumOff val="35000"/>
                  </a:schemeClr>
                </a:solidFill>
                <a:latin typeface="Helvetica"/>
                <a:cs typeface="Helvetica"/>
              </a:rPr>
              <a:t>Illustration and animation by </a:t>
            </a:r>
            <a:r>
              <a:rPr lang="en-US" sz="1200" dirty="0" err="1" smtClean="0">
                <a:solidFill>
                  <a:schemeClr val="tx1">
                    <a:lumMod val="65000"/>
                    <a:lumOff val="35000"/>
                  </a:schemeClr>
                </a:solidFill>
                <a:latin typeface="Helvetica"/>
                <a:cs typeface="Helvetica"/>
              </a:rPr>
              <a:t>Emmnuel</a:t>
            </a:r>
            <a:r>
              <a:rPr lang="en-US" sz="1200" dirty="0" smtClean="0">
                <a:solidFill>
                  <a:schemeClr val="tx1">
                    <a:lumMod val="65000"/>
                    <a:lumOff val="35000"/>
                  </a:schemeClr>
                </a:solidFill>
                <a:latin typeface="Helvetica"/>
                <a:cs typeface="Helvetica"/>
              </a:rPr>
              <a:t> Nunez</a:t>
            </a:r>
            <a:endParaRPr lang="en-US" sz="1200" dirty="0">
              <a:solidFill>
                <a:schemeClr val="tx1">
                  <a:lumMod val="65000"/>
                  <a:lumOff val="35000"/>
                </a:schemeClr>
              </a:solidFill>
              <a:latin typeface="Helvetica"/>
              <a:cs typeface="Helvetica"/>
            </a:endParaRPr>
          </a:p>
        </p:txBody>
      </p:sp>
    </p:spTree>
    <p:extLst>
      <p:ext uri="{BB962C8B-B14F-4D97-AF65-F5344CB8AC3E}">
        <p14:creationId xmlns:p14="http://schemas.microsoft.com/office/powerpoint/2010/main" val="406394800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par>
                                <p:cTn id="8" presetID="10" presetClass="entr" presetSubtype="0" fill="hold"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fade">
                                      <p:cBhvr>
                                        <p:cTn id="10" dur="500"/>
                                        <p:tgtEl>
                                          <p:spTgt spid="3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500"/>
                                        <p:tgtEl>
                                          <p:spTgt spid="43"/>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nodeType="clickEffect">
                                  <p:stCondLst>
                                    <p:cond delay="0"/>
                                  </p:stCondLst>
                                  <p:childTnLst>
                                    <p:animEffect transition="out" filter="fade">
                                      <p:cBhvr>
                                        <p:cTn id="17" dur="500"/>
                                        <p:tgtEl>
                                          <p:spTgt spid="27"/>
                                        </p:tgtEl>
                                      </p:cBhvr>
                                    </p:animEffect>
                                    <p:set>
                                      <p:cBhvr>
                                        <p:cTn id="18" dur="1" fill="hold">
                                          <p:stCondLst>
                                            <p:cond delay="499"/>
                                          </p:stCondLst>
                                        </p:cTn>
                                        <p:tgtEl>
                                          <p:spTgt spid="27"/>
                                        </p:tgtEl>
                                        <p:attrNameLst>
                                          <p:attrName>style.visibility</p:attrName>
                                        </p:attrNameLst>
                                      </p:cBhvr>
                                      <p:to>
                                        <p:strVal val="hidden"/>
                                      </p:to>
                                    </p:set>
                                  </p:childTnLst>
                                </p:cTn>
                              </p:par>
                              <p:par>
                                <p:cTn id="19" presetID="10" presetClass="exit" presetSubtype="0" fill="hold" nodeType="withEffect">
                                  <p:stCondLst>
                                    <p:cond delay="0"/>
                                  </p:stCondLst>
                                  <p:childTnLst>
                                    <p:animEffect transition="out" filter="fade">
                                      <p:cBhvr>
                                        <p:cTn id="20" dur="500"/>
                                        <p:tgtEl>
                                          <p:spTgt spid="35"/>
                                        </p:tgtEl>
                                      </p:cBhvr>
                                    </p:animEffect>
                                    <p:set>
                                      <p:cBhvr>
                                        <p:cTn id="21" dur="1" fill="hold">
                                          <p:stCondLst>
                                            <p:cond delay="499"/>
                                          </p:stCondLst>
                                        </p:cTn>
                                        <p:tgtEl>
                                          <p:spTgt spid="35"/>
                                        </p:tgtEl>
                                        <p:attrNameLst>
                                          <p:attrName>style.visibility</p:attrName>
                                        </p:attrNameLst>
                                      </p:cBhvr>
                                      <p:to>
                                        <p:strVal val="hidden"/>
                                      </p:to>
                                    </p:set>
                                  </p:childTnLst>
                                </p:cTn>
                              </p:par>
                              <p:par>
                                <p:cTn id="22" presetID="10" presetClass="exit" presetSubtype="0" fill="hold" grpId="1" nodeType="withEffect">
                                  <p:stCondLst>
                                    <p:cond delay="0"/>
                                  </p:stCondLst>
                                  <p:childTnLst>
                                    <p:animEffect transition="out" filter="fade">
                                      <p:cBhvr>
                                        <p:cTn id="23" dur="500"/>
                                        <p:tgtEl>
                                          <p:spTgt spid="43"/>
                                        </p:tgtEl>
                                      </p:cBhvr>
                                    </p:animEffect>
                                    <p:set>
                                      <p:cBhvr>
                                        <p:cTn id="24" dur="1" fill="hold">
                                          <p:stCondLst>
                                            <p:cond delay="499"/>
                                          </p:stCondLst>
                                        </p:cTn>
                                        <p:tgtEl>
                                          <p:spTgt spid="43"/>
                                        </p:tgtEl>
                                        <p:attrNameLst>
                                          <p:attrName>style.visibility</p:attrName>
                                        </p:attrNameLst>
                                      </p:cBhvr>
                                      <p:to>
                                        <p:strVal val="hidden"/>
                                      </p:to>
                                    </p:set>
                                  </p:childTnLst>
                                </p:cTn>
                              </p:par>
                              <p:par>
                                <p:cTn id="25" presetID="10" presetClass="entr" presetSubtype="0" fill="hold" grpId="0" nodeType="withEffect">
                                  <p:stCondLst>
                                    <p:cond delay="0"/>
                                  </p:stCondLst>
                                  <p:childTnLst>
                                    <p:set>
                                      <p:cBhvr>
                                        <p:cTn id="26" dur="1" fill="hold">
                                          <p:stCondLst>
                                            <p:cond delay="0"/>
                                          </p:stCondLst>
                                        </p:cTn>
                                        <p:tgtEl>
                                          <p:spTgt spid="49"/>
                                        </p:tgtEl>
                                        <p:attrNameLst>
                                          <p:attrName>style.visibility</p:attrName>
                                        </p:attrNameLst>
                                      </p:cBhvr>
                                      <p:to>
                                        <p:strVal val="visible"/>
                                      </p:to>
                                    </p:set>
                                    <p:animEffect transition="in" filter="fade">
                                      <p:cBhvr>
                                        <p:cTn id="27" dur="500"/>
                                        <p:tgtEl>
                                          <p:spTgt spid="49"/>
                                        </p:tgtEl>
                                      </p:cBhvr>
                                    </p:animEffect>
                                  </p:childTnLst>
                                </p:cTn>
                              </p:par>
                              <p:par>
                                <p:cTn id="28" presetID="10" presetClass="entr" presetSubtype="0" fill="hold" nodeType="withEffect">
                                  <p:stCondLst>
                                    <p:cond delay="0"/>
                                  </p:stCondLst>
                                  <p:childTnLst>
                                    <p:set>
                                      <p:cBhvr>
                                        <p:cTn id="29" dur="1" fill="hold">
                                          <p:stCondLst>
                                            <p:cond delay="0"/>
                                          </p:stCondLst>
                                        </p:cTn>
                                        <p:tgtEl>
                                          <p:spTgt spid="45"/>
                                        </p:tgtEl>
                                        <p:attrNameLst>
                                          <p:attrName>style.visibility</p:attrName>
                                        </p:attrNameLst>
                                      </p:cBhvr>
                                      <p:to>
                                        <p:strVal val="visible"/>
                                      </p:to>
                                    </p:set>
                                    <p:animEffect transition="in" filter="fade">
                                      <p:cBhvr>
                                        <p:cTn id="30" dur="500"/>
                                        <p:tgtEl>
                                          <p:spTgt spid="45"/>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51"/>
                                        </p:tgtEl>
                                        <p:attrNameLst>
                                          <p:attrName>style.visibility</p:attrName>
                                        </p:attrNameLst>
                                      </p:cBhvr>
                                      <p:to>
                                        <p:strVal val="visible"/>
                                      </p:to>
                                    </p:set>
                                    <p:animEffect transition="in" filter="fade">
                                      <p:cBhvr>
                                        <p:cTn id="33" dur="500"/>
                                        <p:tgtEl>
                                          <p:spTgt spid="51"/>
                                        </p:tgtEl>
                                      </p:cBhvr>
                                    </p:animEffect>
                                  </p:childTnLst>
                                </p:cTn>
                              </p:par>
                              <p:par>
                                <p:cTn id="34" presetID="10" presetClass="entr" presetSubtype="0" fill="hold" nodeType="withEffect">
                                  <p:stCondLst>
                                    <p:cond delay="0"/>
                                  </p:stCondLst>
                                  <p:childTnLst>
                                    <p:set>
                                      <p:cBhvr>
                                        <p:cTn id="35" dur="1" fill="hold">
                                          <p:stCondLst>
                                            <p:cond delay="0"/>
                                          </p:stCondLst>
                                        </p:cTn>
                                        <p:tgtEl>
                                          <p:spTgt spid="50"/>
                                        </p:tgtEl>
                                        <p:attrNameLst>
                                          <p:attrName>style.visibility</p:attrName>
                                        </p:attrNameLst>
                                      </p:cBhvr>
                                      <p:to>
                                        <p:strVal val="visible"/>
                                      </p:to>
                                    </p:set>
                                    <p:animEffect transition="in" filter="fade">
                                      <p:cBhvr>
                                        <p:cTn id="36" dur="500"/>
                                        <p:tgtEl>
                                          <p:spTgt spid="50"/>
                                        </p:tgtEl>
                                      </p:cBhvr>
                                    </p:animEffect>
                                  </p:childTnLst>
                                </p:cTn>
                              </p:par>
                              <p:par>
                                <p:cTn id="37" presetID="31" presetClass="entr" presetSubtype="0" fill="hold" nodeType="withEffect">
                                  <p:stCondLst>
                                    <p:cond delay="0"/>
                                  </p:stCondLst>
                                  <p:childTnLst>
                                    <p:set>
                                      <p:cBhvr>
                                        <p:cTn id="38" dur="1" fill="hold">
                                          <p:stCondLst>
                                            <p:cond delay="0"/>
                                          </p:stCondLst>
                                        </p:cTn>
                                        <p:tgtEl>
                                          <p:spTgt spid="80"/>
                                        </p:tgtEl>
                                        <p:attrNameLst>
                                          <p:attrName>style.visibility</p:attrName>
                                        </p:attrNameLst>
                                      </p:cBhvr>
                                      <p:to>
                                        <p:strVal val="visible"/>
                                      </p:to>
                                    </p:set>
                                    <p:anim calcmode="lin" valueType="num">
                                      <p:cBhvr>
                                        <p:cTn id="39" dur="1000" fill="hold"/>
                                        <p:tgtEl>
                                          <p:spTgt spid="80"/>
                                        </p:tgtEl>
                                        <p:attrNameLst>
                                          <p:attrName>ppt_w</p:attrName>
                                        </p:attrNameLst>
                                      </p:cBhvr>
                                      <p:tavLst>
                                        <p:tav tm="0">
                                          <p:val>
                                            <p:fltVal val="0"/>
                                          </p:val>
                                        </p:tav>
                                        <p:tav tm="100000">
                                          <p:val>
                                            <p:strVal val="#ppt_w"/>
                                          </p:val>
                                        </p:tav>
                                      </p:tavLst>
                                    </p:anim>
                                    <p:anim calcmode="lin" valueType="num">
                                      <p:cBhvr>
                                        <p:cTn id="40" dur="1000" fill="hold"/>
                                        <p:tgtEl>
                                          <p:spTgt spid="80"/>
                                        </p:tgtEl>
                                        <p:attrNameLst>
                                          <p:attrName>ppt_h</p:attrName>
                                        </p:attrNameLst>
                                      </p:cBhvr>
                                      <p:tavLst>
                                        <p:tav tm="0">
                                          <p:val>
                                            <p:fltVal val="0"/>
                                          </p:val>
                                        </p:tav>
                                        <p:tav tm="100000">
                                          <p:val>
                                            <p:strVal val="#ppt_h"/>
                                          </p:val>
                                        </p:tav>
                                      </p:tavLst>
                                    </p:anim>
                                    <p:anim calcmode="lin" valueType="num">
                                      <p:cBhvr>
                                        <p:cTn id="41" dur="1000" fill="hold"/>
                                        <p:tgtEl>
                                          <p:spTgt spid="80"/>
                                        </p:tgtEl>
                                        <p:attrNameLst>
                                          <p:attrName>style.rotation</p:attrName>
                                        </p:attrNameLst>
                                      </p:cBhvr>
                                      <p:tavLst>
                                        <p:tav tm="0">
                                          <p:val>
                                            <p:fltVal val="90"/>
                                          </p:val>
                                        </p:tav>
                                        <p:tav tm="100000">
                                          <p:val>
                                            <p:fltVal val="0"/>
                                          </p:val>
                                        </p:tav>
                                      </p:tavLst>
                                    </p:anim>
                                    <p:animEffect transition="in" filter="fade">
                                      <p:cBhvr>
                                        <p:cTn id="42" dur="1000"/>
                                        <p:tgtEl>
                                          <p:spTgt spid="80"/>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95"/>
                                        </p:tgtEl>
                                        <p:attrNameLst>
                                          <p:attrName>style.visibility</p:attrName>
                                        </p:attrNameLst>
                                      </p:cBhvr>
                                      <p:to>
                                        <p:strVal val="visible"/>
                                      </p:to>
                                    </p:set>
                                    <p:animEffect transition="in" filter="fade">
                                      <p:cBhvr>
                                        <p:cTn id="45" dur="500"/>
                                        <p:tgtEl>
                                          <p:spTgt spid="95"/>
                                        </p:tgtEl>
                                      </p:cBhvr>
                                    </p:animEffect>
                                  </p:childTnLst>
                                </p:cTn>
                              </p:par>
                              <p:par>
                                <p:cTn id="46" presetID="8" presetClass="emph" presetSubtype="0" repeatCount="indefinite" fill="hold" nodeType="withEffect">
                                  <p:stCondLst>
                                    <p:cond delay="0"/>
                                  </p:stCondLst>
                                  <p:endCondLst>
                                    <p:cond evt="onNext" delay="0">
                                      <p:tgtEl>
                                        <p:sldTgt/>
                                      </p:tgtEl>
                                    </p:cond>
                                  </p:endCondLst>
                                  <p:childTnLst>
                                    <p:animRot by="21600000">
                                      <p:cBhvr>
                                        <p:cTn id="47" dur="2000" fill="hold"/>
                                        <p:tgtEl>
                                          <p:spTgt spid="80"/>
                                        </p:tgtEl>
                                        <p:attrNameLst>
                                          <p:attrName>r</p:attrName>
                                        </p:attrNameLst>
                                      </p:cBhvr>
                                    </p:animRot>
                                  </p:childTnLst>
                                </p:cTn>
                              </p:par>
                              <p:par>
                                <p:cTn id="48" presetID="31" presetClass="entr" presetSubtype="0" fill="hold" nodeType="withEffect">
                                  <p:stCondLst>
                                    <p:cond delay="0"/>
                                  </p:stCondLst>
                                  <p:childTnLst>
                                    <p:set>
                                      <p:cBhvr>
                                        <p:cTn id="49" dur="1" fill="hold">
                                          <p:stCondLst>
                                            <p:cond delay="0"/>
                                          </p:stCondLst>
                                        </p:cTn>
                                        <p:tgtEl>
                                          <p:spTgt spid="6"/>
                                        </p:tgtEl>
                                        <p:attrNameLst>
                                          <p:attrName>style.visibility</p:attrName>
                                        </p:attrNameLst>
                                      </p:cBhvr>
                                      <p:to>
                                        <p:strVal val="visible"/>
                                      </p:to>
                                    </p:set>
                                    <p:anim calcmode="lin" valueType="num">
                                      <p:cBhvr>
                                        <p:cTn id="50" dur="1000" fill="hold"/>
                                        <p:tgtEl>
                                          <p:spTgt spid="6"/>
                                        </p:tgtEl>
                                        <p:attrNameLst>
                                          <p:attrName>ppt_w</p:attrName>
                                        </p:attrNameLst>
                                      </p:cBhvr>
                                      <p:tavLst>
                                        <p:tav tm="0">
                                          <p:val>
                                            <p:fltVal val="0"/>
                                          </p:val>
                                        </p:tav>
                                        <p:tav tm="100000">
                                          <p:val>
                                            <p:strVal val="#ppt_w"/>
                                          </p:val>
                                        </p:tav>
                                      </p:tavLst>
                                    </p:anim>
                                    <p:anim calcmode="lin" valueType="num">
                                      <p:cBhvr>
                                        <p:cTn id="51" dur="1000" fill="hold"/>
                                        <p:tgtEl>
                                          <p:spTgt spid="6"/>
                                        </p:tgtEl>
                                        <p:attrNameLst>
                                          <p:attrName>ppt_h</p:attrName>
                                        </p:attrNameLst>
                                      </p:cBhvr>
                                      <p:tavLst>
                                        <p:tav tm="0">
                                          <p:val>
                                            <p:fltVal val="0"/>
                                          </p:val>
                                        </p:tav>
                                        <p:tav tm="100000">
                                          <p:val>
                                            <p:strVal val="#ppt_h"/>
                                          </p:val>
                                        </p:tav>
                                      </p:tavLst>
                                    </p:anim>
                                    <p:anim calcmode="lin" valueType="num">
                                      <p:cBhvr>
                                        <p:cTn id="52" dur="1000" fill="hold"/>
                                        <p:tgtEl>
                                          <p:spTgt spid="6"/>
                                        </p:tgtEl>
                                        <p:attrNameLst>
                                          <p:attrName>style.rotation</p:attrName>
                                        </p:attrNameLst>
                                      </p:cBhvr>
                                      <p:tavLst>
                                        <p:tav tm="0">
                                          <p:val>
                                            <p:fltVal val="90"/>
                                          </p:val>
                                        </p:tav>
                                        <p:tav tm="100000">
                                          <p:val>
                                            <p:fltVal val="0"/>
                                          </p:val>
                                        </p:tav>
                                      </p:tavLst>
                                    </p:anim>
                                    <p:animEffect transition="in" filter="fade">
                                      <p:cBhvr>
                                        <p:cTn id="53" dur="1000"/>
                                        <p:tgtEl>
                                          <p:spTgt spid="6"/>
                                        </p:tgtEl>
                                      </p:cBhvr>
                                    </p:animEffect>
                                  </p:childTnLst>
                                </p:cTn>
                              </p:par>
                              <p:par>
                                <p:cTn id="54" presetID="31" presetClass="entr" presetSubtype="0" fill="hold" nodeType="withEffect">
                                  <p:stCondLst>
                                    <p:cond delay="0"/>
                                  </p:stCondLst>
                                  <p:childTnLst>
                                    <p:set>
                                      <p:cBhvr>
                                        <p:cTn id="55" dur="1" fill="hold">
                                          <p:stCondLst>
                                            <p:cond delay="0"/>
                                          </p:stCondLst>
                                        </p:cTn>
                                        <p:tgtEl>
                                          <p:spTgt spid="5"/>
                                        </p:tgtEl>
                                        <p:attrNameLst>
                                          <p:attrName>style.visibility</p:attrName>
                                        </p:attrNameLst>
                                      </p:cBhvr>
                                      <p:to>
                                        <p:strVal val="visible"/>
                                      </p:to>
                                    </p:set>
                                    <p:anim calcmode="lin" valueType="num">
                                      <p:cBhvr>
                                        <p:cTn id="56" dur="1000" fill="hold"/>
                                        <p:tgtEl>
                                          <p:spTgt spid="5"/>
                                        </p:tgtEl>
                                        <p:attrNameLst>
                                          <p:attrName>ppt_w</p:attrName>
                                        </p:attrNameLst>
                                      </p:cBhvr>
                                      <p:tavLst>
                                        <p:tav tm="0">
                                          <p:val>
                                            <p:fltVal val="0"/>
                                          </p:val>
                                        </p:tav>
                                        <p:tav tm="100000">
                                          <p:val>
                                            <p:strVal val="#ppt_w"/>
                                          </p:val>
                                        </p:tav>
                                      </p:tavLst>
                                    </p:anim>
                                    <p:anim calcmode="lin" valueType="num">
                                      <p:cBhvr>
                                        <p:cTn id="57" dur="1000" fill="hold"/>
                                        <p:tgtEl>
                                          <p:spTgt spid="5"/>
                                        </p:tgtEl>
                                        <p:attrNameLst>
                                          <p:attrName>ppt_h</p:attrName>
                                        </p:attrNameLst>
                                      </p:cBhvr>
                                      <p:tavLst>
                                        <p:tav tm="0">
                                          <p:val>
                                            <p:fltVal val="0"/>
                                          </p:val>
                                        </p:tav>
                                        <p:tav tm="100000">
                                          <p:val>
                                            <p:strVal val="#ppt_h"/>
                                          </p:val>
                                        </p:tav>
                                      </p:tavLst>
                                    </p:anim>
                                    <p:anim calcmode="lin" valueType="num">
                                      <p:cBhvr>
                                        <p:cTn id="58" dur="1000" fill="hold"/>
                                        <p:tgtEl>
                                          <p:spTgt spid="5"/>
                                        </p:tgtEl>
                                        <p:attrNameLst>
                                          <p:attrName>style.rotation</p:attrName>
                                        </p:attrNameLst>
                                      </p:cBhvr>
                                      <p:tavLst>
                                        <p:tav tm="0">
                                          <p:val>
                                            <p:fltVal val="90"/>
                                          </p:val>
                                        </p:tav>
                                        <p:tav tm="100000">
                                          <p:val>
                                            <p:fltVal val="0"/>
                                          </p:val>
                                        </p:tav>
                                      </p:tavLst>
                                    </p:anim>
                                    <p:animEffect transition="in" filter="fade">
                                      <p:cBhvr>
                                        <p:cTn id="59" dur="1000"/>
                                        <p:tgtEl>
                                          <p:spTgt spid="5"/>
                                        </p:tgtEl>
                                      </p:cBhvr>
                                    </p:animEffect>
                                  </p:childTnLst>
                                </p:cTn>
                              </p:par>
                              <p:par>
                                <p:cTn id="60" presetID="31" presetClass="entr" presetSubtype="0" fill="hold" nodeType="withEffect">
                                  <p:stCondLst>
                                    <p:cond delay="0"/>
                                  </p:stCondLst>
                                  <p:childTnLst>
                                    <p:set>
                                      <p:cBhvr>
                                        <p:cTn id="61" dur="1" fill="hold">
                                          <p:stCondLst>
                                            <p:cond delay="0"/>
                                          </p:stCondLst>
                                        </p:cTn>
                                        <p:tgtEl>
                                          <p:spTgt spid="13"/>
                                        </p:tgtEl>
                                        <p:attrNameLst>
                                          <p:attrName>style.visibility</p:attrName>
                                        </p:attrNameLst>
                                      </p:cBhvr>
                                      <p:to>
                                        <p:strVal val="visible"/>
                                      </p:to>
                                    </p:set>
                                    <p:anim calcmode="lin" valueType="num">
                                      <p:cBhvr>
                                        <p:cTn id="62" dur="1000" fill="hold"/>
                                        <p:tgtEl>
                                          <p:spTgt spid="13"/>
                                        </p:tgtEl>
                                        <p:attrNameLst>
                                          <p:attrName>ppt_w</p:attrName>
                                        </p:attrNameLst>
                                      </p:cBhvr>
                                      <p:tavLst>
                                        <p:tav tm="0">
                                          <p:val>
                                            <p:fltVal val="0"/>
                                          </p:val>
                                        </p:tav>
                                        <p:tav tm="100000">
                                          <p:val>
                                            <p:strVal val="#ppt_w"/>
                                          </p:val>
                                        </p:tav>
                                      </p:tavLst>
                                    </p:anim>
                                    <p:anim calcmode="lin" valueType="num">
                                      <p:cBhvr>
                                        <p:cTn id="63" dur="1000" fill="hold"/>
                                        <p:tgtEl>
                                          <p:spTgt spid="13"/>
                                        </p:tgtEl>
                                        <p:attrNameLst>
                                          <p:attrName>ppt_h</p:attrName>
                                        </p:attrNameLst>
                                      </p:cBhvr>
                                      <p:tavLst>
                                        <p:tav tm="0">
                                          <p:val>
                                            <p:fltVal val="0"/>
                                          </p:val>
                                        </p:tav>
                                        <p:tav tm="100000">
                                          <p:val>
                                            <p:strVal val="#ppt_h"/>
                                          </p:val>
                                        </p:tav>
                                      </p:tavLst>
                                    </p:anim>
                                    <p:anim calcmode="lin" valueType="num">
                                      <p:cBhvr>
                                        <p:cTn id="64" dur="1000" fill="hold"/>
                                        <p:tgtEl>
                                          <p:spTgt spid="13"/>
                                        </p:tgtEl>
                                        <p:attrNameLst>
                                          <p:attrName>style.rotation</p:attrName>
                                        </p:attrNameLst>
                                      </p:cBhvr>
                                      <p:tavLst>
                                        <p:tav tm="0">
                                          <p:val>
                                            <p:fltVal val="90"/>
                                          </p:val>
                                        </p:tav>
                                        <p:tav tm="100000">
                                          <p:val>
                                            <p:fltVal val="0"/>
                                          </p:val>
                                        </p:tav>
                                      </p:tavLst>
                                    </p:anim>
                                    <p:animEffect transition="in" filter="fade">
                                      <p:cBhvr>
                                        <p:cTn id="65" dur="1000"/>
                                        <p:tgtEl>
                                          <p:spTgt spid="13"/>
                                        </p:tgtEl>
                                      </p:cBhvr>
                                    </p:animEffect>
                                  </p:childTnLst>
                                </p:cTn>
                              </p:par>
                              <p:par>
                                <p:cTn id="66" presetID="31" presetClass="entr" presetSubtype="0" fill="hold" nodeType="withEffect">
                                  <p:stCondLst>
                                    <p:cond delay="0"/>
                                  </p:stCondLst>
                                  <p:childTnLst>
                                    <p:set>
                                      <p:cBhvr>
                                        <p:cTn id="67" dur="1" fill="hold">
                                          <p:stCondLst>
                                            <p:cond delay="0"/>
                                          </p:stCondLst>
                                        </p:cTn>
                                        <p:tgtEl>
                                          <p:spTgt spid="12"/>
                                        </p:tgtEl>
                                        <p:attrNameLst>
                                          <p:attrName>style.visibility</p:attrName>
                                        </p:attrNameLst>
                                      </p:cBhvr>
                                      <p:to>
                                        <p:strVal val="visible"/>
                                      </p:to>
                                    </p:set>
                                    <p:anim calcmode="lin" valueType="num">
                                      <p:cBhvr>
                                        <p:cTn id="68" dur="1000" fill="hold"/>
                                        <p:tgtEl>
                                          <p:spTgt spid="12"/>
                                        </p:tgtEl>
                                        <p:attrNameLst>
                                          <p:attrName>ppt_w</p:attrName>
                                        </p:attrNameLst>
                                      </p:cBhvr>
                                      <p:tavLst>
                                        <p:tav tm="0">
                                          <p:val>
                                            <p:fltVal val="0"/>
                                          </p:val>
                                        </p:tav>
                                        <p:tav tm="100000">
                                          <p:val>
                                            <p:strVal val="#ppt_w"/>
                                          </p:val>
                                        </p:tav>
                                      </p:tavLst>
                                    </p:anim>
                                    <p:anim calcmode="lin" valueType="num">
                                      <p:cBhvr>
                                        <p:cTn id="69" dur="1000" fill="hold"/>
                                        <p:tgtEl>
                                          <p:spTgt spid="12"/>
                                        </p:tgtEl>
                                        <p:attrNameLst>
                                          <p:attrName>ppt_h</p:attrName>
                                        </p:attrNameLst>
                                      </p:cBhvr>
                                      <p:tavLst>
                                        <p:tav tm="0">
                                          <p:val>
                                            <p:fltVal val="0"/>
                                          </p:val>
                                        </p:tav>
                                        <p:tav tm="100000">
                                          <p:val>
                                            <p:strVal val="#ppt_h"/>
                                          </p:val>
                                        </p:tav>
                                      </p:tavLst>
                                    </p:anim>
                                    <p:anim calcmode="lin" valueType="num">
                                      <p:cBhvr>
                                        <p:cTn id="70" dur="1000" fill="hold"/>
                                        <p:tgtEl>
                                          <p:spTgt spid="12"/>
                                        </p:tgtEl>
                                        <p:attrNameLst>
                                          <p:attrName>style.rotation</p:attrName>
                                        </p:attrNameLst>
                                      </p:cBhvr>
                                      <p:tavLst>
                                        <p:tav tm="0">
                                          <p:val>
                                            <p:fltVal val="90"/>
                                          </p:val>
                                        </p:tav>
                                        <p:tav tm="100000">
                                          <p:val>
                                            <p:fltVal val="0"/>
                                          </p:val>
                                        </p:tav>
                                      </p:tavLst>
                                    </p:anim>
                                    <p:animEffect transition="in" filter="fade">
                                      <p:cBhvr>
                                        <p:cTn id="71" dur="1000"/>
                                        <p:tgtEl>
                                          <p:spTgt spid="12"/>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nodeType="clickEffect">
                                  <p:stCondLst>
                                    <p:cond delay="0"/>
                                  </p:stCondLst>
                                  <p:childTnLst>
                                    <p:set>
                                      <p:cBhvr>
                                        <p:cTn id="75" dur="1" fill="hold">
                                          <p:stCondLst>
                                            <p:cond delay="0"/>
                                          </p:stCondLst>
                                        </p:cTn>
                                        <p:tgtEl>
                                          <p:spTgt spid="52"/>
                                        </p:tgtEl>
                                        <p:attrNameLst>
                                          <p:attrName>style.visibility</p:attrName>
                                        </p:attrNameLst>
                                      </p:cBhvr>
                                      <p:to>
                                        <p:strVal val="visible"/>
                                      </p:to>
                                    </p:set>
                                    <p:animEffect transition="in" filter="fade">
                                      <p:cBhvr>
                                        <p:cTn id="76" dur="500"/>
                                        <p:tgtEl>
                                          <p:spTgt spid="52"/>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53"/>
                                        </p:tgtEl>
                                        <p:attrNameLst>
                                          <p:attrName>style.visibility</p:attrName>
                                        </p:attrNameLst>
                                      </p:cBhvr>
                                      <p:to>
                                        <p:strVal val="visible"/>
                                      </p:to>
                                    </p:set>
                                    <p:animEffect transition="in" filter="fade">
                                      <p:cBhvr>
                                        <p:cTn id="79" dur="500"/>
                                        <p:tgtEl>
                                          <p:spTgt spid="53"/>
                                        </p:tgtEl>
                                      </p:cBhvr>
                                    </p:animEffect>
                                  </p:childTnLst>
                                </p:cTn>
                              </p:par>
                              <p:par>
                                <p:cTn id="80" presetID="10" presetClass="entr" presetSubtype="0" fill="hold" nodeType="withEffect">
                                  <p:stCondLst>
                                    <p:cond delay="0"/>
                                  </p:stCondLst>
                                  <p:childTnLst>
                                    <p:set>
                                      <p:cBhvr>
                                        <p:cTn id="81" dur="1" fill="hold">
                                          <p:stCondLst>
                                            <p:cond delay="0"/>
                                          </p:stCondLst>
                                        </p:cTn>
                                        <p:tgtEl>
                                          <p:spTgt spid="54"/>
                                        </p:tgtEl>
                                        <p:attrNameLst>
                                          <p:attrName>style.visibility</p:attrName>
                                        </p:attrNameLst>
                                      </p:cBhvr>
                                      <p:to>
                                        <p:strVal val="visible"/>
                                      </p:to>
                                    </p:set>
                                    <p:animEffect transition="in" filter="fade">
                                      <p:cBhvr>
                                        <p:cTn id="82" dur="500"/>
                                        <p:tgtEl>
                                          <p:spTgt spid="54"/>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55"/>
                                        </p:tgtEl>
                                        <p:attrNameLst>
                                          <p:attrName>style.visibility</p:attrName>
                                        </p:attrNameLst>
                                      </p:cBhvr>
                                      <p:to>
                                        <p:strVal val="visible"/>
                                      </p:to>
                                    </p:set>
                                    <p:animEffect transition="in" filter="fade">
                                      <p:cBhvr>
                                        <p:cTn id="85" dur="500"/>
                                        <p:tgtEl>
                                          <p:spTgt spid="55"/>
                                        </p:tgtEl>
                                      </p:cBhvr>
                                    </p:animEffect>
                                  </p:childTnLst>
                                </p:cTn>
                              </p:par>
                              <p:par>
                                <p:cTn id="86" presetID="31" presetClass="entr" presetSubtype="0" fill="hold" nodeType="withEffect">
                                  <p:stCondLst>
                                    <p:cond delay="0"/>
                                  </p:stCondLst>
                                  <p:childTnLst>
                                    <p:set>
                                      <p:cBhvr>
                                        <p:cTn id="87" dur="1" fill="hold">
                                          <p:stCondLst>
                                            <p:cond delay="0"/>
                                          </p:stCondLst>
                                        </p:cTn>
                                        <p:tgtEl>
                                          <p:spTgt spid="81"/>
                                        </p:tgtEl>
                                        <p:attrNameLst>
                                          <p:attrName>style.visibility</p:attrName>
                                        </p:attrNameLst>
                                      </p:cBhvr>
                                      <p:to>
                                        <p:strVal val="visible"/>
                                      </p:to>
                                    </p:set>
                                    <p:anim calcmode="lin" valueType="num">
                                      <p:cBhvr>
                                        <p:cTn id="88" dur="1000" fill="hold"/>
                                        <p:tgtEl>
                                          <p:spTgt spid="81"/>
                                        </p:tgtEl>
                                        <p:attrNameLst>
                                          <p:attrName>ppt_w</p:attrName>
                                        </p:attrNameLst>
                                      </p:cBhvr>
                                      <p:tavLst>
                                        <p:tav tm="0">
                                          <p:val>
                                            <p:fltVal val="0"/>
                                          </p:val>
                                        </p:tav>
                                        <p:tav tm="100000">
                                          <p:val>
                                            <p:strVal val="#ppt_w"/>
                                          </p:val>
                                        </p:tav>
                                      </p:tavLst>
                                    </p:anim>
                                    <p:anim calcmode="lin" valueType="num">
                                      <p:cBhvr>
                                        <p:cTn id="89" dur="1000" fill="hold"/>
                                        <p:tgtEl>
                                          <p:spTgt spid="81"/>
                                        </p:tgtEl>
                                        <p:attrNameLst>
                                          <p:attrName>ppt_h</p:attrName>
                                        </p:attrNameLst>
                                      </p:cBhvr>
                                      <p:tavLst>
                                        <p:tav tm="0">
                                          <p:val>
                                            <p:fltVal val="0"/>
                                          </p:val>
                                        </p:tav>
                                        <p:tav tm="100000">
                                          <p:val>
                                            <p:strVal val="#ppt_h"/>
                                          </p:val>
                                        </p:tav>
                                      </p:tavLst>
                                    </p:anim>
                                    <p:anim calcmode="lin" valueType="num">
                                      <p:cBhvr>
                                        <p:cTn id="90" dur="1000" fill="hold"/>
                                        <p:tgtEl>
                                          <p:spTgt spid="81"/>
                                        </p:tgtEl>
                                        <p:attrNameLst>
                                          <p:attrName>style.rotation</p:attrName>
                                        </p:attrNameLst>
                                      </p:cBhvr>
                                      <p:tavLst>
                                        <p:tav tm="0">
                                          <p:val>
                                            <p:fltVal val="90"/>
                                          </p:val>
                                        </p:tav>
                                        <p:tav tm="100000">
                                          <p:val>
                                            <p:fltVal val="0"/>
                                          </p:val>
                                        </p:tav>
                                      </p:tavLst>
                                    </p:anim>
                                    <p:animEffect transition="in" filter="fade">
                                      <p:cBhvr>
                                        <p:cTn id="91" dur="1000"/>
                                        <p:tgtEl>
                                          <p:spTgt spid="81"/>
                                        </p:tgtEl>
                                      </p:cBhvr>
                                    </p:animEffect>
                                  </p:childTnLst>
                                </p:cTn>
                              </p:par>
                              <p:par>
                                <p:cTn id="92" presetID="8" presetClass="emph" presetSubtype="0" repeatCount="indefinite" fill="hold" nodeType="withEffect">
                                  <p:stCondLst>
                                    <p:cond delay="0"/>
                                  </p:stCondLst>
                                  <p:endCondLst>
                                    <p:cond evt="onNext" delay="0">
                                      <p:tgtEl>
                                        <p:sldTgt/>
                                      </p:tgtEl>
                                    </p:cond>
                                  </p:endCondLst>
                                  <p:childTnLst>
                                    <p:animRot by="21600000">
                                      <p:cBhvr>
                                        <p:cTn id="93" dur="2000" fill="hold"/>
                                        <p:tgtEl>
                                          <p:spTgt spid="81"/>
                                        </p:tgtEl>
                                        <p:attrNameLst>
                                          <p:attrName>r</p:attrName>
                                        </p:attrNameLst>
                                      </p:cBhvr>
                                    </p:animRot>
                                  </p:childTnLst>
                                </p:cTn>
                              </p:par>
                              <p:par>
                                <p:cTn id="94" presetID="10" presetClass="entr" presetSubtype="0" fill="hold" grpId="0" nodeType="withEffect">
                                  <p:stCondLst>
                                    <p:cond delay="0"/>
                                  </p:stCondLst>
                                  <p:childTnLst>
                                    <p:set>
                                      <p:cBhvr>
                                        <p:cTn id="95" dur="1" fill="hold">
                                          <p:stCondLst>
                                            <p:cond delay="0"/>
                                          </p:stCondLst>
                                        </p:cTn>
                                        <p:tgtEl>
                                          <p:spTgt spid="96"/>
                                        </p:tgtEl>
                                        <p:attrNameLst>
                                          <p:attrName>style.visibility</p:attrName>
                                        </p:attrNameLst>
                                      </p:cBhvr>
                                      <p:to>
                                        <p:strVal val="visible"/>
                                      </p:to>
                                    </p:set>
                                    <p:animEffect transition="in" filter="fade">
                                      <p:cBhvr>
                                        <p:cTn id="96" dur="500"/>
                                        <p:tgtEl>
                                          <p:spTgt spid="96"/>
                                        </p:tgtEl>
                                      </p:cBhvr>
                                    </p:animEffect>
                                  </p:childTnLst>
                                </p:cTn>
                              </p:par>
                              <p:par>
                                <p:cTn id="97" presetID="10" presetClass="exit" presetSubtype="0" fill="hold" nodeType="withEffect">
                                  <p:stCondLst>
                                    <p:cond delay="0"/>
                                  </p:stCondLst>
                                  <p:childTnLst>
                                    <p:animEffect transition="out" filter="fade">
                                      <p:cBhvr>
                                        <p:cTn id="98" dur="500"/>
                                        <p:tgtEl>
                                          <p:spTgt spid="45"/>
                                        </p:tgtEl>
                                      </p:cBhvr>
                                    </p:animEffect>
                                    <p:set>
                                      <p:cBhvr>
                                        <p:cTn id="99" dur="1" fill="hold">
                                          <p:stCondLst>
                                            <p:cond delay="499"/>
                                          </p:stCondLst>
                                        </p:cTn>
                                        <p:tgtEl>
                                          <p:spTgt spid="45"/>
                                        </p:tgtEl>
                                        <p:attrNameLst>
                                          <p:attrName>style.visibility</p:attrName>
                                        </p:attrNameLst>
                                      </p:cBhvr>
                                      <p:to>
                                        <p:strVal val="hidden"/>
                                      </p:to>
                                    </p:set>
                                  </p:childTnLst>
                                </p:cTn>
                              </p:par>
                              <p:par>
                                <p:cTn id="100" presetID="10" presetClass="exit" presetSubtype="0" fill="hold" grpId="1" nodeType="withEffect">
                                  <p:stCondLst>
                                    <p:cond delay="0"/>
                                  </p:stCondLst>
                                  <p:childTnLst>
                                    <p:animEffect transition="out" filter="fade">
                                      <p:cBhvr>
                                        <p:cTn id="101" dur="500"/>
                                        <p:tgtEl>
                                          <p:spTgt spid="49"/>
                                        </p:tgtEl>
                                      </p:cBhvr>
                                    </p:animEffect>
                                    <p:set>
                                      <p:cBhvr>
                                        <p:cTn id="102" dur="1" fill="hold">
                                          <p:stCondLst>
                                            <p:cond delay="499"/>
                                          </p:stCondLst>
                                        </p:cTn>
                                        <p:tgtEl>
                                          <p:spTgt spid="49"/>
                                        </p:tgtEl>
                                        <p:attrNameLst>
                                          <p:attrName>style.visibility</p:attrName>
                                        </p:attrNameLst>
                                      </p:cBhvr>
                                      <p:to>
                                        <p:strVal val="hidden"/>
                                      </p:to>
                                    </p:set>
                                  </p:childTnLst>
                                </p:cTn>
                              </p:par>
                              <p:par>
                                <p:cTn id="103" presetID="10" presetClass="exit" presetSubtype="0" fill="hold" grpId="1" nodeType="withEffect">
                                  <p:stCondLst>
                                    <p:cond delay="0"/>
                                  </p:stCondLst>
                                  <p:childTnLst>
                                    <p:animEffect transition="out" filter="fade">
                                      <p:cBhvr>
                                        <p:cTn id="104" dur="500"/>
                                        <p:tgtEl>
                                          <p:spTgt spid="51"/>
                                        </p:tgtEl>
                                      </p:cBhvr>
                                    </p:animEffect>
                                    <p:set>
                                      <p:cBhvr>
                                        <p:cTn id="105" dur="1" fill="hold">
                                          <p:stCondLst>
                                            <p:cond delay="499"/>
                                          </p:stCondLst>
                                        </p:cTn>
                                        <p:tgtEl>
                                          <p:spTgt spid="51"/>
                                        </p:tgtEl>
                                        <p:attrNameLst>
                                          <p:attrName>style.visibility</p:attrName>
                                        </p:attrNameLst>
                                      </p:cBhvr>
                                      <p:to>
                                        <p:strVal val="hidden"/>
                                      </p:to>
                                    </p:set>
                                  </p:childTnLst>
                                </p:cTn>
                              </p:par>
                              <p:par>
                                <p:cTn id="106" presetID="10" presetClass="exit" presetSubtype="0" fill="hold" nodeType="withEffect">
                                  <p:stCondLst>
                                    <p:cond delay="0"/>
                                  </p:stCondLst>
                                  <p:childTnLst>
                                    <p:animEffect transition="out" filter="fade">
                                      <p:cBhvr>
                                        <p:cTn id="107" dur="500"/>
                                        <p:tgtEl>
                                          <p:spTgt spid="50"/>
                                        </p:tgtEl>
                                      </p:cBhvr>
                                    </p:animEffect>
                                    <p:set>
                                      <p:cBhvr>
                                        <p:cTn id="108" dur="1" fill="hold">
                                          <p:stCondLst>
                                            <p:cond delay="499"/>
                                          </p:stCondLst>
                                        </p:cTn>
                                        <p:tgtEl>
                                          <p:spTgt spid="50"/>
                                        </p:tgtEl>
                                        <p:attrNameLst>
                                          <p:attrName>style.visibility</p:attrName>
                                        </p:attrNameLst>
                                      </p:cBhvr>
                                      <p:to>
                                        <p:strVal val="hidden"/>
                                      </p:to>
                                    </p:set>
                                  </p:childTnLst>
                                </p:cTn>
                              </p:par>
                              <p:par>
                                <p:cTn id="109" presetID="10" presetClass="exit" presetSubtype="0" fill="hold" grpId="1" nodeType="withEffect">
                                  <p:stCondLst>
                                    <p:cond delay="0"/>
                                  </p:stCondLst>
                                  <p:childTnLst>
                                    <p:animEffect transition="out" filter="fade">
                                      <p:cBhvr>
                                        <p:cTn id="110" dur="500"/>
                                        <p:tgtEl>
                                          <p:spTgt spid="95"/>
                                        </p:tgtEl>
                                      </p:cBhvr>
                                    </p:animEffect>
                                    <p:set>
                                      <p:cBhvr>
                                        <p:cTn id="111" dur="1" fill="hold">
                                          <p:stCondLst>
                                            <p:cond delay="499"/>
                                          </p:stCondLst>
                                        </p:cTn>
                                        <p:tgtEl>
                                          <p:spTgt spid="95"/>
                                        </p:tgtEl>
                                        <p:attrNameLst>
                                          <p:attrName>style.visibility</p:attrName>
                                        </p:attrNameLst>
                                      </p:cBhvr>
                                      <p:to>
                                        <p:strVal val="hidden"/>
                                      </p:to>
                                    </p:set>
                                  </p:childTnLst>
                                </p:cTn>
                              </p:par>
                              <p:par>
                                <p:cTn id="112" presetID="10" presetClass="exit" presetSubtype="0" fill="hold" nodeType="withEffect">
                                  <p:stCondLst>
                                    <p:cond delay="0"/>
                                  </p:stCondLst>
                                  <p:childTnLst>
                                    <p:animEffect transition="out" filter="fade">
                                      <p:cBhvr>
                                        <p:cTn id="113" dur="500"/>
                                        <p:tgtEl>
                                          <p:spTgt spid="80"/>
                                        </p:tgtEl>
                                      </p:cBhvr>
                                    </p:animEffect>
                                    <p:set>
                                      <p:cBhvr>
                                        <p:cTn id="114" dur="1" fill="hold">
                                          <p:stCondLst>
                                            <p:cond delay="499"/>
                                          </p:stCondLst>
                                        </p:cTn>
                                        <p:tgtEl>
                                          <p:spTgt spid="80"/>
                                        </p:tgtEl>
                                        <p:attrNameLst>
                                          <p:attrName>style.visibility</p:attrName>
                                        </p:attrNameLst>
                                      </p:cBhvr>
                                      <p:to>
                                        <p:strVal val="hidden"/>
                                      </p:to>
                                    </p:set>
                                  </p:childTnLst>
                                </p:cTn>
                              </p:par>
                              <p:par>
                                <p:cTn id="115" presetID="31" presetClass="entr" presetSubtype="0" fill="hold" nodeType="withEffect">
                                  <p:stCondLst>
                                    <p:cond delay="0"/>
                                  </p:stCondLst>
                                  <p:childTnLst>
                                    <p:set>
                                      <p:cBhvr>
                                        <p:cTn id="116" dur="1" fill="hold">
                                          <p:stCondLst>
                                            <p:cond delay="0"/>
                                          </p:stCondLst>
                                        </p:cTn>
                                        <p:tgtEl>
                                          <p:spTgt spid="10"/>
                                        </p:tgtEl>
                                        <p:attrNameLst>
                                          <p:attrName>style.visibility</p:attrName>
                                        </p:attrNameLst>
                                      </p:cBhvr>
                                      <p:to>
                                        <p:strVal val="visible"/>
                                      </p:to>
                                    </p:set>
                                    <p:anim calcmode="lin" valueType="num">
                                      <p:cBhvr>
                                        <p:cTn id="117" dur="1000" fill="hold"/>
                                        <p:tgtEl>
                                          <p:spTgt spid="10"/>
                                        </p:tgtEl>
                                        <p:attrNameLst>
                                          <p:attrName>ppt_w</p:attrName>
                                        </p:attrNameLst>
                                      </p:cBhvr>
                                      <p:tavLst>
                                        <p:tav tm="0">
                                          <p:val>
                                            <p:fltVal val="0"/>
                                          </p:val>
                                        </p:tav>
                                        <p:tav tm="100000">
                                          <p:val>
                                            <p:strVal val="#ppt_w"/>
                                          </p:val>
                                        </p:tav>
                                      </p:tavLst>
                                    </p:anim>
                                    <p:anim calcmode="lin" valueType="num">
                                      <p:cBhvr>
                                        <p:cTn id="118" dur="1000" fill="hold"/>
                                        <p:tgtEl>
                                          <p:spTgt spid="10"/>
                                        </p:tgtEl>
                                        <p:attrNameLst>
                                          <p:attrName>ppt_h</p:attrName>
                                        </p:attrNameLst>
                                      </p:cBhvr>
                                      <p:tavLst>
                                        <p:tav tm="0">
                                          <p:val>
                                            <p:fltVal val="0"/>
                                          </p:val>
                                        </p:tav>
                                        <p:tav tm="100000">
                                          <p:val>
                                            <p:strVal val="#ppt_h"/>
                                          </p:val>
                                        </p:tav>
                                      </p:tavLst>
                                    </p:anim>
                                    <p:anim calcmode="lin" valueType="num">
                                      <p:cBhvr>
                                        <p:cTn id="119" dur="1000" fill="hold"/>
                                        <p:tgtEl>
                                          <p:spTgt spid="10"/>
                                        </p:tgtEl>
                                        <p:attrNameLst>
                                          <p:attrName>style.rotation</p:attrName>
                                        </p:attrNameLst>
                                      </p:cBhvr>
                                      <p:tavLst>
                                        <p:tav tm="0">
                                          <p:val>
                                            <p:fltVal val="90"/>
                                          </p:val>
                                        </p:tav>
                                        <p:tav tm="100000">
                                          <p:val>
                                            <p:fltVal val="0"/>
                                          </p:val>
                                        </p:tav>
                                      </p:tavLst>
                                    </p:anim>
                                    <p:animEffect transition="in" filter="fade">
                                      <p:cBhvr>
                                        <p:cTn id="120" dur="1000"/>
                                        <p:tgtEl>
                                          <p:spTgt spid="10"/>
                                        </p:tgtEl>
                                      </p:cBhvr>
                                    </p:animEffect>
                                  </p:childTnLst>
                                </p:cTn>
                              </p:par>
                              <p:par>
                                <p:cTn id="121" presetID="31" presetClass="entr" presetSubtype="0" fill="hold" nodeType="withEffect">
                                  <p:stCondLst>
                                    <p:cond delay="0"/>
                                  </p:stCondLst>
                                  <p:childTnLst>
                                    <p:set>
                                      <p:cBhvr>
                                        <p:cTn id="122" dur="1" fill="hold">
                                          <p:stCondLst>
                                            <p:cond delay="0"/>
                                          </p:stCondLst>
                                        </p:cTn>
                                        <p:tgtEl>
                                          <p:spTgt spid="9"/>
                                        </p:tgtEl>
                                        <p:attrNameLst>
                                          <p:attrName>style.visibility</p:attrName>
                                        </p:attrNameLst>
                                      </p:cBhvr>
                                      <p:to>
                                        <p:strVal val="visible"/>
                                      </p:to>
                                    </p:set>
                                    <p:anim calcmode="lin" valueType="num">
                                      <p:cBhvr>
                                        <p:cTn id="123" dur="1000" fill="hold"/>
                                        <p:tgtEl>
                                          <p:spTgt spid="9"/>
                                        </p:tgtEl>
                                        <p:attrNameLst>
                                          <p:attrName>ppt_w</p:attrName>
                                        </p:attrNameLst>
                                      </p:cBhvr>
                                      <p:tavLst>
                                        <p:tav tm="0">
                                          <p:val>
                                            <p:fltVal val="0"/>
                                          </p:val>
                                        </p:tav>
                                        <p:tav tm="100000">
                                          <p:val>
                                            <p:strVal val="#ppt_w"/>
                                          </p:val>
                                        </p:tav>
                                      </p:tavLst>
                                    </p:anim>
                                    <p:anim calcmode="lin" valueType="num">
                                      <p:cBhvr>
                                        <p:cTn id="124" dur="1000" fill="hold"/>
                                        <p:tgtEl>
                                          <p:spTgt spid="9"/>
                                        </p:tgtEl>
                                        <p:attrNameLst>
                                          <p:attrName>ppt_h</p:attrName>
                                        </p:attrNameLst>
                                      </p:cBhvr>
                                      <p:tavLst>
                                        <p:tav tm="0">
                                          <p:val>
                                            <p:fltVal val="0"/>
                                          </p:val>
                                        </p:tav>
                                        <p:tav tm="100000">
                                          <p:val>
                                            <p:strVal val="#ppt_h"/>
                                          </p:val>
                                        </p:tav>
                                      </p:tavLst>
                                    </p:anim>
                                    <p:anim calcmode="lin" valueType="num">
                                      <p:cBhvr>
                                        <p:cTn id="125" dur="1000" fill="hold"/>
                                        <p:tgtEl>
                                          <p:spTgt spid="9"/>
                                        </p:tgtEl>
                                        <p:attrNameLst>
                                          <p:attrName>style.rotation</p:attrName>
                                        </p:attrNameLst>
                                      </p:cBhvr>
                                      <p:tavLst>
                                        <p:tav tm="0">
                                          <p:val>
                                            <p:fltVal val="90"/>
                                          </p:val>
                                        </p:tav>
                                        <p:tav tm="100000">
                                          <p:val>
                                            <p:fltVal val="0"/>
                                          </p:val>
                                        </p:tav>
                                      </p:tavLst>
                                    </p:anim>
                                    <p:animEffect transition="in" filter="fade">
                                      <p:cBhvr>
                                        <p:cTn id="126" dur="1000"/>
                                        <p:tgtEl>
                                          <p:spTgt spid="9"/>
                                        </p:tgtEl>
                                      </p:cBhvr>
                                    </p:animEffect>
                                  </p:childTnLst>
                                </p:cTn>
                              </p:par>
                              <p:par>
                                <p:cTn id="127" presetID="31" presetClass="entr" presetSubtype="0" fill="hold" nodeType="withEffect">
                                  <p:stCondLst>
                                    <p:cond delay="0"/>
                                  </p:stCondLst>
                                  <p:childTnLst>
                                    <p:set>
                                      <p:cBhvr>
                                        <p:cTn id="128" dur="1" fill="hold">
                                          <p:stCondLst>
                                            <p:cond delay="0"/>
                                          </p:stCondLst>
                                        </p:cTn>
                                        <p:tgtEl>
                                          <p:spTgt spid="8"/>
                                        </p:tgtEl>
                                        <p:attrNameLst>
                                          <p:attrName>style.visibility</p:attrName>
                                        </p:attrNameLst>
                                      </p:cBhvr>
                                      <p:to>
                                        <p:strVal val="visible"/>
                                      </p:to>
                                    </p:set>
                                    <p:anim calcmode="lin" valueType="num">
                                      <p:cBhvr>
                                        <p:cTn id="129" dur="1000" fill="hold"/>
                                        <p:tgtEl>
                                          <p:spTgt spid="8"/>
                                        </p:tgtEl>
                                        <p:attrNameLst>
                                          <p:attrName>ppt_w</p:attrName>
                                        </p:attrNameLst>
                                      </p:cBhvr>
                                      <p:tavLst>
                                        <p:tav tm="0">
                                          <p:val>
                                            <p:fltVal val="0"/>
                                          </p:val>
                                        </p:tav>
                                        <p:tav tm="100000">
                                          <p:val>
                                            <p:strVal val="#ppt_w"/>
                                          </p:val>
                                        </p:tav>
                                      </p:tavLst>
                                    </p:anim>
                                    <p:anim calcmode="lin" valueType="num">
                                      <p:cBhvr>
                                        <p:cTn id="130" dur="1000" fill="hold"/>
                                        <p:tgtEl>
                                          <p:spTgt spid="8"/>
                                        </p:tgtEl>
                                        <p:attrNameLst>
                                          <p:attrName>ppt_h</p:attrName>
                                        </p:attrNameLst>
                                      </p:cBhvr>
                                      <p:tavLst>
                                        <p:tav tm="0">
                                          <p:val>
                                            <p:fltVal val="0"/>
                                          </p:val>
                                        </p:tav>
                                        <p:tav tm="100000">
                                          <p:val>
                                            <p:strVal val="#ppt_h"/>
                                          </p:val>
                                        </p:tav>
                                      </p:tavLst>
                                    </p:anim>
                                    <p:anim calcmode="lin" valueType="num">
                                      <p:cBhvr>
                                        <p:cTn id="131" dur="1000" fill="hold"/>
                                        <p:tgtEl>
                                          <p:spTgt spid="8"/>
                                        </p:tgtEl>
                                        <p:attrNameLst>
                                          <p:attrName>style.rotation</p:attrName>
                                        </p:attrNameLst>
                                      </p:cBhvr>
                                      <p:tavLst>
                                        <p:tav tm="0">
                                          <p:val>
                                            <p:fltVal val="90"/>
                                          </p:val>
                                        </p:tav>
                                        <p:tav tm="100000">
                                          <p:val>
                                            <p:fltVal val="0"/>
                                          </p:val>
                                        </p:tav>
                                      </p:tavLst>
                                    </p:anim>
                                    <p:animEffect transition="in" filter="fade">
                                      <p:cBhvr>
                                        <p:cTn id="132" dur="1000"/>
                                        <p:tgtEl>
                                          <p:spTgt spid="8"/>
                                        </p:tgtEl>
                                      </p:cBhvr>
                                    </p:animEffect>
                                  </p:childTnLst>
                                </p:cTn>
                              </p:par>
                              <p:par>
                                <p:cTn id="133" presetID="31" presetClass="entr" presetSubtype="0" fill="hold" nodeType="withEffect">
                                  <p:stCondLst>
                                    <p:cond delay="0"/>
                                  </p:stCondLst>
                                  <p:childTnLst>
                                    <p:set>
                                      <p:cBhvr>
                                        <p:cTn id="134" dur="1" fill="hold">
                                          <p:stCondLst>
                                            <p:cond delay="0"/>
                                          </p:stCondLst>
                                        </p:cTn>
                                        <p:tgtEl>
                                          <p:spTgt spid="7"/>
                                        </p:tgtEl>
                                        <p:attrNameLst>
                                          <p:attrName>style.visibility</p:attrName>
                                        </p:attrNameLst>
                                      </p:cBhvr>
                                      <p:to>
                                        <p:strVal val="visible"/>
                                      </p:to>
                                    </p:set>
                                    <p:anim calcmode="lin" valueType="num">
                                      <p:cBhvr>
                                        <p:cTn id="135" dur="1000" fill="hold"/>
                                        <p:tgtEl>
                                          <p:spTgt spid="7"/>
                                        </p:tgtEl>
                                        <p:attrNameLst>
                                          <p:attrName>ppt_w</p:attrName>
                                        </p:attrNameLst>
                                      </p:cBhvr>
                                      <p:tavLst>
                                        <p:tav tm="0">
                                          <p:val>
                                            <p:fltVal val="0"/>
                                          </p:val>
                                        </p:tav>
                                        <p:tav tm="100000">
                                          <p:val>
                                            <p:strVal val="#ppt_w"/>
                                          </p:val>
                                        </p:tav>
                                      </p:tavLst>
                                    </p:anim>
                                    <p:anim calcmode="lin" valueType="num">
                                      <p:cBhvr>
                                        <p:cTn id="136" dur="1000" fill="hold"/>
                                        <p:tgtEl>
                                          <p:spTgt spid="7"/>
                                        </p:tgtEl>
                                        <p:attrNameLst>
                                          <p:attrName>ppt_h</p:attrName>
                                        </p:attrNameLst>
                                      </p:cBhvr>
                                      <p:tavLst>
                                        <p:tav tm="0">
                                          <p:val>
                                            <p:fltVal val="0"/>
                                          </p:val>
                                        </p:tav>
                                        <p:tav tm="100000">
                                          <p:val>
                                            <p:strVal val="#ppt_h"/>
                                          </p:val>
                                        </p:tav>
                                      </p:tavLst>
                                    </p:anim>
                                    <p:anim calcmode="lin" valueType="num">
                                      <p:cBhvr>
                                        <p:cTn id="137" dur="1000" fill="hold"/>
                                        <p:tgtEl>
                                          <p:spTgt spid="7"/>
                                        </p:tgtEl>
                                        <p:attrNameLst>
                                          <p:attrName>style.rotation</p:attrName>
                                        </p:attrNameLst>
                                      </p:cBhvr>
                                      <p:tavLst>
                                        <p:tav tm="0">
                                          <p:val>
                                            <p:fltVal val="90"/>
                                          </p:val>
                                        </p:tav>
                                        <p:tav tm="100000">
                                          <p:val>
                                            <p:fltVal val="0"/>
                                          </p:val>
                                        </p:tav>
                                      </p:tavLst>
                                    </p:anim>
                                    <p:animEffect transition="in" filter="fade">
                                      <p:cBhvr>
                                        <p:cTn id="138" dur="1000"/>
                                        <p:tgtEl>
                                          <p:spTgt spid="7"/>
                                        </p:tgtEl>
                                      </p:cBhvr>
                                    </p:animEffect>
                                  </p:childTnLst>
                                </p:cTn>
                              </p:par>
                              <p:par>
                                <p:cTn id="139" presetID="31" presetClass="entr" presetSubtype="0" fill="hold" nodeType="withEffect">
                                  <p:stCondLst>
                                    <p:cond delay="0"/>
                                  </p:stCondLst>
                                  <p:childTnLst>
                                    <p:set>
                                      <p:cBhvr>
                                        <p:cTn id="140" dur="1" fill="hold">
                                          <p:stCondLst>
                                            <p:cond delay="0"/>
                                          </p:stCondLst>
                                        </p:cTn>
                                        <p:tgtEl>
                                          <p:spTgt spid="17"/>
                                        </p:tgtEl>
                                        <p:attrNameLst>
                                          <p:attrName>style.visibility</p:attrName>
                                        </p:attrNameLst>
                                      </p:cBhvr>
                                      <p:to>
                                        <p:strVal val="visible"/>
                                      </p:to>
                                    </p:set>
                                    <p:anim calcmode="lin" valueType="num">
                                      <p:cBhvr>
                                        <p:cTn id="141" dur="1000" fill="hold"/>
                                        <p:tgtEl>
                                          <p:spTgt spid="17"/>
                                        </p:tgtEl>
                                        <p:attrNameLst>
                                          <p:attrName>ppt_w</p:attrName>
                                        </p:attrNameLst>
                                      </p:cBhvr>
                                      <p:tavLst>
                                        <p:tav tm="0">
                                          <p:val>
                                            <p:fltVal val="0"/>
                                          </p:val>
                                        </p:tav>
                                        <p:tav tm="100000">
                                          <p:val>
                                            <p:strVal val="#ppt_w"/>
                                          </p:val>
                                        </p:tav>
                                      </p:tavLst>
                                    </p:anim>
                                    <p:anim calcmode="lin" valueType="num">
                                      <p:cBhvr>
                                        <p:cTn id="142" dur="1000" fill="hold"/>
                                        <p:tgtEl>
                                          <p:spTgt spid="17"/>
                                        </p:tgtEl>
                                        <p:attrNameLst>
                                          <p:attrName>ppt_h</p:attrName>
                                        </p:attrNameLst>
                                      </p:cBhvr>
                                      <p:tavLst>
                                        <p:tav tm="0">
                                          <p:val>
                                            <p:fltVal val="0"/>
                                          </p:val>
                                        </p:tav>
                                        <p:tav tm="100000">
                                          <p:val>
                                            <p:strVal val="#ppt_h"/>
                                          </p:val>
                                        </p:tav>
                                      </p:tavLst>
                                    </p:anim>
                                    <p:anim calcmode="lin" valueType="num">
                                      <p:cBhvr>
                                        <p:cTn id="143" dur="1000" fill="hold"/>
                                        <p:tgtEl>
                                          <p:spTgt spid="17"/>
                                        </p:tgtEl>
                                        <p:attrNameLst>
                                          <p:attrName>style.rotation</p:attrName>
                                        </p:attrNameLst>
                                      </p:cBhvr>
                                      <p:tavLst>
                                        <p:tav tm="0">
                                          <p:val>
                                            <p:fltVal val="90"/>
                                          </p:val>
                                        </p:tav>
                                        <p:tav tm="100000">
                                          <p:val>
                                            <p:fltVal val="0"/>
                                          </p:val>
                                        </p:tav>
                                      </p:tavLst>
                                    </p:anim>
                                    <p:animEffect transition="in" filter="fade">
                                      <p:cBhvr>
                                        <p:cTn id="144" dur="1000"/>
                                        <p:tgtEl>
                                          <p:spTgt spid="17"/>
                                        </p:tgtEl>
                                      </p:cBhvr>
                                    </p:animEffect>
                                  </p:childTnLst>
                                </p:cTn>
                              </p:par>
                              <p:par>
                                <p:cTn id="145" presetID="31" presetClass="entr" presetSubtype="0" fill="hold" nodeType="withEffect">
                                  <p:stCondLst>
                                    <p:cond delay="0"/>
                                  </p:stCondLst>
                                  <p:childTnLst>
                                    <p:set>
                                      <p:cBhvr>
                                        <p:cTn id="146" dur="1" fill="hold">
                                          <p:stCondLst>
                                            <p:cond delay="0"/>
                                          </p:stCondLst>
                                        </p:cTn>
                                        <p:tgtEl>
                                          <p:spTgt spid="16"/>
                                        </p:tgtEl>
                                        <p:attrNameLst>
                                          <p:attrName>style.visibility</p:attrName>
                                        </p:attrNameLst>
                                      </p:cBhvr>
                                      <p:to>
                                        <p:strVal val="visible"/>
                                      </p:to>
                                    </p:set>
                                    <p:anim calcmode="lin" valueType="num">
                                      <p:cBhvr>
                                        <p:cTn id="147" dur="1000" fill="hold"/>
                                        <p:tgtEl>
                                          <p:spTgt spid="16"/>
                                        </p:tgtEl>
                                        <p:attrNameLst>
                                          <p:attrName>ppt_w</p:attrName>
                                        </p:attrNameLst>
                                      </p:cBhvr>
                                      <p:tavLst>
                                        <p:tav tm="0">
                                          <p:val>
                                            <p:fltVal val="0"/>
                                          </p:val>
                                        </p:tav>
                                        <p:tav tm="100000">
                                          <p:val>
                                            <p:strVal val="#ppt_w"/>
                                          </p:val>
                                        </p:tav>
                                      </p:tavLst>
                                    </p:anim>
                                    <p:anim calcmode="lin" valueType="num">
                                      <p:cBhvr>
                                        <p:cTn id="148" dur="1000" fill="hold"/>
                                        <p:tgtEl>
                                          <p:spTgt spid="16"/>
                                        </p:tgtEl>
                                        <p:attrNameLst>
                                          <p:attrName>ppt_h</p:attrName>
                                        </p:attrNameLst>
                                      </p:cBhvr>
                                      <p:tavLst>
                                        <p:tav tm="0">
                                          <p:val>
                                            <p:fltVal val="0"/>
                                          </p:val>
                                        </p:tav>
                                        <p:tav tm="100000">
                                          <p:val>
                                            <p:strVal val="#ppt_h"/>
                                          </p:val>
                                        </p:tav>
                                      </p:tavLst>
                                    </p:anim>
                                    <p:anim calcmode="lin" valueType="num">
                                      <p:cBhvr>
                                        <p:cTn id="149" dur="1000" fill="hold"/>
                                        <p:tgtEl>
                                          <p:spTgt spid="16"/>
                                        </p:tgtEl>
                                        <p:attrNameLst>
                                          <p:attrName>style.rotation</p:attrName>
                                        </p:attrNameLst>
                                      </p:cBhvr>
                                      <p:tavLst>
                                        <p:tav tm="0">
                                          <p:val>
                                            <p:fltVal val="90"/>
                                          </p:val>
                                        </p:tav>
                                        <p:tav tm="100000">
                                          <p:val>
                                            <p:fltVal val="0"/>
                                          </p:val>
                                        </p:tav>
                                      </p:tavLst>
                                    </p:anim>
                                    <p:animEffect transition="in" filter="fade">
                                      <p:cBhvr>
                                        <p:cTn id="150" dur="1000"/>
                                        <p:tgtEl>
                                          <p:spTgt spid="16"/>
                                        </p:tgtEl>
                                      </p:cBhvr>
                                    </p:animEffect>
                                  </p:childTnLst>
                                </p:cTn>
                              </p:par>
                              <p:par>
                                <p:cTn id="151" presetID="31" presetClass="entr" presetSubtype="0" fill="hold" nodeType="withEffect">
                                  <p:stCondLst>
                                    <p:cond delay="0"/>
                                  </p:stCondLst>
                                  <p:childTnLst>
                                    <p:set>
                                      <p:cBhvr>
                                        <p:cTn id="152" dur="1" fill="hold">
                                          <p:stCondLst>
                                            <p:cond delay="0"/>
                                          </p:stCondLst>
                                        </p:cTn>
                                        <p:tgtEl>
                                          <p:spTgt spid="15"/>
                                        </p:tgtEl>
                                        <p:attrNameLst>
                                          <p:attrName>style.visibility</p:attrName>
                                        </p:attrNameLst>
                                      </p:cBhvr>
                                      <p:to>
                                        <p:strVal val="visible"/>
                                      </p:to>
                                    </p:set>
                                    <p:anim calcmode="lin" valueType="num">
                                      <p:cBhvr>
                                        <p:cTn id="153" dur="1000" fill="hold"/>
                                        <p:tgtEl>
                                          <p:spTgt spid="15"/>
                                        </p:tgtEl>
                                        <p:attrNameLst>
                                          <p:attrName>ppt_w</p:attrName>
                                        </p:attrNameLst>
                                      </p:cBhvr>
                                      <p:tavLst>
                                        <p:tav tm="0">
                                          <p:val>
                                            <p:fltVal val="0"/>
                                          </p:val>
                                        </p:tav>
                                        <p:tav tm="100000">
                                          <p:val>
                                            <p:strVal val="#ppt_w"/>
                                          </p:val>
                                        </p:tav>
                                      </p:tavLst>
                                    </p:anim>
                                    <p:anim calcmode="lin" valueType="num">
                                      <p:cBhvr>
                                        <p:cTn id="154" dur="1000" fill="hold"/>
                                        <p:tgtEl>
                                          <p:spTgt spid="15"/>
                                        </p:tgtEl>
                                        <p:attrNameLst>
                                          <p:attrName>ppt_h</p:attrName>
                                        </p:attrNameLst>
                                      </p:cBhvr>
                                      <p:tavLst>
                                        <p:tav tm="0">
                                          <p:val>
                                            <p:fltVal val="0"/>
                                          </p:val>
                                        </p:tav>
                                        <p:tav tm="100000">
                                          <p:val>
                                            <p:strVal val="#ppt_h"/>
                                          </p:val>
                                        </p:tav>
                                      </p:tavLst>
                                    </p:anim>
                                    <p:anim calcmode="lin" valueType="num">
                                      <p:cBhvr>
                                        <p:cTn id="155" dur="1000" fill="hold"/>
                                        <p:tgtEl>
                                          <p:spTgt spid="15"/>
                                        </p:tgtEl>
                                        <p:attrNameLst>
                                          <p:attrName>style.rotation</p:attrName>
                                        </p:attrNameLst>
                                      </p:cBhvr>
                                      <p:tavLst>
                                        <p:tav tm="0">
                                          <p:val>
                                            <p:fltVal val="90"/>
                                          </p:val>
                                        </p:tav>
                                        <p:tav tm="100000">
                                          <p:val>
                                            <p:fltVal val="0"/>
                                          </p:val>
                                        </p:tav>
                                      </p:tavLst>
                                    </p:anim>
                                    <p:animEffect transition="in" filter="fade">
                                      <p:cBhvr>
                                        <p:cTn id="156" dur="1000"/>
                                        <p:tgtEl>
                                          <p:spTgt spid="15"/>
                                        </p:tgtEl>
                                      </p:cBhvr>
                                    </p:animEffect>
                                  </p:childTnLst>
                                </p:cTn>
                              </p:par>
                              <p:par>
                                <p:cTn id="157" presetID="31" presetClass="entr" presetSubtype="0" fill="hold" nodeType="withEffect">
                                  <p:stCondLst>
                                    <p:cond delay="0"/>
                                  </p:stCondLst>
                                  <p:childTnLst>
                                    <p:set>
                                      <p:cBhvr>
                                        <p:cTn id="158" dur="1" fill="hold">
                                          <p:stCondLst>
                                            <p:cond delay="0"/>
                                          </p:stCondLst>
                                        </p:cTn>
                                        <p:tgtEl>
                                          <p:spTgt spid="14"/>
                                        </p:tgtEl>
                                        <p:attrNameLst>
                                          <p:attrName>style.visibility</p:attrName>
                                        </p:attrNameLst>
                                      </p:cBhvr>
                                      <p:to>
                                        <p:strVal val="visible"/>
                                      </p:to>
                                    </p:set>
                                    <p:anim calcmode="lin" valueType="num">
                                      <p:cBhvr>
                                        <p:cTn id="159" dur="1000" fill="hold"/>
                                        <p:tgtEl>
                                          <p:spTgt spid="14"/>
                                        </p:tgtEl>
                                        <p:attrNameLst>
                                          <p:attrName>ppt_w</p:attrName>
                                        </p:attrNameLst>
                                      </p:cBhvr>
                                      <p:tavLst>
                                        <p:tav tm="0">
                                          <p:val>
                                            <p:fltVal val="0"/>
                                          </p:val>
                                        </p:tav>
                                        <p:tav tm="100000">
                                          <p:val>
                                            <p:strVal val="#ppt_w"/>
                                          </p:val>
                                        </p:tav>
                                      </p:tavLst>
                                    </p:anim>
                                    <p:anim calcmode="lin" valueType="num">
                                      <p:cBhvr>
                                        <p:cTn id="160" dur="1000" fill="hold"/>
                                        <p:tgtEl>
                                          <p:spTgt spid="14"/>
                                        </p:tgtEl>
                                        <p:attrNameLst>
                                          <p:attrName>ppt_h</p:attrName>
                                        </p:attrNameLst>
                                      </p:cBhvr>
                                      <p:tavLst>
                                        <p:tav tm="0">
                                          <p:val>
                                            <p:fltVal val="0"/>
                                          </p:val>
                                        </p:tav>
                                        <p:tav tm="100000">
                                          <p:val>
                                            <p:strVal val="#ppt_h"/>
                                          </p:val>
                                        </p:tav>
                                      </p:tavLst>
                                    </p:anim>
                                    <p:anim calcmode="lin" valueType="num">
                                      <p:cBhvr>
                                        <p:cTn id="161" dur="1000" fill="hold"/>
                                        <p:tgtEl>
                                          <p:spTgt spid="14"/>
                                        </p:tgtEl>
                                        <p:attrNameLst>
                                          <p:attrName>style.rotation</p:attrName>
                                        </p:attrNameLst>
                                      </p:cBhvr>
                                      <p:tavLst>
                                        <p:tav tm="0">
                                          <p:val>
                                            <p:fltVal val="90"/>
                                          </p:val>
                                        </p:tav>
                                        <p:tav tm="100000">
                                          <p:val>
                                            <p:fltVal val="0"/>
                                          </p:val>
                                        </p:tav>
                                      </p:tavLst>
                                    </p:anim>
                                    <p:animEffect transition="in" filter="fade">
                                      <p:cBhvr>
                                        <p:cTn id="162" dur="1000"/>
                                        <p:tgtEl>
                                          <p:spTgt spid="14"/>
                                        </p:tgtEl>
                                      </p:cBhvr>
                                    </p:animEffect>
                                  </p:childTnLst>
                                </p:cTn>
                              </p:par>
                            </p:childTnLst>
                          </p:cTn>
                        </p:par>
                      </p:childTnLst>
                    </p:cTn>
                  </p:par>
                  <p:par>
                    <p:cTn id="163" fill="hold">
                      <p:stCondLst>
                        <p:cond delay="indefinite"/>
                      </p:stCondLst>
                      <p:childTnLst>
                        <p:par>
                          <p:cTn id="164" fill="hold">
                            <p:stCondLst>
                              <p:cond delay="0"/>
                            </p:stCondLst>
                            <p:childTnLst>
                              <p:par>
                                <p:cTn id="165" presetID="10" presetClass="entr" presetSubtype="0" fill="hold" nodeType="clickEffect">
                                  <p:stCondLst>
                                    <p:cond delay="0"/>
                                  </p:stCondLst>
                                  <p:childTnLst>
                                    <p:set>
                                      <p:cBhvr>
                                        <p:cTn id="166" dur="1" fill="hold">
                                          <p:stCondLst>
                                            <p:cond delay="0"/>
                                          </p:stCondLst>
                                        </p:cTn>
                                        <p:tgtEl>
                                          <p:spTgt spid="2"/>
                                        </p:tgtEl>
                                        <p:attrNameLst>
                                          <p:attrName>style.visibility</p:attrName>
                                        </p:attrNameLst>
                                      </p:cBhvr>
                                      <p:to>
                                        <p:strVal val="visible"/>
                                      </p:to>
                                    </p:set>
                                    <p:animEffect transition="in" filter="fade">
                                      <p:cBhvr>
                                        <p:cTn id="167" dur="500"/>
                                        <p:tgtEl>
                                          <p:spTgt spid="2"/>
                                        </p:tgtEl>
                                      </p:cBhvr>
                                    </p:animEffect>
                                  </p:childTnLst>
                                </p:cTn>
                              </p:par>
                              <p:par>
                                <p:cTn id="168" presetID="10" presetClass="exit" presetSubtype="0" fill="hold" nodeType="withEffect">
                                  <p:stCondLst>
                                    <p:cond delay="0"/>
                                  </p:stCondLst>
                                  <p:childTnLst>
                                    <p:animEffect transition="out" filter="fade">
                                      <p:cBhvr>
                                        <p:cTn id="169" dur="500"/>
                                        <p:tgtEl>
                                          <p:spTgt spid="52"/>
                                        </p:tgtEl>
                                      </p:cBhvr>
                                    </p:animEffect>
                                    <p:set>
                                      <p:cBhvr>
                                        <p:cTn id="170" dur="1" fill="hold">
                                          <p:stCondLst>
                                            <p:cond delay="499"/>
                                          </p:stCondLst>
                                        </p:cTn>
                                        <p:tgtEl>
                                          <p:spTgt spid="52"/>
                                        </p:tgtEl>
                                        <p:attrNameLst>
                                          <p:attrName>style.visibility</p:attrName>
                                        </p:attrNameLst>
                                      </p:cBhvr>
                                      <p:to>
                                        <p:strVal val="hidden"/>
                                      </p:to>
                                    </p:set>
                                  </p:childTnLst>
                                </p:cTn>
                              </p:par>
                              <p:par>
                                <p:cTn id="171" presetID="10" presetClass="exit" presetSubtype="0" fill="hold" grpId="1" nodeType="withEffect">
                                  <p:stCondLst>
                                    <p:cond delay="0"/>
                                  </p:stCondLst>
                                  <p:childTnLst>
                                    <p:animEffect transition="out" filter="fade">
                                      <p:cBhvr>
                                        <p:cTn id="172" dur="500"/>
                                        <p:tgtEl>
                                          <p:spTgt spid="53"/>
                                        </p:tgtEl>
                                      </p:cBhvr>
                                    </p:animEffect>
                                    <p:set>
                                      <p:cBhvr>
                                        <p:cTn id="173" dur="1" fill="hold">
                                          <p:stCondLst>
                                            <p:cond delay="499"/>
                                          </p:stCondLst>
                                        </p:cTn>
                                        <p:tgtEl>
                                          <p:spTgt spid="53"/>
                                        </p:tgtEl>
                                        <p:attrNameLst>
                                          <p:attrName>style.visibility</p:attrName>
                                        </p:attrNameLst>
                                      </p:cBhvr>
                                      <p:to>
                                        <p:strVal val="hidden"/>
                                      </p:to>
                                    </p:set>
                                  </p:childTnLst>
                                </p:cTn>
                              </p:par>
                              <p:par>
                                <p:cTn id="174" presetID="10" presetClass="exit" presetSubtype="0" fill="hold" nodeType="withEffect">
                                  <p:stCondLst>
                                    <p:cond delay="0"/>
                                  </p:stCondLst>
                                  <p:childTnLst>
                                    <p:animEffect transition="out" filter="fade">
                                      <p:cBhvr>
                                        <p:cTn id="175" dur="500"/>
                                        <p:tgtEl>
                                          <p:spTgt spid="54"/>
                                        </p:tgtEl>
                                      </p:cBhvr>
                                    </p:animEffect>
                                    <p:set>
                                      <p:cBhvr>
                                        <p:cTn id="176" dur="1" fill="hold">
                                          <p:stCondLst>
                                            <p:cond delay="499"/>
                                          </p:stCondLst>
                                        </p:cTn>
                                        <p:tgtEl>
                                          <p:spTgt spid="54"/>
                                        </p:tgtEl>
                                        <p:attrNameLst>
                                          <p:attrName>style.visibility</p:attrName>
                                        </p:attrNameLst>
                                      </p:cBhvr>
                                      <p:to>
                                        <p:strVal val="hidden"/>
                                      </p:to>
                                    </p:set>
                                  </p:childTnLst>
                                </p:cTn>
                              </p:par>
                              <p:par>
                                <p:cTn id="177" presetID="10" presetClass="exit" presetSubtype="0" fill="hold" grpId="1" nodeType="withEffect">
                                  <p:stCondLst>
                                    <p:cond delay="0"/>
                                  </p:stCondLst>
                                  <p:childTnLst>
                                    <p:animEffect transition="out" filter="fade">
                                      <p:cBhvr>
                                        <p:cTn id="178" dur="500"/>
                                        <p:tgtEl>
                                          <p:spTgt spid="55"/>
                                        </p:tgtEl>
                                      </p:cBhvr>
                                    </p:animEffect>
                                    <p:set>
                                      <p:cBhvr>
                                        <p:cTn id="179" dur="1" fill="hold">
                                          <p:stCondLst>
                                            <p:cond delay="499"/>
                                          </p:stCondLst>
                                        </p:cTn>
                                        <p:tgtEl>
                                          <p:spTgt spid="55"/>
                                        </p:tgtEl>
                                        <p:attrNameLst>
                                          <p:attrName>style.visibility</p:attrName>
                                        </p:attrNameLst>
                                      </p:cBhvr>
                                      <p:to>
                                        <p:strVal val="hidden"/>
                                      </p:to>
                                    </p:set>
                                  </p:childTnLst>
                                </p:cTn>
                              </p:par>
                              <p:par>
                                <p:cTn id="180" presetID="10" presetClass="entr" presetSubtype="0" fill="hold" grpId="0" nodeType="withEffect">
                                  <p:stCondLst>
                                    <p:cond delay="0"/>
                                  </p:stCondLst>
                                  <p:childTnLst>
                                    <p:set>
                                      <p:cBhvr>
                                        <p:cTn id="181" dur="1" fill="hold">
                                          <p:stCondLst>
                                            <p:cond delay="0"/>
                                          </p:stCondLst>
                                        </p:cTn>
                                        <p:tgtEl>
                                          <p:spTgt spid="71"/>
                                        </p:tgtEl>
                                        <p:attrNameLst>
                                          <p:attrName>style.visibility</p:attrName>
                                        </p:attrNameLst>
                                      </p:cBhvr>
                                      <p:to>
                                        <p:strVal val="visible"/>
                                      </p:to>
                                    </p:set>
                                    <p:animEffect transition="in" filter="fade">
                                      <p:cBhvr>
                                        <p:cTn id="182" dur="500"/>
                                        <p:tgtEl>
                                          <p:spTgt spid="71"/>
                                        </p:tgtEl>
                                      </p:cBhvr>
                                    </p:animEffect>
                                  </p:childTnLst>
                                </p:cTn>
                              </p:par>
                              <p:par>
                                <p:cTn id="183" presetID="10" presetClass="entr" presetSubtype="0" fill="hold" grpId="0" nodeType="withEffect">
                                  <p:stCondLst>
                                    <p:cond delay="0"/>
                                  </p:stCondLst>
                                  <p:childTnLst>
                                    <p:set>
                                      <p:cBhvr>
                                        <p:cTn id="184" dur="1" fill="hold">
                                          <p:stCondLst>
                                            <p:cond delay="0"/>
                                          </p:stCondLst>
                                        </p:cTn>
                                        <p:tgtEl>
                                          <p:spTgt spid="73"/>
                                        </p:tgtEl>
                                        <p:attrNameLst>
                                          <p:attrName>style.visibility</p:attrName>
                                        </p:attrNameLst>
                                      </p:cBhvr>
                                      <p:to>
                                        <p:strVal val="visible"/>
                                      </p:to>
                                    </p:set>
                                    <p:animEffect transition="in" filter="fade">
                                      <p:cBhvr>
                                        <p:cTn id="185" dur="500"/>
                                        <p:tgtEl>
                                          <p:spTgt spid="73"/>
                                        </p:tgtEl>
                                      </p:cBhvr>
                                    </p:animEffect>
                                  </p:childTnLst>
                                </p:cTn>
                              </p:par>
                              <p:par>
                                <p:cTn id="186" presetID="10" presetClass="entr" presetSubtype="0" fill="hold" nodeType="withEffect">
                                  <p:stCondLst>
                                    <p:cond delay="0"/>
                                  </p:stCondLst>
                                  <p:childTnLst>
                                    <p:set>
                                      <p:cBhvr>
                                        <p:cTn id="187" dur="1" fill="hold">
                                          <p:stCondLst>
                                            <p:cond delay="0"/>
                                          </p:stCondLst>
                                        </p:cTn>
                                        <p:tgtEl>
                                          <p:spTgt spid="3"/>
                                        </p:tgtEl>
                                        <p:attrNameLst>
                                          <p:attrName>style.visibility</p:attrName>
                                        </p:attrNameLst>
                                      </p:cBhvr>
                                      <p:to>
                                        <p:strVal val="visible"/>
                                      </p:to>
                                    </p:set>
                                    <p:animEffect transition="in" filter="fade">
                                      <p:cBhvr>
                                        <p:cTn id="188" dur="500"/>
                                        <p:tgtEl>
                                          <p:spTgt spid="3"/>
                                        </p:tgtEl>
                                      </p:cBhvr>
                                    </p:animEffect>
                                  </p:childTnLst>
                                </p:cTn>
                              </p:par>
                              <p:par>
                                <p:cTn id="189" presetID="10" presetClass="exit" presetSubtype="0" fill="hold" nodeType="withEffect">
                                  <p:stCondLst>
                                    <p:cond delay="0"/>
                                  </p:stCondLst>
                                  <p:childTnLst>
                                    <p:animEffect transition="out" filter="fade">
                                      <p:cBhvr>
                                        <p:cTn id="190" dur="500"/>
                                        <p:tgtEl>
                                          <p:spTgt spid="81"/>
                                        </p:tgtEl>
                                      </p:cBhvr>
                                    </p:animEffect>
                                    <p:set>
                                      <p:cBhvr>
                                        <p:cTn id="191" dur="1" fill="hold">
                                          <p:stCondLst>
                                            <p:cond delay="499"/>
                                          </p:stCondLst>
                                        </p:cTn>
                                        <p:tgtEl>
                                          <p:spTgt spid="81"/>
                                        </p:tgtEl>
                                        <p:attrNameLst>
                                          <p:attrName>style.visibility</p:attrName>
                                        </p:attrNameLst>
                                      </p:cBhvr>
                                      <p:to>
                                        <p:strVal val="hidden"/>
                                      </p:to>
                                    </p:set>
                                  </p:childTnLst>
                                </p:cTn>
                              </p:par>
                              <p:par>
                                <p:cTn id="192" presetID="10" presetClass="exit" presetSubtype="0" fill="hold" grpId="1" nodeType="withEffect">
                                  <p:stCondLst>
                                    <p:cond delay="0"/>
                                  </p:stCondLst>
                                  <p:childTnLst>
                                    <p:animEffect transition="out" filter="fade">
                                      <p:cBhvr>
                                        <p:cTn id="193" dur="500"/>
                                        <p:tgtEl>
                                          <p:spTgt spid="96"/>
                                        </p:tgtEl>
                                      </p:cBhvr>
                                    </p:animEffect>
                                    <p:set>
                                      <p:cBhvr>
                                        <p:cTn id="194" dur="1" fill="hold">
                                          <p:stCondLst>
                                            <p:cond delay="499"/>
                                          </p:stCondLst>
                                        </p:cTn>
                                        <p:tgtEl>
                                          <p:spTgt spid="96"/>
                                        </p:tgtEl>
                                        <p:attrNameLst>
                                          <p:attrName>style.visibility</p:attrName>
                                        </p:attrNameLst>
                                      </p:cBhvr>
                                      <p:to>
                                        <p:strVal val="hidden"/>
                                      </p:to>
                                    </p:set>
                                  </p:childTnLst>
                                </p:cTn>
                              </p:par>
                              <p:par>
                                <p:cTn id="195" presetID="10" presetClass="entr" presetSubtype="0" fill="hold" grpId="0" nodeType="withEffect">
                                  <p:stCondLst>
                                    <p:cond delay="0"/>
                                  </p:stCondLst>
                                  <p:childTnLst>
                                    <p:set>
                                      <p:cBhvr>
                                        <p:cTn id="196" dur="1" fill="hold">
                                          <p:stCondLst>
                                            <p:cond delay="0"/>
                                          </p:stCondLst>
                                        </p:cTn>
                                        <p:tgtEl>
                                          <p:spTgt spid="78"/>
                                        </p:tgtEl>
                                        <p:attrNameLst>
                                          <p:attrName>style.visibility</p:attrName>
                                        </p:attrNameLst>
                                      </p:cBhvr>
                                      <p:to>
                                        <p:strVal val="visible"/>
                                      </p:to>
                                    </p:set>
                                    <p:animEffect transition="in" filter="fade">
                                      <p:cBhvr>
                                        <p:cTn id="197" dur="500"/>
                                        <p:tgtEl>
                                          <p:spTgt spid="78"/>
                                        </p:tgtEl>
                                      </p:cBhvr>
                                    </p:animEffect>
                                  </p:childTnLst>
                                </p:cTn>
                              </p:par>
                              <p:par>
                                <p:cTn id="198" presetID="10" presetClass="entr" presetSubtype="0" fill="hold" grpId="0" nodeType="withEffect">
                                  <p:stCondLst>
                                    <p:cond delay="0"/>
                                  </p:stCondLst>
                                  <p:childTnLst>
                                    <p:set>
                                      <p:cBhvr>
                                        <p:cTn id="199" dur="1" fill="hold">
                                          <p:stCondLst>
                                            <p:cond delay="0"/>
                                          </p:stCondLst>
                                        </p:cTn>
                                        <p:tgtEl>
                                          <p:spTgt spid="79"/>
                                        </p:tgtEl>
                                        <p:attrNameLst>
                                          <p:attrName>style.visibility</p:attrName>
                                        </p:attrNameLst>
                                      </p:cBhvr>
                                      <p:to>
                                        <p:strVal val="visible"/>
                                      </p:to>
                                    </p:set>
                                    <p:animEffect transition="in" filter="fade">
                                      <p:cBhvr>
                                        <p:cTn id="200" dur="500"/>
                                        <p:tgtEl>
                                          <p:spTgt spid="79"/>
                                        </p:tgtEl>
                                      </p:cBhvr>
                                    </p:animEffect>
                                  </p:childTnLst>
                                </p:cTn>
                              </p:par>
                            </p:childTnLst>
                          </p:cTn>
                        </p:par>
                      </p:childTnLst>
                    </p:cTn>
                  </p:par>
                  <p:par>
                    <p:cTn id="201" fill="hold">
                      <p:stCondLst>
                        <p:cond delay="indefinite"/>
                      </p:stCondLst>
                      <p:childTnLst>
                        <p:par>
                          <p:cTn id="202" fill="hold">
                            <p:stCondLst>
                              <p:cond delay="0"/>
                            </p:stCondLst>
                            <p:childTnLst>
                              <p:par>
                                <p:cTn id="203" presetID="10" presetClass="entr" presetSubtype="0" fill="hold" nodeType="clickEffect">
                                  <p:stCondLst>
                                    <p:cond delay="0"/>
                                  </p:stCondLst>
                                  <p:childTnLst>
                                    <p:set>
                                      <p:cBhvr>
                                        <p:cTn id="204" dur="1" fill="hold">
                                          <p:stCondLst>
                                            <p:cond delay="0"/>
                                          </p:stCondLst>
                                        </p:cTn>
                                        <p:tgtEl>
                                          <p:spTgt spid="27"/>
                                        </p:tgtEl>
                                        <p:attrNameLst>
                                          <p:attrName>style.visibility</p:attrName>
                                        </p:attrNameLst>
                                      </p:cBhvr>
                                      <p:to>
                                        <p:strVal val="visible"/>
                                      </p:to>
                                    </p:set>
                                    <p:animEffect transition="in" filter="fade">
                                      <p:cBhvr>
                                        <p:cTn id="205" dur="500"/>
                                        <p:tgtEl>
                                          <p:spTgt spid="27"/>
                                        </p:tgtEl>
                                      </p:cBhvr>
                                    </p:animEffect>
                                  </p:childTnLst>
                                </p:cTn>
                              </p:par>
                              <p:par>
                                <p:cTn id="206" presetID="10" presetClass="entr" presetSubtype="0" fill="hold" grpId="2" nodeType="withEffect">
                                  <p:stCondLst>
                                    <p:cond delay="0"/>
                                  </p:stCondLst>
                                  <p:childTnLst>
                                    <p:set>
                                      <p:cBhvr>
                                        <p:cTn id="207" dur="1" fill="hold">
                                          <p:stCondLst>
                                            <p:cond delay="0"/>
                                          </p:stCondLst>
                                        </p:cTn>
                                        <p:tgtEl>
                                          <p:spTgt spid="43"/>
                                        </p:tgtEl>
                                        <p:attrNameLst>
                                          <p:attrName>style.visibility</p:attrName>
                                        </p:attrNameLst>
                                      </p:cBhvr>
                                      <p:to>
                                        <p:strVal val="visible"/>
                                      </p:to>
                                    </p:set>
                                    <p:animEffect transition="in" filter="fade">
                                      <p:cBhvr>
                                        <p:cTn id="208" dur="500"/>
                                        <p:tgtEl>
                                          <p:spTgt spid="43"/>
                                        </p:tgtEl>
                                      </p:cBhvr>
                                    </p:animEffect>
                                  </p:childTnLst>
                                </p:cTn>
                              </p:par>
                              <p:par>
                                <p:cTn id="209" presetID="10" presetClass="entr" presetSubtype="0" fill="hold" nodeType="withEffect">
                                  <p:stCondLst>
                                    <p:cond delay="0"/>
                                  </p:stCondLst>
                                  <p:childTnLst>
                                    <p:set>
                                      <p:cBhvr>
                                        <p:cTn id="210" dur="1" fill="hold">
                                          <p:stCondLst>
                                            <p:cond delay="0"/>
                                          </p:stCondLst>
                                        </p:cTn>
                                        <p:tgtEl>
                                          <p:spTgt spid="35"/>
                                        </p:tgtEl>
                                        <p:attrNameLst>
                                          <p:attrName>style.visibility</p:attrName>
                                        </p:attrNameLst>
                                      </p:cBhvr>
                                      <p:to>
                                        <p:strVal val="visible"/>
                                      </p:to>
                                    </p:set>
                                    <p:animEffect transition="in" filter="fade">
                                      <p:cBhvr>
                                        <p:cTn id="211" dur="500"/>
                                        <p:tgtEl>
                                          <p:spTgt spid="35"/>
                                        </p:tgtEl>
                                      </p:cBhvr>
                                    </p:animEffect>
                                  </p:childTnLst>
                                </p:cTn>
                              </p:par>
                              <p:par>
                                <p:cTn id="212" presetID="10" presetClass="entr" presetSubtype="0" fill="hold" grpId="2" nodeType="withEffect">
                                  <p:stCondLst>
                                    <p:cond delay="0"/>
                                  </p:stCondLst>
                                  <p:childTnLst>
                                    <p:set>
                                      <p:cBhvr>
                                        <p:cTn id="213" dur="1" fill="hold">
                                          <p:stCondLst>
                                            <p:cond delay="0"/>
                                          </p:stCondLst>
                                        </p:cTn>
                                        <p:tgtEl>
                                          <p:spTgt spid="95"/>
                                        </p:tgtEl>
                                        <p:attrNameLst>
                                          <p:attrName>style.visibility</p:attrName>
                                        </p:attrNameLst>
                                      </p:cBhvr>
                                      <p:to>
                                        <p:strVal val="visible"/>
                                      </p:to>
                                    </p:set>
                                    <p:animEffect transition="in" filter="fade">
                                      <p:cBhvr>
                                        <p:cTn id="214" dur="500"/>
                                        <p:tgtEl>
                                          <p:spTgt spid="95"/>
                                        </p:tgtEl>
                                      </p:cBhvr>
                                    </p:animEffect>
                                  </p:childTnLst>
                                </p:cTn>
                              </p:par>
                              <p:par>
                                <p:cTn id="215" presetID="10" presetClass="entr" presetSubtype="0" fill="hold" nodeType="withEffect">
                                  <p:stCondLst>
                                    <p:cond delay="0"/>
                                  </p:stCondLst>
                                  <p:childTnLst>
                                    <p:set>
                                      <p:cBhvr>
                                        <p:cTn id="216" dur="1" fill="hold">
                                          <p:stCondLst>
                                            <p:cond delay="0"/>
                                          </p:stCondLst>
                                        </p:cTn>
                                        <p:tgtEl>
                                          <p:spTgt spid="80"/>
                                        </p:tgtEl>
                                        <p:attrNameLst>
                                          <p:attrName>style.visibility</p:attrName>
                                        </p:attrNameLst>
                                      </p:cBhvr>
                                      <p:to>
                                        <p:strVal val="visible"/>
                                      </p:to>
                                    </p:set>
                                    <p:animEffect transition="in" filter="fade">
                                      <p:cBhvr>
                                        <p:cTn id="217" dur="500"/>
                                        <p:tgtEl>
                                          <p:spTgt spid="80"/>
                                        </p:tgtEl>
                                      </p:cBhvr>
                                    </p:animEffect>
                                  </p:childTnLst>
                                </p:cTn>
                              </p:par>
                              <p:par>
                                <p:cTn id="218" presetID="10" presetClass="entr" presetSubtype="0" fill="hold" nodeType="withEffect">
                                  <p:stCondLst>
                                    <p:cond delay="0"/>
                                  </p:stCondLst>
                                  <p:childTnLst>
                                    <p:set>
                                      <p:cBhvr>
                                        <p:cTn id="219" dur="1" fill="hold">
                                          <p:stCondLst>
                                            <p:cond delay="0"/>
                                          </p:stCondLst>
                                        </p:cTn>
                                        <p:tgtEl>
                                          <p:spTgt spid="50"/>
                                        </p:tgtEl>
                                        <p:attrNameLst>
                                          <p:attrName>style.visibility</p:attrName>
                                        </p:attrNameLst>
                                      </p:cBhvr>
                                      <p:to>
                                        <p:strVal val="visible"/>
                                      </p:to>
                                    </p:set>
                                    <p:animEffect transition="in" filter="fade">
                                      <p:cBhvr>
                                        <p:cTn id="220" dur="500"/>
                                        <p:tgtEl>
                                          <p:spTgt spid="50"/>
                                        </p:tgtEl>
                                      </p:cBhvr>
                                    </p:animEffect>
                                  </p:childTnLst>
                                </p:cTn>
                              </p:par>
                              <p:par>
                                <p:cTn id="221" presetID="10" presetClass="entr" presetSubtype="0" fill="hold" grpId="2" nodeType="withEffect">
                                  <p:stCondLst>
                                    <p:cond delay="0"/>
                                  </p:stCondLst>
                                  <p:childTnLst>
                                    <p:set>
                                      <p:cBhvr>
                                        <p:cTn id="222" dur="1" fill="hold">
                                          <p:stCondLst>
                                            <p:cond delay="0"/>
                                          </p:stCondLst>
                                        </p:cTn>
                                        <p:tgtEl>
                                          <p:spTgt spid="51"/>
                                        </p:tgtEl>
                                        <p:attrNameLst>
                                          <p:attrName>style.visibility</p:attrName>
                                        </p:attrNameLst>
                                      </p:cBhvr>
                                      <p:to>
                                        <p:strVal val="visible"/>
                                      </p:to>
                                    </p:set>
                                    <p:animEffect transition="in" filter="fade">
                                      <p:cBhvr>
                                        <p:cTn id="223" dur="500"/>
                                        <p:tgtEl>
                                          <p:spTgt spid="51"/>
                                        </p:tgtEl>
                                      </p:cBhvr>
                                    </p:animEffect>
                                  </p:childTnLst>
                                </p:cTn>
                              </p:par>
                              <p:par>
                                <p:cTn id="224" presetID="10" presetClass="entr" presetSubtype="0" fill="hold" grpId="2" nodeType="withEffect">
                                  <p:stCondLst>
                                    <p:cond delay="0"/>
                                  </p:stCondLst>
                                  <p:childTnLst>
                                    <p:set>
                                      <p:cBhvr>
                                        <p:cTn id="225" dur="1" fill="hold">
                                          <p:stCondLst>
                                            <p:cond delay="0"/>
                                          </p:stCondLst>
                                        </p:cTn>
                                        <p:tgtEl>
                                          <p:spTgt spid="49"/>
                                        </p:tgtEl>
                                        <p:attrNameLst>
                                          <p:attrName>style.visibility</p:attrName>
                                        </p:attrNameLst>
                                      </p:cBhvr>
                                      <p:to>
                                        <p:strVal val="visible"/>
                                      </p:to>
                                    </p:set>
                                    <p:animEffect transition="in" filter="fade">
                                      <p:cBhvr>
                                        <p:cTn id="226" dur="500"/>
                                        <p:tgtEl>
                                          <p:spTgt spid="49"/>
                                        </p:tgtEl>
                                      </p:cBhvr>
                                    </p:animEffect>
                                  </p:childTnLst>
                                </p:cTn>
                              </p:par>
                              <p:par>
                                <p:cTn id="227" presetID="10" presetClass="entr" presetSubtype="0" fill="hold" nodeType="withEffect">
                                  <p:stCondLst>
                                    <p:cond delay="0"/>
                                  </p:stCondLst>
                                  <p:childTnLst>
                                    <p:set>
                                      <p:cBhvr>
                                        <p:cTn id="228" dur="1" fill="hold">
                                          <p:stCondLst>
                                            <p:cond delay="0"/>
                                          </p:stCondLst>
                                        </p:cTn>
                                        <p:tgtEl>
                                          <p:spTgt spid="45"/>
                                        </p:tgtEl>
                                        <p:attrNameLst>
                                          <p:attrName>style.visibility</p:attrName>
                                        </p:attrNameLst>
                                      </p:cBhvr>
                                      <p:to>
                                        <p:strVal val="visible"/>
                                      </p:to>
                                    </p:set>
                                    <p:animEffect transition="in" filter="fade">
                                      <p:cBhvr>
                                        <p:cTn id="229" dur="500"/>
                                        <p:tgtEl>
                                          <p:spTgt spid="45"/>
                                        </p:tgtEl>
                                      </p:cBhvr>
                                    </p:animEffect>
                                  </p:childTnLst>
                                </p:cTn>
                              </p:par>
                              <p:par>
                                <p:cTn id="230" presetID="10" presetClass="entr" presetSubtype="0" fill="hold" grpId="2" nodeType="withEffect">
                                  <p:stCondLst>
                                    <p:cond delay="0"/>
                                  </p:stCondLst>
                                  <p:childTnLst>
                                    <p:set>
                                      <p:cBhvr>
                                        <p:cTn id="231" dur="1" fill="hold">
                                          <p:stCondLst>
                                            <p:cond delay="0"/>
                                          </p:stCondLst>
                                        </p:cTn>
                                        <p:tgtEl>
                                          <p:spTgt spid="53"/>
                                        </p:tgtEl>
                                        <p:attrNameLst>
                                          <p:attrName>style.visibility</p:attrName>
                                        </p:attrNameLst>
                                      </p:cBhvr>
                                      <p:to>
                                        <p:strVal val="visible"/>
                                      </p:to>
                                    </p:set>
                                    <p:animEffect transition="in" filter="fade">
                                      <p:cBhvr>
                                        <p:cTn id="232" dur="500"/>
                                        <p:tgtEl>
                                          <p:spTgt spid="53"/>
                                        </p:tgtEl>
                                      </p:cBhvr>
                                    </p:animEffect>
                                  </p:childTnLst>
                                </p:cTn>
                              </p:par>
                              <p:par>
                                <p:cTn id="233" presetID="10" presetClass="entr" presetSubtype="0" fill="hold" nodeType="withEffect">
                                  <p:stCondLst>
                                    <p:cond delay="0"/>
                                  </p:stCondLst>
                                  <p:childTnLst>
                                    <p:set>
                                      <p:cBhvr>
                                        <p:cTn id="234" dur="1" fill="hold">
                                          <p:stCondLst>
                                            <p:cond delay="0"/>
                                          </p:stCondLst>
                                        </p:cTn>
                                        <p:tgtEl>
                                          <p:spTgt spid="52"/>
                                        </p:tgtEl>
                                        <p:attrNameLst>
                                          <p:attrName>style.visibility</p:attrName>
                                        </p:attrNameLst>
                                      </p:cBhvr>
                                      <p:to>
                                        <p:strVal val="visible"/>
                                      </p:to>
                                    </p:set>
                                    <p:animEffect transition="in" filter="fade">
                                      <p:cBhvr>
                                        <p:cTn id="235" dur="500"/>
                                        <p:tgtEl>
                                          <p:spTgt spid="52"/>
                                        </p:tgtEl>
                                      </p:cBhvr>
                                    </p:animEffect>
                                  </p:childTnLst>
                                </p:cTn>
                              </p:par>
                              <p:par>
                                <p:cTn id="236" presetID="10" presetClass="entr" presetSubtype="0" fill="hold" grpId="2" nodeType="withEffect">
                                  <p:stCondLst>
                                    <p:cond delay="0"/>
                                  </p:stCondLst>
                                  <p:childTnLst>
                                    <p:set>
                                      <p:cBhvr>
                                        <p:cTn id="237" dur="1" fill="hold">
                                          <p:stCondLst>
                                            <p:cond delay="0"/>
                                          </p:stCondLst>
                                        </p:cTn>
                                        <p:tgtEl>
                                          <p:spTgt spid="96"/>
                                        </p:tgtEl>
                                        <p:attrNameLst>
                                          <p:attrName>style.visibility</p:attrName>
                                        </p:attrNameLst>
                                      </p:cBhvr>
                                      <p:to>
                                        <p:strVal val="visible"/>
                                      </p:to>
                                    </p:set>
                                    <p:animEffect transition="in" filter="fade">
                                      <p:cBhvr>
                                        <p:cTn id="238" dur="500"/>
                                        <p:tgtEl>
                                          <p:spTgt spid="96"/>
                                        </p:tgtEl>
                                      </p:cBhvr>
                                    </p:animEffect>
                                  </p:childTnLst>
                                </p:cTn>
                              </p:par>
                              <p:par>
                                <p:cTn id="239" presetID="10" presetClass="entr" presetSubtype="0" fill="hold" nodeType="withEffect">
                                  <p:stCondLst>
                                    <p:cond delay="0"/>
                                  </p:stCondLst>
                                  <p:childTnLst>
                                    <p:set>
                                      <p:cBhvr>
                                        <p:cTn id="240" dur="1" fill="hold">
                                          <p:stCondLst>
                                            <p:cond delay="0"/>
                                          </p:stCondLst>
                                        </p:cTn>
                                        <p:tgtEl>
                                          <p:spTgt spid="81"/>
                                        </p:tgtEl>
                                        <p:attrNameLst>
                                          <p:attrName>style.visibility</p:attrName>
                                        </p:attrNameLst>
                                      </p:cBhvr>
                                      <p:to>
                                        <p:strVal val="visible"/>
                                      </p:to>
                                    </p:set>
                                    <p:animEffect transition="in" filter="fade">
                                      <p:cBhvr>
                                        <p:cTn id="241" dur="500"/>
                                        <p:tgtEl>
                                          <p:spTgt spid="81"/>
                                        </p:tgtEl>
                                      </p:cBhvr>
                                    </p:animEffect>
                                  </p:childTnLst>
                                </p:cTn>
                              </p:par>
                              <p:par>
                                <p:cTn id="242" presetID="10" presetClass="entr" presetSubtype="0" fill="hold" grpId="2" nodeType="withEffect">
                                  <p:stCondLst>
                                    <p:cond delay="0"/>
                                  </p:stCondLst>
                                  <p:childTnLst>
                                    <p:set>
                                      <p:cBhvr>
                                        <p:cTn id="243" dur="1" fill="hold">
                                          <p:stCondLst>
                                            <p:cond delay="0"/>
                                          </p:stCondLst>
                                        </p:cTn>
                                        <p:tgtEl>
                                          <p:spTgt spid="55"/>
                                        </p:tgtEl>
                                        <p:attrNameLst>
                                          <p:attrName>style.visibility</p:attrName>
                                        </p:attrNameLst>
                                      </p:cBhvr>
                                      <p:to>
                                        <p:strVal val="visible"/>
                                      </p:to>
                                    </p:set>
                                    <p:animEffect transition="in" filter="fade">
                                      <p:cBhvr>
                                        <p:cTn id="244" dur="500"/>
                                        <p:tgtEl>
                                          <p:spTgt spid="55"/>
                                        </p:tgtEl>
                                      </p:cBhvr>
                                    </p:animEffect>
                                  </p:childTnLst>
                                </p:cTn>
                              </p:par>
                              <p:par>
                                <p:cTn id="245" presetID="10" presetClass="entr" presetSubtype="0" fill="hold" nodeType="withEffect">
                                  <p:stCondLst>
                                    <p:cond delay="0"/>
                                  </p:stCondLst>
                                  <p:childTnLst>
                                    <p:set>
                                      <p:cBhvr>
                                        <p:cTn id="246" dur="1" fill="hold">
                                          <p:stCondLst>
                                            <p:cond delay="0"/>
                                          </p:stCondLst>
                                        </p:cTn>
                                        <p:tgtEl>
                                          <p:spTgt spid="54"/>
                                        </p:tgtEl>
                                        <p:attrNameLst>
                                          <p:attrName>style.visibility</p:attrName>
                                        </p:attrNameLst>
                                      </p:cBhvr>
                                      <p:to>
                                        <p:strVal val="visible"/>
                                      </p:to>
                                    </p:set>
                                    <p:animEffect transition="in" filter="fade">
                                      <p:cBhvr>
                                        <p:cTn id="247" dur="500"/>
                                        <p:tgtEl>
                                          <p:spTgt spid="54"/>
                                        </p:tgtEl>
                                      </p:cBhvr>
                                    </p:animEffect>
                                  </p:childTnLst>
                                </p:cTn>
                              </p:par>
                              <p:par>
                                <p:cTn id="248" presetID="10" presetClass="entr" presetSubtype="0" fill="hold" nodeType="withEffect">
                                  <p:stCondLst>
                                    <p:cond delay="0"/>
                                  </p:stCondLst>
                                  <p:childTnLst>
                                    <p:set>
                                      <p:cBhvr>
                                        <p:cTn id="249" dur="1" fill="hold">
                                          <p:stCondLst>
                                            <p:cond delay="0"/>
                                          </p:stCondLst>
                                        </p:cTn>
                                        <p:tgtEl>
                                          <p:spTgt spid="3"/>
                                        </p:tgtEl>
                                        <p:attrNameLst>
                                          <p:attrName>style.visibility</p:attrName>
                                        </p:attrNameLst>
                                      </p:cBhvr>
                                      <p:to>
                                        <p:strVal val="visible"/>
                                      </p:to>
                                    </p:set>
                                    <p:animEffect transition="in" filter="fade">
                                      <p:cBhvr>
                                        <p:cTn id="250" dur="500"/>
                                        <p:tgtEl>
                                          <p:spTgt spid="3"/>
                                        </p:tgtEl>
                                      </p:cBhvr>
                                    </p:animEffect>
                                  </p:childTnLst>
                                </p:cTn>
                              </p:par>
                              <p:par>
                                <p:cTn id="251" presetID="10" presetClass="entr" presetSubtype="0" fill="hold" grpId="0" nodeType="withEffect">
                                  <p:stCondLst>
                                    <p:cond delay="0"/>
                                  </p:stCondLst>
                                  <p:childTnLst>
                                    <p:set>
                                      <p:cBhvr>
                                        <p:cTn id="252" dur="1" fill="hold">
                                          <p:stCondLst>
                                            <p:cond delay="0"/>
                                          </p:stCondLst>
                                        </p:cTn>
                                        <p:tgtEl>
                                          <p:spTgt spid="47"/>
                                        </p:tgtEl>
                                        <p:attrNameLst>
                                          <p:attrName>style.visibility</p:attrName>
                                        </p:attrNameLst>
                                      </p:cBhvr>
                                      <p:to>
                                        <p:strVal val="visible"/>
                                      </p:to>
                                    </p:set>
                                    <p:animEffect transition="in" filter="fade">
                                      <p:cBhvr>
                                        <p:cTn id="253" dur="500"/>
                                        <p:tgtEl>
                                          <p:spTgt spid="47"/>
                                        </p:tgtEl>
                                      </p:cBhvr>
                                    </p:animEffect>
                                  </p:childTnLst>
                                </p:cTn>
                              </p:par>
                              <p:par>
                                <p:cTn id="254" presetID="10" presetClass="exit" presetSubtype="0" fill="hold" grpId="1" nodeType="withEffect">
                                  <p:stCondLst>
                                    <p:cond delay="0"/>
                                  </p:stCondLst>
                                  <p:childTnLst>
                                    <p:animEffect transition="out" filter="fade">
                                      <p:cBhvr>
                                        <p:cTn id="255" dur="500"/>
                                        <p:tgtEl>
                                          <p:spTgt spid="47"/>
                                        </p:tgtEl>
                                      </p:cBhvr>
                                    </p:animEffect>
                                    <p:set>
                                      <p:cBhvr>
                                        <p:cTn id="256" dur="1" fill="hold">
                                          <p:stCondLst>
                                            <p:cond delay="499"/>
                                          </p:stCondLst>
                                        </p:cTn>
                                        <p:tgtEl>
                                          <p:spTgt spid="47"/>
                                        </p:tgtEl>
                                        <p:attrNameLst>
                                          <p:attrName>style.visibility</p:attrName>
                                        </p:attrNameLst>
                                      </p:cBhvr>
                                      <p:to>
                                        <p:strVal val="hidden"/>
                                      </p:to>
                                    </p:set>
                                  </p:childTnLst>
                                </p:cTn>
                              </p:par>
                              <p:par>
                                <p:cTn id="257" presetID="10" presetClass="entr" presetSubtype="0" fill="hold" grpId="2" nodeType="withEffect">
                                  <p:stCondLst>
                                    <p:cond delay="0"/>
                                  </p:stCondLst>
                                  <p:childTnLst>
                                    <p:set>
                                      <p:cBhvr>
                                        <p:cTn id="258" dur="1" fill="hold">
                                          <p:stCondLst>
                                            <p:cond delay="0"/>
                                          </p:stCondLst>
                                        </p:cTn>
                                        <p:tgtEl>
                                          <p:spTgt spid="47"/>
                                        </p:tgtEl>
                                        <p:attrNameLst>
                                          <p:attrName>style.visibility</p:attrName>
                                        </p:attrNameLst>
                                      </p:cBhvr>
                                      <p:to>
                                        <p:strVal val="visible"/>
                                      </p:to>
                                    </p:set>
                                    <p:animEffect transition="in" filter="fade">
                                      <p:cBhvr>
                                        <p:cTn id="259"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3" grpId="1"/>
      <p:bldP spid="43" grpId="2"/>
      <p:bldP spid="49" grpId="0"/>
      <p:bldP spid="49" grpId="1"/>
      <p:bldP spid="49" grpId="2"/>
      <p:bldP spid="51" grpId="0"/>
      <p:bldP spid="51" grpId="1"/>
      <p:bldP spid="51" grpId="2"/>
      <p:bldP spid="53" grpId="0"/>
      <p:bldP spid="53" grpId="1"/>
      <p:bldP spid="53" grpId="2"/>
      <p:bldP spid="55" grpId="0"/>
      <p:bldP spid="55" grpId="1"/>
      <p:bldP spid="55" grpId="2"/>
      <p:bldP spid="71" grpId="0"/>
      <p:bldP spid="73" grpId="0"/>
      <p:bldP spid="78" grpId="0"/>
      <p:bldP spid="79" grpId="0"/>
      <p:bldP spid="95" grpId="0"/>
      <p:bldP spid="95" grpId="1"/>
      <p:bldP spid="95" grpId="2"/>
      <p:bldP spid="96" grpId="0"/>
      <p:bldP spid="96" grpId="1"/>
      <p:bldP spid="96" grpId="2"/>
      <p:bldP spid="47" grpId="0"/>
      <p:bldP spid="47" grpId="1"/>
      <p:bldP spid="47" grpId="2"/>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5647" y="2980033"/>
            <a:ext cx="1103376" cy="1688592"/>
          </a:xfrm>
          <a:prstGeom prst="rect">
            <a:avLst/>
          </a:prstGeom>
        </p:spPr>
      </p:pic>
      <p:pic>
        <p:nvPicPr>
          <p:cNvPr id="5" name="Picture 4" descr="BrainTissu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60049" y="1567814"/>
            <a:ext cx="208334" cy="695877"/>
          </a:xfrm>
          <a:prstGeom prst="rect">
            <a:avLst/>
          </a:prstGeom>
        </p:spPr>
      </p:pic>
      <p:pic>
        <p:nvPicPr>
          <p:cNvPr id="6" name="Picture 5" descr="GermStem.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58405" y="3466939"/>
            <a:ext cx="872853" cy="660683"/>
          </a:xfrm>
          <a:prstGeom prst="rect">
            <a:avLst/>
          </a:prstGeom>
        </p:spPr>
      </p:pic>
      <p:pic>
        <p:nvPicPr>
          <p:cNvPr id="7" name="Picture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590797" y="1558725"/>
            <a:ext cx="918405" cy="938066"/>
          </a:xfrm>
          <a:prstGeom prst="rect">
            <a:avLst/>
          </a:prstGeom>
        </p:spPr>
      </p:pic>
      <p:pic>
        <p:nvPicPr>
          <p:cNvPr id="8" name="Picture 7" descr="ICM.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758405" y="3332414"/>
            <a:ext cx="871728" cy="877824"/>
          </a:xfrm>
          <a:prstGeom prst="rect">
            <a:avLst/>
          </a:prstGeom>
        </p:spPr>
      </p:pic>
      <p:pic>
        <p:nvPicPr>
          <p:cNvPr id="9" name="Picture 8" descr="MotorTests.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649169" y="1509240"/>
            <a:ext cx="1147373" cy="987552"/>
          </a:xfrm>
          <a:prstGeom prst="rect">
            <a:avLst/>
          </a:prstGeom>
        </p:spPr>
      </p:pic>
      <p:pic>
        <p:nvPicPr>
          <p:cNvPr id="10" name="Picture 9" descr="PETscans.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819111" y="1504468"/>
            <a:ext cx="1428850" cy="992323"/>
          </a:xfrm>
          <a:prstGeom prst="rect">
            <a:avLst/>
          </a:prstGeom>
        </p:spPr>
      </p:pic>
      <p:pic>
        <p:nvPicPr>
          <p:cNvPr id="11" name="Picture 10" descr="MouseTeratoma.p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022665" y="3349591"/>
            <a:ext cx="816864" cy="637032"/>
          </a:xfrm>
          <a:prstGeom prst="rect">
            <a:avLst/>
          </a:prstGeom>
        </p:spPr>
      </p:pic>
      <p:pic>
        <p:nvPicPr>
          <p:cNvPr id="12" name="Picture 11" descr="Immunoflourescence.png"/>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325615" y="3410551"/>
            <a:ext cx="576072" cy="576072"/>
          </a:xfrm>
          <a:prstGeom prst="rect">
            <a:avLst/>
          </a:prstGeom>
        </p:spPr>
      </p:pic>
      <p:pic>
        <p:nvPicPr>
          <p:cNvPr id="2" name="Picture 1" descr="ArrowCurvedBig.png"/>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rot="18761363">
            <a:off x="725163" y="3856451"/>
            <a:ext cx="902208" cy="438912"/>
          </a:xfrm>
          <a:prstGeom prst="rect">
            <a:avLst/>
          </a:prstGeom>
        </p:spPr>
      </p:pic>
      <p:pic>
        <p:nvPicPr>
          <p:cNvPr id="13" name="Picture 12" descr="Arrow.pn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098162" y="3792383"/>
            <a:ext cx="137160" cy="143256"/>
          </a:xfrm>
          <a:prstGeom prst="rect">
            <a:avLst/>
          </a:prstGeom>
        </p:spPr>
      </p:pic>
      <p:pic>
        <p:nvPicPr>
          <p:cNvPr id="14" name="Picture 13" descr="Arrow.pn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081386" y="1825868"/>
            <a:ext cx="137160" cy="143256"/>
          </a:xfrm>
          <a:prstGeom prst="rect">
            <a:avLst/>
          </a:prstGeom>
        </p:spPr>
      </p:pic>
      <p:pic>
        <p:nvPicPr>
          <p:cNvPr id="17" name="Picture 16" descr="Arrow.pn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4335273" y="3720755"/>
            <a:ext cx="137160" cy="143256"/>
          </a:xfrm>
          <a:prstGeom prst="rect">
            <a:avLst/>
          </a:prstGeom>
        </p:spPr>
      </p:pic>
      <p:pic>
        <p:nvPicPr>
          <p:cNvPr id="18" name="Picture 17" descr="Arrow.pn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4026859" y="2066008"/>
            <a:ext cx="137160" cy="143256"/>
          </a:xfrm>
          <a:prstGeom prst="rect">
            <a:avLst/>
          </a:prstGeom>
        </p:spPr>
      </p:pic>
      <p:sp>
        <p:nvSpPr>
          <p:cNvPr id="20" name="TextBox 19"/>
          <p:cNvSpPr txBox="1"/>
          <p:nvPr/>
        </p:nvSpPr>
        <p:spPr>
          <a:xfrm>
            <a:off x="96944" y="4277600"/>
            <a:ext cx="697627" cy="338554"/>
          </a:xfrm>
          <a:prstGeom prst="rect">
            <a:avLst/>
          </a:prstGeom>
          <a:noFill/>
        </p:spPr>
        <p:txBody>
          <a:bodyPr wrap="none" rtlCol="0">
            <a:spAutoFit/>
          </a:bodyPr>
          <a:lstStyle/>
          <a:p>
            <a:r>
              <a:rPr lang="en-US" sz="800" dirty="0" smtClean="0">
                <a:solidFill>
                  <a:srgbClr val="595959"/>
                </a:solidFill>
              </a:rPr>
              <a:t>GONADAL</a:t>
            </a:r>
          </a:p>
          <a:p>
            <a:r>
              <a:rPr lang="en-US" sz="800" dirty="0" smtClean="0">
                <a:solidFill>
                  <a:srgbClr val="595959"/>
                </a:solidFill>
              </a:rPr>
              <a:t>RIDGE</a:t>
            </a:r>
          </a:p>
        </p:txBody>
      </p:sp>
      <p:sp>
        <p:nvSpPr>
          <p:cNvPr id="21" name="TextBox 20"/>
          <p:cNvSpPr txBox="1"/>
          <p:nvPr/>
        </p:nvSpPr>
        <p:spPr>
          <a:xfrm>
            <a:off x="1879133" y="3554541"/>
            <a:ext cx="640871" cy="215444"/>
          </a:xfrm>
          <a:prstGeom prst="rect">
            <a:avLst/>
          </a:prstGeom>
          <a:noFill/>
        </p:spPr>
        <p:txBody>
          <a:bodyPr wrap="none" rtlCol="0">
            <a:spAutoFit/>
          </a:bodyPr>
          <a:lstStyle/>
          <a:p>
            <a:r>
              <a:rPr lang="en-US" sz="800" dirty="0">
                <a:solidFill>
                  <a:srgbClr val="595959"/>
                </a:solidFill>
              </a:rPr>
              <a:t>d</a:t>
            </a:r>
            <a:r>
              <a:rPr lang="en-US" sz="800" dirty="0" smtClean="0">
                <a:solidFill>
                  <a:srgbClr val="595959"/>
                </a:solidFill>
              </a:rPr>
              <a:t>issection</a:t>
            </a:r>
          </a:p>
        </p:txBody>
      </p:sp>
      <p:sp>
        <p:nvSpPr>
          <p:cNvPr id="22" name="TextBox 21"/>
          <p:cNvSpPr txBox="1"/>
          <p:nvPr/>
        </p:nvSpPr>
        <p:spPr>
          <a:xfrm>
            <a:off x="1841753" y="3910571"/>
            <a:ext cx="620683" cy="215444"/>
          </a:xfrm>
          <a:prstGeom prst="rect">
            <a:avLst/>
          </a:prstGeom>
          <a:noFill/>
        </p:spPr>
        <p:txBody>
          <a:bodyPr wrap="none" rtlCol="0">
            <a:spAutoFit/>
          </a:bodyPr>
          <a:lstStyle/>
          <a:p>
            <a:r>
              <a:rPr lang="en-US" sz="800" dirty="0" smtClean="0">
                <a:solidFill>
                  <a:srgbClr val="595959"/>
                </a:solidFill>
              </a:rPr>
              <a:t>&amp; Culture</a:t>
            </a:r>
          </a:p>
        </p:txBody>
      </p:sp>
      <p:sp>
        <p:nvSpPr>
          <p:cNvPr id="23" name="TextBox 22"/>
          <p:cNvSpPr txBox="1"/>
          <p:nvPr/>
        </p:nvSpPr>
        <p:spPr>
          <a:xfrm>
            <a:off x="1845979" y="1907426"/>
            <a:ext cx="640871" cy="215444"/>
          </a:xfrm>
          <a:prstGeom prst="rect">
            <a:avLst/>
          </a:prstGeom>
          <a:noFill/>
        </p:spPr>
        <p:txBody>
          <a:bodyPr wrap="none" rtlCol="0">
            <a:spAutoFit/>
          </a:bodyPr>
          <a:lstStyle/>
          <a:p>
            <a:r>
              <a:rPr lang="en-US" sz="800" dirty="0">
                <a:solidFill>
                  <a:srgbClr val="595959"/>
                </a:solidFill>
              </a:rPr>
              <a:t>d</a:t>
            </a:r>
            <a:r>
              <a:rPr lang="en-US" sz="800" dirty="0" smtClean="0">
                <a:solidFill>
                  <a:srgbClr val="595959"/>
                </a:solidFill>
              </a:rPr>
              <a:t>issection</a:t>
            </a:r>
          </a:p>
        </p:txBody>
      </p:sp>
      <p:sp>
        <p:nvSpPr>
          <p:cNvPr id="24" name="TextBox 23"/>
          <p:cNvSpPr txBox="1"/>
          <p:nvPr/>
        </p:nvSpPr>
        <p:spPr>
          <a:xfrm>
            <a:off x="2719058" y="2484216"/>
            <a:ext cx="710451" cy="215444"/>
          </a:xfrm>
          <a:prstGeom prst="rect">
            <a:avLst/>
          </a:prstGeom>
          <a:noFill/>
        </p:spPr>
        <p:txBody>
          <a:bodyPr wrap="none" rtlCol="0">
            <a:spAutoFit/>
          </a:bodyPr>
          <a:lstStyle/>
          <a:p>
            <a:r>
              <a:rPr lang="en-US" sz="800" dirty="0">
                <a:solidFill>
                  <a:srgbClr val="595959"/>
                </a:solidFill>
              </a:rPr>
              <a:t>b</a:t>
            </a:r>
            <a:r>
              <a:rPr lang="en-US" sz="800" dirty="0" smtClean="0">
                <a:solidFill>
                  <a:srgbClr val="595959"/>
                </a:solidFill>
              </a:rPr>
              <a:t>rain tissue</a:t>
            </a:r>
          </a:p>
        </p:txBody>
      </p:sp>
      <p:sp>
        <p:nvSpPr>
          <p:cNvPr id="25" name="TextBox 24"/>
          <p:cNvSpPr txBox="1"/>
          <p:nvPr/>
        </p:nvSpPr>
        <p:spPr>
          <a:xfrm>
            <a:off x="2607466" y="4141375"/>
            <a:ext cx="1155585" cy="338554"/>
          </a:xfrm>
          <a:prstGeom prst="rect">
            <a:avLst/>
          </a:prstGeom>
          <a:noFill/>
        </p:spPr>
        <p:txBody>
          <a:bodyPr wrap="none" rtlCol="0">
            <a:spAutoFit/>
          </a:bodyPr>
          <a:lstStyle/>
          <a:p>
            <a:pPr algn="ctr"/>
            <a:r>
              <a:rPr lang="en-US" sz="800" dirty="0" smtClean="0">
                <a:solidFill>
                  <a:srgbClr val="595959"/>
                </a:solidFill>
              </a:rPr>
              <a:t>PRIMORDIAL GERM</a:t>
            </a:r>
            <a:br>
              <a:rPr lang="en-US" sz="800" dirty="0" smtClean="0">
                <a:solidFill>
                  <a:srgbClr val="595959"/>
                </a:solidFill>
              </a:rPr>
            </a:br>
            <a:r>
              <a:rPr lang="en-US" sz="800" dirty="0" smtClean="0">
                <a:solidFill>
                  <a:srgbClr val="595959"/>
                </a:solidFill>
              </a:rPr>
              <a:t>CELLS (PGCs)</a:t>
            </a:r>
          </a:p>
        </p:txBody>
      </p:sp>
      <p:sp>
        <p:nvSpPr>
          <p:cNvPr id="27" name="TextBox 26"/>
          <p:cNvSpPr txBox="1"/>
          <p:nvPr/>
        </p:nvSpPr>
        <p:spPr>
          <a:xfrm>
            <a:off x="1882662" y="3912519"/>
            <a:ext cx="505267" cy="215444"/>
          </a:xfrm>
          <a:prstGeom prst="rect">
            <a:avLst/>
          </a:prstGeom>
          <a:noFill/>
        </p:spPr>
        <p:txBody>
          <a:bodyPr wrap="none" rtlCol="0">
            <a:spAutoFit/>
          </a:bodyPr>
          <a:lstStyle/>
          <a:p>
            <a:r>
              <a:rPr lang="en-US" sz="800" dirty="0">
                <a:solidFill>
                  <a:srgbClr val="595959"/>
                </a:solidFill>
              </a:rPr>
              <a:t>c</a:t>
            </a:r>
            <a:r>
              <a:rPr lang="en-US" sz="800" dirty="0" smtClean="0">
                <a:solidFill>
                  <a:srgbClr val="595959"/>
                </a:solidFill>
              </a:rPr>
              <a:t>ulture</a:t>
            </a:r>
          </a:p>
        </p:txBody>
      </p:sp>
      <p:sp>
        <p:nvSpPr>
          <p:cNvPr id="28" name="TextBox 27"/>
          <p:cNvSpPr txBox="1"/>
          <p:nvPr/>
        </p:nvSpPr>
        <p:spPr>
          <a:xfrm>
            <a:off x="2628187" y="2485994"/>
            <a:ext cx="857677" cy="215444"/>
          </a:xfrm>
          <a:prstGeom prst="rect">
            <a:avLst/>
          </a:prstGeom>
          <a:noFill/>
        </p:spPr>
        <p:txBody>
          <a:bodyPr wrap="none" rtlCol="0">
            <a:spAutoFit/>
          </a:bodyPr>
          <a:lstStyle/>
          <a:p>
            <a:r>
              <a:rPr lang="en-US" sz="800" dirty="0">
                <a:solidFill>
                  <a:srgbClr val="595959"/>
                </a:solidFill>
              </a:rPr>
              <a:t>t</a:t>
            </a:r>
            <a:r>
              <a:rPr lang="en-US" sz="800" dirty="0" smtClean="0">
                <a:solidFill>
                  <a:srgbClr val="595959"/>
                </a:solidFill>
              </a:rPr>
              <a:t>ransplantation </a:t>
            </a:r>
          </a:p>
        </p:txBody>
      </p:sp>
      <p:sp>
        <p:nvSpPr>
          <p:cNvPr id="29" name="TextBox 28"/>
          <p:cNvSpPr txBox="1"/>
          <p:nvPr/>
        </p:nvSpPr>
        <p:spPr>
          <a:xfrm>
            <a:off x="2637166" y="4140563"/>
            <a:ext cx="1056700" cy="215444"/>
          </a:xfrm>
          <a:prstGeom prst="rect">
            <a:avLst/>
          </a:prstGeom>
          <a:noFill/>
        </p:spPr>
        <p:txBody>
          <a:bodyPr wrap="none" rtlCol="0">
            <a:spAutoFit/>
          </a:bodyPr>
          <a:lstStyle/>
          <a:p>
            <a:r>
              <a:rPr lang="en-US" sz="800" dirty="0" smtClean="0">
                <a:solidFill>
                  <a:srgbClr val="595959"/>
                </a:solidFill>
              </a:rPr>
              <a:t>EMBRYOID BODY</a:t>
            </a:r>
          </a:p>
        </p:txBody>
      </p:sp>
      <p:sp>
        <p:nvSpPr>
          <p:cNvPr id="30" name="TextBox 29"/>
          <p:cNvSpPr txBox="1"/>
          <p:nvPr/>
        </p:nvSpPr>
        <p:spPr>
          <a:xfrm>
            <a:off x="3646340" y="1837221"/>
            <a:ext cx="823312" cy="215444"/>
          </a:xfrm>
          <a:prstGeom prst="rect">
            <a:avLst/>
          </a:prstGeom>
          <a:noFill/>
        </p:spPr>
        <p:txBody>
          <a:bodyPr wrap="none" rtlCol="0">
            <a:spAutoFit/>
          </a:bodyPr>
          <a:lstStyle/>
          <a:p>
            <a:r>
              <a:rPr lang="en-US" sz="800" dirty="0">
                <a:solidFill>
                  <a:srgbClr val="595959"/>
                </a:solidFill>
              </a:rPr>
              <a:t>c</a:t>
            </a:r>
            <a:r>
              <a:rPr lang="en-US" sz="800" dirty="0" smtClean="0">
                <a:solidFill>
                  <a:srgbClr val="595959"/>
                </a:solidFill>
              </a:rPr>
              <a:t>linical </a:t>
            </a:r>
            <a:r>
              <a:rPr lang="en-US" sz="800" dirty="0">
                <a:solidFill>
                  <a:srgbClr val="595959"/>
                </a:solidFill>
              </a:rPr>
              <a:t>t</a:t>
            </a:r>
            <a:r>
              <a:rPr lang="en-US" sz="800" dirty="0" smtClean="0">
                <a:solidFill>
                  <a:srgbClr val="595959"/>
                </a:solidFill>
              </a:rPr>
              <a:t>esting</a:t>
            </a:r>
          </a:p>
        </p:txBody>
      </p:sp>
      <p:sp>
        <p:nvSpPr>
          <p:cNvPr id="31" name="TextBox 30"/>
          <p:cNvSpPr txBox="1"/>
          <p:nvPr/>
        </p:nvSpPr>
        <p:spPr>
          <a:xfrm>
            <a:off x="3954754" y="3448051"/>
            <a:ext cx="1022836" cy="215444"/>
          </a:xfrm>
          <a:prstGeom prst="rect">
            <a:avLst/>
          </a:prstGeom>
          <a:noFill/>
        </p:spPr>
        <p:txBody>
          <a:bodyPr wrap="none" rtlCol="0">
            <a:spAutoFit/>
          </a:bodyPr>
          <a:lstStyle/>
          <a:p>
            <a:r>
              <a:rPr lang="en-US" sz="800" dirty="0" err="1">
                <a:solidFill>
                  <a:srgbClr val="595959"/>
                </a:solidFill>
              </a:rPr>
              <a:t>s</a:t>
            </a:r>
            <a:r>
              <a:rPr lang="en-US" sz="800" dirty="0" err="1" smtClean="0">
                <a:solidFill>
                  <a:srgbClr val="595959"/>
                </a:solidFill>
              </a:rPr>
              <a:t>temness</a:t>
            </a:r>
            <a:r>
              <a:rPr lang="en-US" sz="800" dirty="0" smtClean="0">
                <a:solidFill>
                  <a:srgbClr val="595959"/>
                </a:solidFill>
              </a:rPr>
              <a:t> </a:t>
            </a:r>
            <a:r>
              <a:rPr lang="en-US" sz="800" dirty="0">
                <a:solidFill>
                  <a:srgbClr val="595959"/>
                </a:solidFill>
              </a:rPr>
              <a:t>a</a:t>
            </a:r>
            <a:r>
              <a:rPr lang="en-US" sz="800" dirty="0" smtClean="0">
                <a:solidFill>
                  <a:srgbClr val="595959"/>
                </a:solidFill>
              </a:rPr>
              <a:t>nalysis</a:t>
            </a:r>
          </a:p>
        </p:txBody>
      </p:sp>
      <p:sp>
        <p:nvSpPr>
          <p:cNvPr id="32" name="TextBox 31"/>
          <p:cNvSpPr txBox="1"/>
          <p:nvPr/>
        </p:nvSpPr>
        <p:spPr>
          <a:xfrm>
            <a:off x="4663991" y="4219719"/>
            <a:ext cx="2557110" cy="215444"/>
          </a:xfrm>
          <a:prstGeom prst="rect">
            <a:avLst/>
          </a:prstGeom>
          <a:noFill/>
        </p:spPr>
        <p:txBody>
          <a:bodyPr wrap="none" rtlCol="0">
            <a:spAutoFit/>
          </a:bodyPr>
          <a:lstStyle/>
          <a:p>
            <a:r>
              <a:rPr lang="en-US" sz="800" dirty="0" smtClean="0">
                <a:solidFill>
                  <a:srgbClr val="595959"/>
                </a:solidFill>
              </a:rPr>
              <a:t>IMMUNOFLOURESCENCE &amp; MOUSE TERATOMA</a:t>
            </a:r>
          </a:p>
        </p:txBody>
      </p:sp>
      <p:sp>
        <p:nvSpPr>
          <p:cNvPr id="33" name="TextBox 32"/>
          <p:cNvSpPr txBox="1"/>
          <p:nvPr/>
        </p:nvSpPr>
        <p:spPr>
          <a:xfrm>
            <a:off x="5032650" y="935692"/>
            <a:ext cx="1980029" cy="215444"/>
          </a:xfrm>
          <a:prstGeom prst="rect">
            <a:avLst/>
          </a:prstGeom>
          <a:noFill/>
        </p:spPr>
        <p:txBody>
          <a:bodyPr wrap="none" rtlCol="0">
            <a:spAutoFit/>
          </a:bodyPr>
          <a:lstStyle/>
          <a:p>
            <a:r>
              <a:rPr lang="en-US" sz="800" dirty="0" smtClean="0">
                <a:solidFill>
                  <a:srgbClr val="595959"/>
                </a:solidFill>
              </a:rPr>
              <a:t>THERAPEUTIC EFFICACY &amp; SAFETY</a:t>
            </a:r>
          </a:p>
        </p:txBody>
      </p:sp>
      <p:pic>
        <p:nvPicPr>
          <p:cNvPr id="34" name="Picture 33" descr="Syringe.png"/>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flipH="1">
            <a:off x="3076383" y="791417"/>
            <a:ext cx="706252" cy="931651"/>
          </a:xfrm>
          <a:prstGeom prst="rect">
            <a:avLst/>
          </a:prstGeom>
        </p:spPr>
      </p:pic>
      <p:pic>
        <p:nvPicPr>
          <p:cNvPr id="35" name="Picture 34" descr="Arrow.pn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7328841" y="3729899"/>
            <a:ext cx="137160" cy="143256"/>
          </a:xfrm>
          <a:prstGeom prst="rect">
            <a:avLst/>
          </a:prstGeom>
        </p:spPr>
      </p:pic>
      <p:pic>
        <p:nvPicPr>
          <p:cNvPr id="36" name="Picture 35" descr="Arrow.pn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7681919" y="2075152"/>
            <a:ext cx="137160" cy="143256"/>
          </a:xfrm>
          <a:prstGeom prst="rect">
            <a:avLst/>
          </a:prstGeom>
        </p:spPr>
      </p:pic>
      <p:pic>
        <p:nvPicPr>
          <p:cNvPr id="37" name="Picture 36" descr="Patient.png"/>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8140698" y="1392688"/>
            <a:ext cx="588264" cy="1341120"/>
          </a:xfrm>
          <a:prstGeom prst="rect">
            <a:avLst/>
          </a:prstGeom>
        </p:spPr>
      </p:pic>
      <p:pic>
        <p:nvPicPr>
          <p:cNvPr id="38" name="Picture 37" descr="EGCLine.png"/>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7969248" y="3458634"/>
            <a:ext cx="993648" cy="749808"/>
          </a:xfrm>
          <a:prstGeom prst="rect">
            <a:avLst/>
          </a:prstGeom>
        </p:spPr>
      </p:pic>
      <p:sp>
        <p:nvSpPr>
          <p:cNvPr id="39" name="TextBox 38"/>
          <p:cNvSpPr txBox="1"/>
          <p:nvPr/>
        </p:nvSpPr>
        <p:spPr>
          <a:xfrm>
            <a:off x="8162598" y="2797349"/>
            <a:ext cx="607859" cy="215444"/>
          </a:xfrm>
          <a:prstGeom prst="rect">
            <a:avLst/>
          </a:prstGeom>
          <a:noFill/>
        </p:spPr>
        <p:txBody>
          <a:bodyPr wrap="none" rtlCol="0">
            <a:spAutoFit/>
          </a:bodyPr>
          <a:lstStyle/>
          <a:p>
            <a:r>
              <a:rPr lang="en-US" sz="800" dirty="0" smtClean="0">
                <a:solidFill>
                  <a:srgbClr val="595959"/>
                </a:solidFill>
              </a:rPr>
              <a:t>PATIENT</a:t>
            </a:r>
          </a:p>
        </p:txBody>
      </p:sp>
      <p:sp>
        <p:nvSpPr>
          <p:cNvPr id="40" name="TextBox 39"/>
          <p:cNvSpPr txBox="1"/>
          <p:nvPr/>
        </p:nvSpPr>
        <p:spPr>
          <a:xfrm>
            <a:off x="8175469" y="4223567"/>
            <a:ext cx="663563" cy="215444"/>
          </a:xfrm>
          <a:prstGeom prst="rect">
            <a:avLst/>
          </a:prstGeom>
          <a:noFill/>
        </p:spPr>
        <p:txBody>
          <a:bodyPr wrap="none" rtlCol="0">
            <a:spAutoFit/>
          </a:bodyPr>
          <a:lstStyle/>
          <a:p>
            <a:r>
              <a:rPr lang="en-US" sz="800" dirty="0" smtClean="0">
                <a:solidFill>
                  <a:srgbClr val="595959"/>
                </a:solidFill>
              </a:rPr>
              <a:t>EGC LINE</a:t>
            </a:r>
          </a:p>
        </p:txBody>
      </p:sp>
      <p:sp>
        <p:nvSpPr>
          <p:cNvPr id="43" name="TextBox 42"/>
          <p:cNvSpPr txBox="1"/>
          <p:nvPr/>
        </p:nvSpPr>
        <p:spPr>
          <a:xfrm>
            <a:off x="-14583" y="1740"/>
            <a:ext cx="8581527" cy="1191095"/>
          </a:xfrm>
          <a:prstGeom prst="rect">
            <a:avLst/>
          </a:prstGeom>
          <a:noFill/>
        </p:spPr>
        <p:txBody>
          <a:bodyPr wrap="square" rtlCol="0">
            <a:spAutoFit/>
          </a:bodyPr>
          <a:lstStyle/>
          <a:p>
            <a:r>
              <a:rPr lang="en-US" sz="2400" dirty="0" smtClean="0">
                <a:solidFill>
                  <a:srgbClr val="12919C"/>
                </a:solidFill>
              </a:rPr>
              <a:t>	Fetus. Fetal Tissue</a:t>
            </a:r>
          </a:p>
          <a:p>
            <a:pPr>
              <a:lnSpc>
                <a:spcPct val="130000"/>
              </a:lnSpc>
            </a:pPr>
            <a:r>
              <a:rPr lang="en-US" i="1" dirty="0" smtClean="0">
                <a:solidFill>
                  <a:srgbClr val="12919C"/>
                </a:solidFill>
              </a:rPr>
              <a:t>					    In </a:t>
            </a:r>
            <a:r>
              <a:rPr lang="en-US" i="1" dirty="0">
                <a:solidFill>
                  <a:srgbClr val="12919C"/>
                </a:solidFill>
              </a:rPr>
              <a:t>Vitro</a:t>
            </a:r>
          </a:p>
          <a:p>
            <a:endParaRPr lang="en-US" sz="2400" dirty="0">
              <a:solidFill>
                <a:srgbClr val="12919C"/>
              </a:solidFill>
            </a:endParaRPr>
          </a:p>
        </p:txBody>
      </p:sp>
      <p:pic>
        <p:nvPicPr>
          <p:cNvPr id="45" name="Picture 44" descr="Credits2.png"/>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114299" y="6403339"/>
            <a:ext cx="8922849" cy="367953"/>
          </a:xfrm>
          <a:prstGeom prst="rect">
            <a:avLst/>
          </a:prstGeom>
        </p:spPr>
      </p:pic>
      <p:sp>
        <p:nvSpPr>
          <p:cNvPr id="46" name="TextBox 45"/>
          <p:cNvSpPr txBox="1"/>
          <p:nvPr/>
        </p:nvSpPr>
        <p:spPr>
          <a:xfrm>
            <a:off x="1767576" y="1612437"/>
            <a:ext cx="787395" cy="215444"/>
          </a:xfrm>
          <a:prstGeom prst="rect">
            <a:avLst/>
          </a:prstGeom>
          <a:noFill/>
        </p:spPr>
        <p:txBody>
          <a:bodyPr wrap="none" rtlCol="0">
            <a:spAutoFit/>
          </a:bodyPr>
          <a:lstStyle/>
          <a:p>
            <a:r>
              <a:rPr lang="en-US" sz="800" dirty="0">
                <a:solidFill>
                  <a:srgbClr val="595959"/>
                </a:solidFill>
              </a:rPr>
              <a:t>b</a:t>
            </a:r>
            <a:r>
              <a:rPr lang="en-US" sz="800" dirty="0" smtClean="0">
                <a:solidFill>
                  <a:srgbClr val="595959"/>
                </a:solidFill>
              </a:rPr>
              <a:t>rain surgery</a:t>
            </a:r>
          </a:p>
        </p:txBody>
      </p:sp>
      <p:sp>
        <p:nvSpPr>
          <p:cNvPr id="47" name="TextBox 46"/>
          <p:cNvSpPr txBox="1"/>
          <p:nvPr/>
        </p:nvSpPr>
        <p:spPr>
          <a:xfrm>
            <a:off x="1737332" y="1949328"/>
            <a:ext cx="915635" cy="338554"/>
          </a:xfrm>
          <a:prstGeom prst="rect">
            <a:avLst/>
          </a:prstGeom>
          <a:noFill/>
        </p:spPr>
        <p:txBody>
          <a:bodyPr wrap="none" rtlCol="0">
            <a:spAutoFit/>
          </a:bodyPr>
          <a:lstStyle/>
          <a:p>
            <a:pPr algn="ctr"/>
            <a:r>
              <a:rPr lang="en-US" sz="800" dirty="0" smtClean="0">
                <a:solidFill>
                  <a:srgbClr val="595959"/>
                </a:solidFill>
              </a:rPr>
              <a:t>drugs suppress</a:t>
            </a:r>
          </a:p>
          <a:p>
            <a:pPr algn="ctr"/>
            <a:r>
              <a:rPr lang="en-US" sz="800" dirty="0" smtClean="0">
                <a:solidFill>
                  <a:srgbClr val="595959"/>
                </a:solidFill>
              </a:rPr>
              <a:t>Immune system</a:t>
            </a:r>
          </a:p>
        </p:txBody>
      </p:sp>
      <p:sp>
        <p:nvSpPr>
          <p:cNvPr id="48" name="TextBox 47"/>
          <p:cNvSpPr txBox="1"/>
          <p:nvPr/>
        </p:nvSpPr>
        <p:spPr>
          <a:xfrm>
            <a:off x="102301" y="4747235"/>
            <a:ext cx="2096143" cy="261610"/>
          </a:xfrm>
          <a:prstGeom prst="rect">
            <a:avLst/>
          </a:prstGeom>
          <a:noFill/>
        </p:spPr>
        <p:txBody>
          <a:bodyPr wrap="square" rtlCol="0">
            <a:spAutoFit/>
          </a:bodyPr>
          <a:lstStyle/>
          <a:p>
            <a:r>
              <a:rPr lang="en-US" sz="1100" dirty="0">
                <a:solidFill>
                  <a:srgbClr val="7F7F7F"/>
                </a:solidFill>
              </a:rPr>
              <a:t> </a:t>
            </a:r>
            <a:r>
              <a:rPr lang="en-US" sz="1100" dirty="0" smtClean="0">
                <a:solidFill>
                  <a:srgbClr val="7F7F7F"/>
                </a:solidFill>
              </a:rPr>
              <a:t>       FETUS</a:t>
            </a:r>
            <a:endParaRPr lang="en-US" sz="1100" dirty="0">
              <a:solidFill>
                <a:srgbClr val="7F7F7F"/>
              </a:solidFill>
            </a:endParaRPr>
          </a:p>
        </p:txBody>
      </p:sp>
      <p:sp>
        <p:nvSpPr>
          <p:cNvPr id="49" name="TextBox 48"/>
          <p:cNvSpPr txBox="1"/>
          <p:nvPr/>
        </p:nvSpPr>
        <p:spPr>
          <a:xfrm>
            <a:off x="2191294" y="4745493"/>
            <a:ext cx="2096143" cy="261610"/>
          </a:xfrm>
          <a:prstGeom prst="rect">
            <a:avLst/>
          </a:prstGeom>
          <a:noFill/>
        </p:spPr>
        <p:txBody>
          <a:bodyPr wrap="square" rtlCol="0">
            <a:spAutoFit/>
          </a:bodyPr>
          <a:lstStyle/>
          <a:p>
            <a:pPr algn="ctr"/>
            <a:r>
              <a:rPr lang="en-US" sz="1100" dirty="0" smtClean="0">
                <a:solidFill>
                  <a:srgbClr val="7F7F7F"/>
                </a:solidFill>
              </a:rPr>
              <a:t>TISSUE PREPARATION</a:t>
            </a:r>
            <a:endParaRPr lang="en-US" sz="1100" dirty="0">
              <a:solidFill>
                <a:srgbClr val="7F7F7F"/>
              </a:solidFill>
            </a:endParaRPr>
          </a:p>
        </p:txBody>
      </p:sp>
      <p:sp>
        <p:nvSpPr>
          <p:cNvPr id="50" name="TextBox 49"/>
          <p:cNvSpPr txBox="1"/>
          <p:nvPr/>
        </p:nvSpPr>
        <p:spPr>
          <a:xfrm>
            <a:off x="2180038" y="4661509"/>
            <a:ext cx="2096143" cy="430887"/>
          </a:xfrm>
          <a:prstGeom prst="rect">
            <a:avLst/>
          </a:prstGeom>
          <a:noFill/>
        </p:spPr>
        <p:txBody>
          <a:bodyPr wrap="square" rtlCol="0">
            <a:spAutoFit/>
          </a:bodyPr>
          <a:lstStyle/>
          <a:p>
            <a:pPr algn="ctr"/>
            <a:r>
              <a:rPr lang="en-US" sz="1100" dirty="0" smtClean="0">
                <a:solidFill>
                  <a:srgbClr val="7F7F7F"/>
                </a:solidFill>
              </a:rPr>
              <a:t>CELL CULTURE &amp; TRANSPLANTATION</a:t>
            </a:r>
          </a:p>
        </p:txBody>
      </p:sp>
      <p:sp>
        <p:nvSpPr>
          <p:cNvPr id="51" name="TextBox 50"/>
          <p:cNvSpPr txBox="1"/>
          <p:nvPr/>
        </p:nvSpPr>
        <p:spPr>
          <a:xfrm>
            <a:off x="4771039" y="4658335"/>
            <a:ext cx="2476922" cy="261610"/>
          </a:xfrm>
          <a:prstGeom prst="rect">
            <a:avLst/>
          </a:prstGeom>
          <a:noFill/>
        </p:spPr>
        <p:txBody>
          <a:bodyPr wrap="square" rtlCol="0">
            <a:spAutoFit/>
          </a:bodyPr>
          <a:lstStyle/>
          <a:p>
            <a:pPr algn="ctr"/>
            <a:r>
              <a:rPr lang="en-US" sz="1100" dirty="0" smtClean="0">
                <a:solidFill>
                  <a:srgbClr val="7F7F7F"/>
                </a:solidFill>
              </a:rPr>
              <a:t>TESTING</a:t>
            </a:r>
          </a:p>
        </p:txBody>
      </p:sp>
      <p:pic>
        <p:nvPicPr>
          <p:cNvPr id="15" name="Picture 14" descr="FetusBrain.png"/>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404536" y="1186604"/>
            <a:ext cx="580604" cy="888548"/>
          </a:xfrm>
          <a:prstGeom prst="rect">
            <a:avLst/>
          </a:prstGeom>
        </p:spPr>
      </p:pic>
      <p:pic>
        <p:nvPicPr>
          <p:cNvPr id="53" name="Picture 52" descr="FetusBrain.png"/>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847238" y="894730"/>
            <a:ext cx="580604" cy="888548"/>
          </a:xfrm>
          <a:prstGeom prst="rect">
            <a:avLst/>
          </a:prstGeom>
        </p:spPr>
      </p:pic>
      <p:pic>
        <p:nvPicPr>
          <p:cNvPr id="54" name="Picture 53" descr="FetusBrain.png"/>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073478" y="1360272"/>
            <a:ext cx="580604" cy="888548"/>
          </a:xfrm>
          <a:prstGeom prst="rect">
            <a:avLst/>
          </a:prstGeom>
        </p:spPr>
      </p:pic>
      <p:pic>
        <p:nvPicPr>
          <p:cNvPr id="55" name="Picture 54" descr="FetusBrain.png"/>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58611" y="1571618"/>
            <a:ext cx="580604" cy="888548"/>
          </a:xfrm>
          <a:prstGeom prst="rect">
            <a:avLst/>
          </a:prstGeom>
        </p:spPr>
      </p:pic>
      <p:pic>
        <p:nvPicPr>
          <p:cNvPr id="56" name="Picture 55" descr="FetusBrain.png"/>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667628" y="1976628"/>
            <a:ext cx="580604" cy="888548"/>
          </a:xfrm>
          <a:prstGeom prst="rect">
            <a:avLst/>
          </a:prstGeom>
        </p:spPr>
      </p:pic>
      <p:pic>
        <p:nvPicPr>
          <p:cNvPr id="16" name="Picture 15" descr="ArrowCurvedSmall.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1084148" y="1819781"/>
            <a:ext cx="649224" cy="320040"/>
          </a:xfrm>
          <a:prstGeom prst="rect">
            <a:avLst/>
          </a:prstGeom>
        </p:spPr>
      </p:pic>
      <p:sp>
        <p:nvSpPr>
          <p:cNvPr id="19" name="TextBox 18"/>
          <p:cNvSpPr txBox="1"/>
          <p:nvPr/>
        </p:nvSpPr>
        <p:spPr>
          <a:xfrm>
            <a:off x="1160149" y="2190484"/>
            <a:ext cx="505267" cy="215444"/>
          </a:xfrm>
          <a:prstGeom prst="rect">
            <a:avLst/>
          </a:prstGeom>
          <a:noFill/>
        </p:spPr>
        <p:txBody>
          <a:bodyPr wrap="none" rtlCol="0">
            <a:spAutoFit/>
          </a:bodyPr>
          <a:lstStyle/>
          <a:p>
            <a:r>
              <a:rPr lang="en-US" sz="800" dirty="0" smtClean="0">
                <a:solidFill>
                  <a:srgbClr val="595959"/>
                </a:solidFill>
              </a:rPr>
              <a:t>BRAIN</a:t>
            </a:r>
          </a:p>
        </p:txBody>
      </p:sp>
      <p:sp>
        <p:nvSpPr>
          <p:cNvPr id="26" name="TextBox 25"/>
          <p:cNvSpPr txBox="1"/>
          <p:nvPr/>
        </p:nvSpPr>
        <p:spPr>
          <a:xfrm>
            <a:off x="96944" y="5143966"/>
            <a:ext cx="1906633" cy="1477328"/>
          </a:xfrm>
          <a:prstGeom prst="rect">
            <a:avLst/>
          </a:prstGeom>
          <a:noFill/>
        </p:spPr>
        <p:txBody>
          <a:bodyPr wrap="square" rtlCol="0">
            <a:spAutoFit/>
          </a:bodyPr>
          <a:lstStyle/>
          <a:p>
            <a:r>
              <a:rPr lang="en-US" sz="900" i="1" dirty="0">
                <a:solidFill>
                  <a:srgbClr val="7F7F7F"/>
                </a:solidFill>
              </a:rPr>
              <a:t>Tissue is obtained from abortions after parents provide informed consent. Stem cell niches exist in the fetal brain, gonadal ridge, and liver. To treat neurodegenerative diseases, fetal brain tissue is collected from 1-10 fetuses for a single transplant procedure.</a:t>
            </a:r>
          </a:p>
          <a:p>
            <a:endParaRPr lang="en-US" dirty="0"/>
          </a:p>
        </p:txBody>
      </p:sp>
      <p:sp>
        <p:nvSpPr>
          <p:cNvPr id="42" name="TextBox 41"/>
          <p:cNvSpPr txBox="1"/>
          <p:nvPr/>
        </p:nvSpPr>
        <p:spPr>
          <a:xfrm>
            <a:off x="2299008" y="5143966"/>
            <a:ext cx="2084887" cy="1200329"/>
          </a:xfrm>
          <a:prstGeom prst="rect">
            <a:avLst/>
          </a:prstGeom>
          <a:noFill/>
        </p:spPr>
        <p:txBody>
          <a:bodyPr wrap="square" rtlCol="0">
            <a:spAutoFit/>
          </a:bodyPr>
          <a:lstStyle/>
          <a:p>
            <a:r>
              <a:rPr lang="fr-FR" sz="900" i="1" dirty="0" err="1">
                <a:solidFill>
                  <a:srgbClr val="7F7F7F"/>
                </a:solidFill>
              </a:rPr>
              <a:t>Doctors</a:t>
            </a:r>
            <a:r>
              <a:rPr lang="fr-FR" sz="900" i="1" dirty="0">
                <a:solidFill>
                  <a:srgbClr val="7F7F7F"/>
                </a:solidFill>
              </a:rPr>
              <a:t> drill </a:t>
            </a:r>
            <a:r>
              <a:rPr lang="en-US" sz="900" i="1" dirty="0">
                <a:solidFill>
                  <a:srgbClr val="7F7F7F"/>
                </a:solidFill>
              </a:rPr>
              <a:t>a hole in the patient’s skull through which they transplant the fetal tissue. Immunosuppressive drugs are administered pre and post-surgery to </a:t>
            </a:r>
            <a:r>
              <a:rPr lang="fr-FR" sz="900" i="1" dirty="0" err="1">
                <a:solidFill>
                  <a:srgbClr val="7F7F7F"/>
                </a:solidFill>
              </a:rPr>
              <a:t>reduce</a:t>
            </a:r>
            <a:r>
              <a:rPr lang="fr-FR" sz="900" i="1" dirty="0">
                <a:solidFill>
                  <a:srgbClr val="7F7F7F"/>
                </a:solidFill>
              </a:rPr>
              <a:t> transplant rejection.</a:t>
            </a:r>
            <a:endParaRPr lang="en-US" sz="900" i="1" dirty="0">
              <a:solidFill>
                <a:srgbClr val="7F7F7F"/>
              </a:solidFill>
            </a:endParaRPr>
          </a:p>
          <a:p>
            <a:endParaRPr lang="en-US" dirty="0"/>
          </a:p>
        </p:txBody>
      </p:sp>
      <p:sp>
        <p:nvSpPr>
          <p:cNvPr id="58" name="TextBox 57"/>
          <p:cNvSpPr txBox="1"/>
          <p:nvPr/>
        </p:nvSpPr>
        <p:spPr>
          <a:xfrm>
            <a:off x="4643428" y="5114476"/>
            <a:ext cx="3175651" cy="1615827"/>
          </a:xfrm>
          <a:prstGeom prst="rect">
            <a:avLst/>
          </a:prstGeom>
          <a:noFill/>
        </p:spPr>
        <p:txBody>
          <a:bodyPr wrap="square" rtlCol="0">
            <a:spAutoFit/>
          </a:bodyPr>
          <a:lstStyle/>
          <a:p>
            <a:r>
              <a:rPr lang="en-US" sz="900" i="1" dirty="0">
                <a:solidFill>
                  <a:schemeClr val="tx1">
                    <a:lumMod val="50000"/>
                    <a:lumOff val="50000"/>
                  </a:schemeClr>
                </a:solidFill>
              </a:rPr>
              <a:t>To monitor transplant efficacy and safety, patients undergo neurological and motor tests. Dopamine activity (DA) is detected via PET and CAT </a:t>
            </a:r>
            <a:r>
              <a:rPr lang="en-US" sz="900" i="1" dirty="0" smtClean="0">
                <a:solidFill>
                  <a:schemeClr val="tx1">
                    <a:lumMod val="50000"/>
                    <a:lumOff val="50000"/>
                  </a:schemeClr>
                </a:solidFill>
              </a:rPr>
              <a:t>scans to </a:t>
            </a:r>
            <a:r>
              <a:rPr lang="en-US" sz="900" i="1" dirty="0">
                <a:solidFill>
                  <a:schemeClr val="tx1">
                    <a:lumMod val="50000"/>
                    <a:lumOff val="50000"/>
                  </a:schemeClr>
                </a:solidFill>
              </a:rPr>
              <a:t>ensure no tumors have developed. </a:t>
            </a:r>
            <a:r>
              <a:rPr lang="en-US" sz="900" i="1" dirty="0" smtClean="0">
                <a:solidFill>
                  <a:schemeClr val="tx1">
                    <a:lumMod val="50000"/>
                    <a:lumOff val="50000"/>
                  </a:schemeClr>
                </a:solidFill>
              </a:rPr>
              <a:t>Using </a:t>
            </a:r>
            <a:r>
              <a:rPr lang="en-US" sz="900" i="1" dirty="0">
                <a:solidFill>
                  <a:schemeClr val="tx1">
                    <a:lumMod val="50000"/>
                    <a:lumOff val="50000"/>
                  </a:schemeClr>
                </a:solidFill>
              </a:rPr>
              <a:t>fluorescent protein tags, cells are analyzed for </a:t>
            </a:r>
            <a:r>
              <a:rPr lang="en-US" sz="900" i="1" dirty="0" smtClean="0">
                <a:solidFill>
                  <a:schemeClr val="tx1">
                    <a:lumMod val="50000"/>
                    <a:lumOff val="50000"/>
                  </a:schemeClr>
                </a:solidFill>
              </a:rPr>
              <a:t>proteins </a:t>
            </a:r>
            <a:r>
              <a:rPr lang="en-US" sz="900" i="1" dirty="0">
                <a:solidFill>
                  <a:schemeClr val="tx1">
                    <a:lumMod val="50000"/>
                    <a:lumOff val="50000"/>
                  </a:schemeClr>
                </a:solidFill>
              </a:rPr>
              <a:t>essential for </a:t>
            </a:r>
            <a:r>
              <a:rPr lang="en-US" sz="900" i="1" dirty="0" err="1">
                <a:solidFill>
                  <a:schemeClr val="tx1">
                    <a:lumMod val="50000"/>
                    <a:lumOff val="50000"/>
                  </a:schemeClr>
                </a:solidFill>
              </a:rPr>
              <a:t>pluripotency</a:t>
            </a:r>
            <a:r>
              <a:rPr lang="en-US" sz="900" i="1" dirty="0">
                <a:solidFill>
                  <a:schemeClr val="tx1">
                    <a:lumMod val="50000"/>
                    <a:lumOff val="50000"/>
                  </a:schemeClr>
                </a:solidFill>
              </a:rPr>
              <a:t> and regeneration. The “gold standard” test for </a:t>
            </a:r>
            <a:r>
              <a:rPr lang="en-US" sz="900" i="1" dirty="0" err="1">
                <a:solidFill>
                  <a:schemeClr val="tx1">
                    <a:lumMod val="50000"/>
                    <a:lumOff val="50000"/>
                  </a:schemeClr>
                </a:solidFill>
              </a:rPr>
              <a:t>pluripotency</a:t>
            </a:r>
            <a:r>
              <a:rPr lang="en-US" sz="900" i="1" dirty="0">
                <a:solidFill>
                  <a:schemeClr val="tx1">
                    <a:lumMod val="50000"/>
                    <a:lumOff val="50000"/>
                  </a:schemeClr>
                </a:solidFill>
              </a:rPr>
              <a:t> is the </a:t>
            </a:r>
            <a:r>
              <a:rPr lang="en-US" sz="900" i="1" dirty="0" smtClean="0">
                <a:solidFill>
                  <a:schemeClr val="tx1">
                    <a:lumMod val="50000"/>
                    <a:lumOff val="50000"/>
                  </a:schemeClr>
                </a:solidFill>
              </a:rPr>
              <a:t>development of </a:t>
            </a:r>
            <a:r>
              <a:rPr lang="en-US" sz="900" i="1" dirty="0" err="1">
                <a:solidFill>
                  <a:schemeClr val="tx1">
                    <a:lumMod val="50000"/>
                    <a:lumOff val="50000"/>
                  </a:schemeClr>
                </a:solidFill>
              </a:rPr>
              <a:t>teratomas</a:t>
            </a:r>
            <a:r>
              <a:rPr lang="en-US" sz="900" i="1" dirty="0">
                <a:solidFill>
                  <a:schemeClr val="tx1">
                    <a:lumMod val="50000"/>
                    <a:lumOff val="50000"/>
                  </a:schemeClr>
                </a:solidFill>
              </a:rPr>
              <a:t> containing all three germ lineages upon transplantation into a mouse embryo.</a:t>
            </a:r>
          </a:p>
          <a:p>
            <a:endParaRPr lang="en-US" sz="900" i="1" dirty="0">
              <a:solidFill>
                <a:schemeClr val="tx1">
                  <a:lumMod val="50000"/>
                  <a:lumOff val="50000"/>
                </a:schemeClr>
              </a:solidFill>
            </a:endParaRPr>
          </a:p>
          <a:p>
            <a:endParaRPr lang="en-US" dirty="0"/>
          </a:p>
        </p:txBody>
      </p:sp>
      <p:sp>
        <p:nvSpPr>
          <p:cNvPr id="57" name="TextBox 56"/>
          <p:cNvSpPr txBox="1"/>
          <p:nvPr/>
        </p:nvSpPr>
        <p:spPr>
          <a:xfrm>
            <a:off x="2299008" y="5146822"/>
            <a:ext cx="2084887" cy="1338828"/>
          </a:xfrm>
          <a:prstGeom prst="rect">
            <a:avLst/>
          </a:prstGeom>
          <a:noFill/>
        </p:spPr>
        <p:txBody>
          <a:bodyPr wrap="square" rtlCol="0">
            <a:spAutoFit/>
          </a:bodyPr>
          <a:lstStyle/>
          <a:p>
            <a:r>
              <a:rPr lang="fr-FR" sz="900" i="1" dirty="0" err="1">
                <a:solidFill>
                  <a:srgbClr val="7F7F7F"/>
                </a:solidFill>
              </a:rPr>
              <a:t>Using</a:t>
            </a:r>
            <a:r>
              <a:rPr lang="fr-FR" sz="900" i="1" dirty="0">
                <a:solidFill>
                  <a:srgbClr val="7F7F7F"/>
                </a:solidFill>
              </a:rPr>
              <a:t> enzymes, </a:t>
            </a:r>
            <a:r>
              <a:rPr lang="fr-FR" sz="900" i="1" dirty="0" err="1">
                <a:solidFill>
                  <a:srgbClr val="7F7F7F"/>
                </a:solidFill>
              </a:rPr>
              <a:t>cells</a:t>
            </a:r>
            <a:r>
              <a:rPr lang="fr-FR" sz="900" i="1" dirty="0">
                <a:solidFill>
                  <a:srgbClr val="7F7F7F"/>
                </a:solidFill>
              </a:rPr>
              <a:t> must </a:t>
            </a:r>
            <a:r>
              <a:rPr lang="fr-FR" sz="900" i="1" dirty="0" err="1">
                <a:solidFill>
                  <a:srgbClr val="7F7F7F"/>
                </a:solidFill>
              </a:rPr>
              <a:t>be</a:t>
            </a:r>
            <a:r>
              <a:rPr lang="fr-FR" sz="900" i="1" dirty="0">
                <a:solidFill>
                  <a:srgbClr val="7F7F7F"/>
                </a:solidFill>
              </a:rPr>
              <a:t> </a:t>
            </a:r>
            <a:r>
              <a:rPr lang="fr-FR" sz="900" i="1" dirty="0" err="1">
                <a:solidFill>
                  <a:srgbClr val="7F7F7F"/>
                </a:solidFill>
              </a:rPr>
              <a:t>dislodged</a:t>
            </a:r>
            <a:r>
              <a:rPr lang="fr-FR" sz="900" i="1" dirty="0">
                <a:solidFill>
                  <a:srgbClr val="7F7F7F"/>
                </a:solidFill>
              </a:rPr>
              <a:t> </a:t>
            </a:r>
            <a:r>
              <a:rPr lang="fr-FR" sz="900" i="1" dirty="0" err="1">
                <a:solidFill>
                  <a:srgbClr val="7F7F7F"/>
                </a:solidFill>
              </a:rPr>
              <a:t>from</a:t>
            </a:r>
            <a:r>
              <a:rPr lang="fr-FR" sz="900" i="1" dirty="0">
                <a:solidFill>
                  <a:srgbClr val="7F7F7F"/>
                </a:solidFill>
              </a:rPr>
              <a:t> </a:t>
            </a:r>
            <a:r>
              <a:rPr lang="fr-FR" sz="900" i="1" dirty="0" err="1">
                <a:solidFill>
                  <a:srgbClr val="7F7F7F"/>
                </a:solidFill>
              </a:rPr>
              <a:t>their</a:t>
            </a:r>
            <a:r>
              <a:rPr lang="fr-FR" sz="900" i="1" dirty="0">
                <a:solidFill>
                  <a:srgbClr val="7F7F7F"/>
                </a:solidFill>
              </a:rPr>
              <a:t> </a:t>
            </a:r>
            <a:r>
              <a:rPr lang="fr-FR" sz="900" i="1" dirty="0" err="1">
                <a:solidFill>
                  <a:srgbClr val="7F7F7F"/>
                </a:solidFill>
              </a:rPr>
              <a:t>natural</a:t>
            </a:r>
            <a:r>
              <a:rPr lang="fr-FR" sz="900" i="1" dirty="0">
                <a:solidFill>
                  <a:srgbClr val="7F7F7F"/>
                </a:solidFill>
              </a:rPr>
              <a:t> tissue </a:t>
            </a:r>
            <a:r>
              <a:rPr lang="fr-FR" sz="900" i="1" dirty="0" err="1" smtClean="0">
                <a:solidFill>
                  <a:srgbClr val="7F7F7F"/>
                </a:solidFill>
              </a:rPr>
              <a:t>environment</a:t>
            </a:r>
            <a:r>
              <a:rPr lang="fr-FR" sz="900" i="1" dirty="0" smtClean="0">
                <a:solidFill>
                  <a:srgbClr val="7F7F7F"/>
                </a:solidFill>
              </a:rPr>
              <a:t> (</a:t>
            </a:r>
            <a:r>
              <a:rPr lang="fr-FR" sz="900" i="1" dirty="0">
                <a:solidFill>
                  <a:srgbClr val="7F7F7F"/>
                </a:solidFill>
              </a:rPr>
              <a:t>in vivo) </a:t>
            </a:r>
            <a:r>
              <a:rPr lang="fr-FR" sz="900" i="1" dirty="0" err="1">
                <a:solidFill>
                  <a:srgbClr val="7F7F7F"/>
                </a:solidFill>
              </a:rPr>
              <a:t>so</a:t>
            </a:r>
            <a:r>
              <a:rPr lang="fr-FR" sz="900" i="1" dirty="0">
                <a:solidFill>
                  <a:srgbClr val="7F7F7F"/>
                </a:solidFill>
              </a:rPr>
              <a:t> </a:t>
            </a:r>
            <a:r>
              <a:rPr lang="fr-FR" sz="900" i="1" dirty="0" err="1">
                <a:solidFill>
                  <a:srgbClr val="7F7F7F"/>
                </a:solidFill>
              </a:rPr>
              <a:t>that</a:t>
            </a:r>
            <a:r>
              <a:rPr lang="fr-FR" sz="900" i="1" dirty="0">
                <a:solidFill>
                  <a:srgbClr val="7F7F7F"/>
                </a:solidFill>
              </a:rPr>
              <a:t> </a:t>
            </a:r>
            <a:r>
              <a:rPr lang="fr-FR" sz="900" i="1" dirty="0" err="1">
                <a:solidFill>
                  <a:srgbClr val="7F7F7F"/>
                </a:solidFill>
              </a:rPr>
              <a:t>they</a:t>
            </a:r>
            <a:r>
              <a:rPr lang="fr-FR" sz="900" i="1" dirty="0">
                <a:solidFill>
                  <a:srgbClr val="7F7F7F"/>
                </a:solidFill>
              </a:rPr>
              <a:t> </a:t>
            </a:r>
            <a:r>
              <a:rPr lang="fr-FR" sz="900" i="1" dirty="0" err="1">
                <a:solidFill>
                  <a:srgbClr val="7F7F7F"/>
                </a:solidFill>
              </a:rPr>
              <a:t>can</a:t>
            </a:r>
            <a:r>
              <a:rPr lang="fr-FR" sz="900" i="1" dirty="0">
                <a:solidFill>
                  <a:srgbClr val="7F7F7F"/>
                </a:solidFill>
              </a:rPr>
              <a:t> </a:t>
            </a:r>
            <a:r>
              <a:rPr lang="fr-FR" sz="900" i="1" dirty="0" err="1">
                <a:solidFill>
                  <a:srgbClr val="7F7F7F"/>
                </a:solidFill>
              </a:rPr>
              <a:t>respond</a:t>
            </a:r>
            <a:r>
              <a:rPr lang="fr-FR" sz="900" i="1" dirty="0">
                <a:solidFill>
                  <a:srgbClr val="7F7F7F"/>
                </a:solidFill>
              </a:rPr>
              <a:t> to </a:t>
            </a:r>
            <a:r>
              <a:rPr lang="fr-FR" sz="900" i="1" dirty="0" err="1">
                <a:solidFill>
                  <a:srgbClr val="7F7F7F"/>
                </a:solidFill>
              </a:rPr>
              <a:t>molecular</a:t>
            </a:r>
            <a:r>
              <a:rPr lang="fr-FR" sz="900" i="1" dirty="0">
                <a:solidFill>
                  <a:srgbClr val="7F7F7F"/>
                </a:solidFill>
              </a:rPr>
              <a:t> </a:t>
            </a:r>
            <a:r>
              <a:rPr lang="fr-FR" sz="900" i="1" dirty="0" err="1">
                <a:solidFill>
                  <a:srgbClr val="7F7F7F"/>
                </a:solidFill>
              </a:rPr>
              <a:t>signals</a:t>
            </a:r>
            <a:r>
              <a:rPr lang="fr-FR" sz="900" i="1" dirty="0">
                <a:solidFill>
                  <a:srgbClr val="7F7F7F"/>
                </a:solidFill>
              </a:rPr>
              <a:t> </a:t>
            </a:r>
            <a:r>
              <a:rPr lang="fr-FR" sz="900" i="1" dirty="0" err="1">
                <a:solidFill>
                  <a:srgbClr val="7F7F7F"/>
                </a:solidFill>
              </a:rPr>
              <a:t>being</a:t>
            </a:r>
            <a:r>
              <a:rPr lang="fr-FR" sz="900" i="1" dirty="0">
                <a:solidFill>
                  <a:srgbClr val="7F7F7F"/>
                </a:solidFill>
              </a:rPr>
              <a:t> </a:t>
            </a:r>
            <a:r>
              <a:rPr lang="fr-FR" sz="900" i="1" dirty="0" err="1">
                <a:solidFill>
                  <a:srgbClr val="7F7F7F"/>
                </a:solidFill>
              </a:rPr>
              <a:t>introduced</a:t>
            </a:r>
            <a:r>
              <a:rPr lang="fr-FR" sz="900" i="1" dirty="0">
                <a:solidFill>
                  <a:srgbClr val="7F7F7F"/>
                </a:solidFill>
              </a:rPr>
              <a:t> in the </a:t>
            </a:r>
            <a:r>
              <a:rPr lang="fr-FR" sz="900" i="1" dirty="0" err="1">
                <a:solidFill>
                  <a:srgbClr val="7F7F7F"/>
                </a:solidFill>
              </a:rPr>
              <a:t>lab</a:t>
            </a:r>
            <a:r>
              <a:rPr lang="fr-FR" sz="900" i="1" dirty="0">
                <a:solidFill>
                  <a:srgbClr val="7F7F7F"/>
                </a:solidFill>
              </a:rPr>
              <a:t> </a:t>
            </a:r>
            <a:r>
              <a:rPr lang="fr-FR" sz="900" i="1" dirty="0" err="1">
                <a:solidFill>
                  <a:srgbClr val="7F7F7F"/>
                </a:solidFill>
              </a:rPr>
              <a:t>environment</a:t>
            </a:r>
            <a:r>
              <a:rPr lang="fr-FR" sz="900" i="1" dirty="0">
                <a:solidFill>
                  <a:srgbClr val="7F7F7F"/>
                </a:solidFill>
              </a:rPr>
              <a:t> (in vitro), or in the transplant </a:t>
            </a:r>
            <a:r>
              <a:rPr lang="fr-FR" sz="900" i="1" dirty="0" err="1">
                <a:solidFill>
                  <a:srgbClr val="7F7F7F"/>
                </a:solidFill>
              </a:rPr>
              <a:t>environment</a:t>
            </a:r>
            <a:r>
              <a:rPr lang="fr-FR" sz="900" i="1" dirty="0">
                <a:solidFill>
                  <a:srgbClr val="7F7F7F"/>
                </a:solidFill>
              </a:rPr>
              <a:t> (in situ). </a:t>
            </a:r>
          </a:p>
          <a:p>
            <a:endParaRPr lang="en-US" dirty="0"/>
          </a:p>
        </p:txBody>
      </p:sp>
      <p:sp>
        <p:nvSpPr>
          <p:cNvPr id="59" name="TextBox 58"/>
          <p:cNvSpPr txBox="1"/>
          <p:nvPr/>
        </p:nvSpPr>
        <p:spPr>
          <a:xfrm>
            <a:off x="7747000" y="5094209"/>
            <a:ext cx="1451316" cy="1615827"/>
          </a:xfrm>
          <a:prstGeom prst="rect">
            <a:avLst/>
          </a:prstGeom>
          <a:noFill/>
        </p:spPr>
        <p:txBody>
          <a:bodyPr wrap="square" rtlCol="0">
            <a:spAutoFit/>
          </a:bodyPr>
          <a:lstStyle/>
          <a:p>
            <a:r>
              <a:rPr lang="en-US" sz="900" i="1" dirty="0">
                <a:solidFill>
                  <a:schemeClr val="tx1">
                    <a:lumMod val="50000"/>
                    <a:lumOff val="50000"/>
                  </a:schemeClr>
                </a:solidFill>
              </a:rPr>
              <a:t>In 1998, Gearhart et al. </a:t>
            </a:r>
            <a:r>
              <a:rPr lang="en-US" sz="900" i="1" dirty="0" smtClean="0">
                <a:solidFill>
                  <a:schemeClr val="tx1">
                    <a:lumMod val="50000"/>
                    <a:lumOff val="50000"/>
                  </a:schemeClr>
                </a:solidFill>
              </a:rPr>
              <a:t>derived embryonic </a:t>
            </a:r>
            <a:r>
              <a:rPr lang="en-US" sz="900" i="1" dirty="0">
                <a:solidFill>
                  <a:schemeClr val="tx1">
                    <a:lumMod val="50000"/>
                    <a:lumOff val="50000"/>
                  </a:schemeClr>
                </a:solidFill>
              </a:rPr>
              <a:t>germ cell lines (EGCs</a:t>
            </a:r>
            <a:r>
              <a:rPr lang="en-US" sz="900" i="1" dirty="0" smtClean="0">
                <a:solidFill>
                  <a:schemeClr val="tx1">
                    <a:lumMod val="50000"/>
                    <a:lumOff val="50000"/>
                  </a:schemeClr>
                </a:solidFill>
              </a:rPr>
              <a:t>) from fetal </a:t>
            </a:r>
            <a:r>
              <a:rPr lang="en-US" sz="900" i="1" dirty="0" err="1" smtClean="0">
                <a:solidFill>
                  <a:schemeClr val="tx1">
                    <a:lumMod val="50000"/>
                    <a:lumOff val="50000"/>
                  </a:schemeClr>
                </a:solidFill>
              </a:rPr>
              <a:t>gondal</a:t>
            </a:r>
            <a:r>
              <a:rPr lang="en-US" sz="900" i="1" dirty="0" smtClean="0">
                <a:solidFill>
                  <a:schemeClr val="tx1">
                    <a:lumMod val="50000"/>
                    <a:lumOff val="50000"/>
                  </a:schemeClr>
                </a:solidFill>
              </a:rPr>
              <a:t> tissue. Fetal </a:t>
            </a:r>
            <a:r>
              <a:rPr lang="en-US" sz="900" i="1" dirty="0">
                <a:solidFill>
                  <a:schemeClr val="tx1">
                    <a:lumMod val="50000"/>
                    <a:lumOff val="50000"/>
                  </a:schemeClr>
                </a:solidFill>
              </a:rPr>
              <a:t>brain tissue transplants are considered </a:t>
            </a:r>
            <a:r>
              <a:rPr lang="en-US" sz="900" i="1" dirty="0" smtClean="0">
                <a:solidFill>
                  <a:schemeClr val="tx1">
                    <a:lumMod val="50000"/>
                    <a:lumOff val="50000"/>
                  </a:schemeClr>
                </a:solidFill>
              </a:rPr>
              <a:t>experimental and the </a:t>
            </a:r>
            <a:r>
              <a:rPr lang="en-US" sz="900" i="1" dirty="0">
                <a:solidFill>
                  <a:schemeClr val="tx1">
                    <a:lumMod val="50000"/>
                    <a:lumOff val="50000"/>
                  </a:schemeClr>
                </a:solidFill>
              </a:rPr>
              <a:t>FDA and </a:t>
            </a:r>
            <a:r>
              <a:rPr lang="en-US" sz="900" i="1" dirty="0" smtClean="0">
                <a:solidFill>
                  <a:schemeClr val="tx1">
                    <a:lumMod val="50000"/>
                    <a:lumOff val="50000"/>
                  </a:schemeClr>
                </a:solidFill>
              </a:rPr>
              <a:t>ISSCR monitor this emerging market.</a:t>
            </a:r>
            <a:endParaRPr lang="en-US" sz="900" i="1" dirty="0">
              <a:solidFill>
                <a:schemeClr val="tx1">
                  <a:lumMod val="50000"/>
                  <a:lumOff val="50000"/>
                </a:schemeClr>
              </a:solidFill>
            </a:endParaRPr>
          </a:p>
          <a:p>
            <a:endParaRPr lang="en-US" dirty="0"/>
          </a:p>
        </p:txBody>
      </p:sp>
    </p:spTree>
    <p:extLst>
      <p:ext uri="{BB962C8B-B14F-4D97-AF65-F5344CB8AC3E}">
        <p14:creationId xmlns:p14="http://schemas.microsoft.com/office/powerpoint/2010/main" val="293862836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par>
                                <p:cTn id="14" presetID="10" presetClass="entr" presetSubtype="0"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8"/>
                                        </p:tgtEl>
                                        <p:attrNameLst>
                                          <p:attrName>style.visibility</p:attrName>
                                        </p:attrNameLst>
                                      </p:cBhvr>
                                      <p:to>
                                        <p:strVal val="visible"/>
                                      </p:to>
                                    </p:set>
                                    <p:animEffect transition="in" filter="fade">
                                      <p:cBhvr>
                                        <p:cTn id="19" dur="500"/>
                                        <p:tgtEl>
                                          <p:spTgt spid="48"/>
                                        </p:tgtEl>
                                      </p:cBhvr>
                                    </p:animEffect>
                                  </p:childTnLst>
                                </p:cTn>
                              </p:par>
                              <p:par>
                                <p:cTn id="20" presetID="10" presetClass="entr" presetSubtype="0" fill="hold"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par>
                                <p:cTn id="23" presetID="10" presetClass="entr" presetSubtype="0" fill="hold" nodeType="withEffect">
                                  <p:stCondLst>
                                    <p:cond delay="500"/>
                                  </p:stCondLst>
                                  <p:childTnLst>
                                    <p:set>
                                      <p:cBhvr>
                                        <p:cTn id="24" dur="1" fill="hold">
                                          <p:stCondLst>
                                            <p:cond delay="0"/>
                                          </p:stCondLst>
                                        </p:cTn>
                                        <p:tgtEl>
                                          <p:spTgt spid="53"/>
                                        </p:tgtEl>
                                        <p:attrNameLst>
                                          <p:attrName>style.visibility</p:attrName>
                                        </p:attrNameLst>
                                      </p:cBhvr>
                                      <p:to>
                                        <p:strVal val="visible"/>
                                      </p:to>
                                    </p:set>
                                    <p:animEffect transition="in" filter="fade">
                                      <p:cBhvr>
                                        <p:cTn id="25" dur="500"/>
                                        <p:tgtEl>
                                          <p:spTgt spid="53"/>
                                        </p:tgtEl>
                                      </p:cBhvr>
                                    </p:animEffect>
                                  </p:childTnLst>
                                </p:cTn>
                              </p:par>
                              <p:par>
                                <p:cTn id="26" presetID="10" presetClass="entr" presetSubtype="0" fill="hold" nodeType="withEffect">
                                  <p:stCondLst>
                                    <p:cond delay="600"/>
                                  </p:stCondLst>
                                  <p:childTnLst>
                                    <p:set>
                                      <p:cBhvr>
                                        <p:cTn id="27" dur="1" fill="hold">
                                          <p:stCondLst>
                                            <p:cond delay="0"/>
                                          </p:stCondLst>
                                        </p:cTn>
                                        <p:tgtEl>
                                          <p:spTgt spid="54"/>
                                        </p:tgtEl>
                                        <p:attrNameLst>
                                          <p:attrName>style.visibility</p:attrName>
                                        </p:attrNameLst>
                                      </p:cBhvr>
                                      <p:to>
                                        <p:strVal val="visible"/>
                                      </p:to>
                                    </p:set>
                                    <p:animEffect transition="in" filter="fade">
                                      <p:cBhvr>
                                        <p:cTn id="28" dur="500"/>
                                        <p:tgtEl>
                                          <p:spTgt spid="54"/>
                                        </p:tgtEl>
                                      </p:cBhvr>
                                    </p:animEffect>
                                  </p:childTnLst>
                                </p:cTn>
                              </p:par>
                              <p:par>
                                <p:cTn id="29" presetID="10" presetClass="entr" presetSubtype="0" fill="hold" nodeType="withEffect">
                                  <p:stCondLst>
                                    <p:cond delay="700"/>
                                  </p:stCondLst>
                                  <p:childTnLst>
                                    <p:set>
                                      <p:cBhvr>
                                        <p:cTn id="30" dur="1" fill="hold">
                                          <p:stCondLst>
                                            <p:cond delay="0"/>
                                          </p:stCondLst>
                                        </p:cTn>
                                        <p:tgtEl>
                                          <p:spTgt spid="56"/>
                                        </p:tgtEl>
                                        <p:attrNameLst>
                                          <p:attrName>style.visibility</p:attrName>
                                        </p:attrNameLst>
                                      </p:cBhvr>
                                      <p:to>
                                        <p:strVal val="visible"/>
                                      </p:to>
                                    </p:set>
                                    <p:animEffect transition="in" filter="fade">
                                      <p:cBhvr>
                                        <p:cTn id="31" dur="500"/>
                                        <p:tgtEl>
                                          <p:spTgt spid="56"/>
                                        </p:tgtEl>
                                      </p:cBhvr>
                                    </p:animEffect>
                                  </p:childTnLst>
                                </p:cTn>
                              </p:par>
                              <p:par>
                                <p:cTn id="32" presetID="10" presetClass="entr" presetSubtype="0" fill="hold" nodeType="withEffect">
                                  <p:stCondLst>
                                    <p:cond delay="800"/>
                                  </p:stCondLst>
                                  <p:childTnLst>
                                    <p:set>
                                      <p:cBhvr>
                                        <p:cTn id="33" dur="1" fill="hold">
                                          <p:stCondLst>
                                            <p:cond delay="0"/>
                                          </p:stCondLst>
                                        </p:cTn>
                                        <p:tgtEl>
                                          <p:spTgt spid="55"/>
                                        </p:tgtEl>
                                        <p:attrNameLst>
                                          <p:attrName>style.visibility</p:attrName>
                                        </p:attrNameLst>
                                      </p:cBhvr>
                                      <p:to>
                                        <p:strVal val="visible"/>
                                      </p:to>
                                    </p:set>
                                    <p:animEffect transition="in" filter="fade">
                                      <p:cBhvr>
                                        <p:cTn id="34" dur="500"/>
                                        <p:tgtEl>
                                          <p:spTgt spid="55"/>
                                        </p:tgtEl>
                                      </p:cBhvr>
                                    </p:animEffect>
                                  </p:childTnLst>
                                </p:cTn>
                              </p:par>
                              <p:par>
                                <p:cTn id="35" presetID="10" presetClass="entr" presetSubtype="0" fill="hold" nodeType="withEffect">
                                  <p:stCondLst>
                                    <p:cond delay="90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500"/>
                                        <p:tgtEl>
                                          <p:spTgt spid="16"/>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fade">
                                      <p:cBhvr>
                                        <p:cTn id="42" dur="500"/>
                                        <p:tgtEl>
                                          <p:spTgt spid="6"/>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fade">
                                      <p:cBhvr>
                                        <p:cTn id="45" dur="500"/>
                                        <p:tgtEl>
                                          <p:spTgt spid="29"/>
                                        </p:tgtEl>
                                      </p:cBhvr>
                                    </p:animEffect>
                                  </p:childTnLst>
                                </p:cTn>
                              </p:par>
                              <p:par>
                                <p:cTn id="46" presetID="10" presetClass="entr" presetSubtype="0" fill="hold" nodeType="withEffect">
                                  <p:stCondLst>
                                    <p:cond delay="0"/>
                                  </p:stCondLst>
                                  <p:childTnLst>
                                    <p:set>
                                      <p:cBhvr>
                                        <p:cTn id="47" dur="1" fill="hold">
                                          <p:stCondLst>
                                            <p:cond delay="0"/>
                                          </p:stCondLst>
                                        </p:cTn>
                                        <p:tgtEl>
                                          <p:spTgt spid="5"/>
                                        </p:tgtEl>
                                        <p:attrNameLst>
                                          <p:attrName>style.visibility</p:attrName>
                                        </p:attrNameLst>
                                      </p:cBhvr>
                                      <p:to>
                                        <p:strVal val="visible"/>
                                      </p:to>
                                    </p:set>
                                    <p:animEffect transition="in" filter="fade">
                                      <p:cBhvr>
                                        <p:cTn id="48" dur="500"/>
                                        <p:tgtEl>
                                          <p:spTgt spid="5"/>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fade">
                                      <p:cBhvr>
                                        <p:cTn id="51" dur="500"/>
                                        <p:tgtEl>
                                          <p:spTgt spid="24"/>
                                        </p:tgtEl>
                                      </p:cBhvr>
                                    </p:animEffect>
                                  </p:childTnLst>
                                </p:cTn>
                              </p:par>
                              <p:par>
                                <p:cTn id="52" presetID="10" presetClass="entr" presetSubtype="0" fill="hold" nodeType="withEffect">
                                  <p:stCondLst>
                                    <p:cond delay="0"/>
                                  </p:stCondLst>
                                  <p:childTnLst>
                                    <p:set>
                                      <p:cBhvr>
                                        <p:cTn id="53" dur="1" fill="hold">
                                          <p:stCondLst>
                                            <p:cond delay="0"/>
                                          </p:stCondLst>
                                        </p:cTn>
                                        <p:tgtEl>
                                          <p:spTgt spid="34"/>
                                        </p:tgtEl>
                                        <p:attrNameLst>
                                          <p:attrName>style.visibility</p:attrName>
                                        </p:attrNameLst>
                                      </p:cBhvr>
                                      <p:to>
                                        <p:strVal val="visible"/>
                                      </p:to>
                                    </p:set>
                                    <p:animEffect transition="in" filter="fade">
                                      <p:cBhvr>
                                        <p:cTn id="54" dur="500"/>
                                        <p:tgtEl>
                                          <p:spTgt spid="34"/>
                                        </p:tgtEl>
                                      </p:cBhvr>
                                    </p:animEffect>
                                  </p:childTnLst>
                                </p:cTn>
                              </p:par>
                              <p:par>
                                <p:cTn id="55" presetID="10" presetClass="entr" presetSubtype="0" fill="hold" nodeType="with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fade">
                                      <p:cBhvr>
                                        <p:cTn id="57" dur="500"/>
                                        <p:tgtEl>
                                          <p:spTgt spid="14"/>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23"/>
                                        </p:tgtEl>
                                        <p:attrNameLst>
                                          <p:attrName>style.visibility</p:attrName>
                                        </p:attrNameLst>
                                      </p:cBhvr>
                                      <p:to>
                                        <p:strVal val="visible"/>
                                      </p:to>
                                    </p:set>
                                    <p:animEffect transition="in" filter="fade">
                                      <p:cBhvr>
                                        <p:cTn id="60" dur="500"/>
                                        <p:tgtEl>
                                          <p:spTgt spid="23"/>
                                        </p:tgtEl>
                                      </p:cBhvr>
                                    </p:animEffect>
                                  </p:childTnLst>
                                </p:cTn>
                              </p:par>
                              <p:par>
                                <p:cTn id="61" presetID="10" presetClass="entr" presetSubtype="0" fill="hold" nodeType="withEffect">
                                  <p:stCondLst>
                                    <p:cond delay="0"/>
                                  </p:stCondLst>
                                  <p:childTnLst>
                                    <p:set>
                                      <p:cBhvr>
                                        <p:cTn id="62" dur="1" fill="hold">
                                          <p:stCondLst>
                                            <p:cond delay="0"/>
                                          </p:stCondLst>
                                        </p:cTn>
                                        <p:tgtEl>
                                          <p:spTgt spid="13"/>
                                        </p:tgtEl>
                                        <p:attrNameLst>
                                          <p:attrName>style.visibility</p:attrName>
                                        </p:attrNameLst>
                                      </p:cBhvr>
                                      <p:to>
                                        <p:strVal val="visible"/>
                                      </p:to>
                                    </p:set>
                                    <p:animEffect transition="in" filter="fade">
                                      <p:cBhvr>
                                        <p:cTn id="63" dur="500"/>
                                        <p:tgtEl>
                                          <p:spTgt spid="13"/>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21"/>
                                        </p:tgtEl>
                                        <p:attrNameLst>
                                          <p:attrName>style.visibility</p:attrName>
                                        </p:attrNameLst>
                                      </p:cBhvr>
                                      <p:to>
                                        <p:strVal val="visible"/>
                                      </p:to>
                                    </p:set>
                                    <p:animEffect transition="in" filter="fade">
                                      <p:cBhvr>
                                        <p:cTn id="66" dur="500"/>
                                        <p:tgtEl>
                                          <p:spTgt spid="21"/>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22"/>
                                        </p:tgtEl>
                                        <p:attrNameLst>
                                          <p:attrName>style.visibility</p:attrName>
                                        </p:attrNameLst>
                                      </p:cBhvr>
                                      <p:to>
                                        <p:strVal val="visible"/>
                                      </p:to>
                                    </p:set>
                                    <p:animEffect transition="in" filter="fade">
                                      <p:cBhvr>
                                        <p:cTn id="69" dur="500"/>
                                        <p:tgtEl>
                                          <p:spTgt spid="22"/>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57"/>
                                        </p:tgtEl>
                                        <p:attrNameLst>
                                          <p:attrName>style.visibility</p:attrName>
                                        </p:attrNameLst>
                                      </p:cBhvr>
                                      <p:to>
                                        <p:strVal val="visible"/>
                                      </p:to>
                                    </p:set>
                                    <p:animEffect transition="in" filter="fade">
                                      <p:cBhvr>
                                        <p:cTn id="72" dur="500"/>
                                        <p:tgtEl>
                                          <p:spTgt spid="57"/>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49"/>
                                        </p:tgtEl>
                                        <p:attrNameLst>
                                          <p:attrName>style.visibility</p:attrName>
                                        </p:attrNameLst>
                                      </p:cBhvr>
                                      <p:to>
                                        <p:strVal val="visible"/>
                                      </p:to>
                                    </p:set>
                                    <p:animEffect transition="in" filter="fade">
                                      <p:cBhvr>
                                        <p:cTn id="75" dur="500"/>
                                        <p:tgtEl>
                                          <p:spTgt spid="49"/>
                                        </p:tgtEl>
                                      </p:cBhvr>
                                    </p:animEffect>
                                  </p:childTnLst>
                                </p:cTn>
                              </p:par>
                            </p:childTnLst>
                          </p:cTn>
                        </p:par>
                      </p:childTnLst>
                    </p:cTn>
                  </p:par>
                  <p:par>
                    <p:cTn id="76" fill="hold">
                      <p:stCondLst>
                        <p:cond delay="indefinite"/>
                      </p:stCondLst>
                      <p:childTnLst>
                        <p:par>
                          <p:cTn id="77" fill="hold">
                            <p:stCondLst>
                              <p:cond delay="0"/>
                            </p:stCondLst>
                            <p:childTnLst>
                              <p:par>
                                <p:cTn id="78" presetID="10" presetClass="exit" presetSubtype="0" fill="hold" nodeType="clickEffect">
                                  <p:stCondLst>
                                    <p:cond delay="0"/>
                                  </p:stCondLst>
                                  <p:childTnLst>
                                    <p:animEffect transition="out" filter="fade">
                                      <p:cBhvr>
                                        <p:cTn id="79" dur="500"/>
                                        <p:tgtEl>
                                          <p:spTgt spid="5"/>
                                        </p:tgtEl>
                                      </p:cBhvr>
                                    </p:animEffect>
                                    <p:set>
                                      <p:cBhvr>
                                        <p:cTn id="80" dur="1" fill="hold">
                                          <p:stCondLst>
                                            <p:cond delay="499"/>
                                          </p:stCondLst>
                                        </p:cTn>
                                        <p:tgtEl>
                                          <p:spTgt spid="5"/>
                                        </p:tgtEl>
                                        <p:attrNameLst>
                                          <p:attrName>style.visibility</p:attrName>
                                        </p:attrNameLst>
                                      </p:cBhvr>
                                      <p:to>
                                        <p:strVal val="hidden"/>
                                      </p:to>
                                    </p:set>
                                  </p:childTnLst>
                                </p:cTn>
                              </p:par>
                              <p:par>
                                <p:cTn id="81" presetID="10" presetClass="exit" presetSubtype="0" fill="hold" grpId="1" nodeType="withEffect">
                                  <p:stCondLst>
                                    <p:cond delay="0"/>
                                  </p:stCondLst>
                                  <p:childTnLst>
                                    <p:animEffect transition="out" filter="fade">
                                      <p:cBhvr>
                                        <p:cTn id="82" dur="500"/>
                                        <p:tgtEl>
                                          <p:spTgt spid="24"/>
                                        </p:tgtEl>
                                      </p:cBhvr>
                                    </p:animEffect>
                                    <p:set>
                                      <p:cBhvr>
                                        <p:cTn id="83" dur="1" fill="hold">
                                          <p:stCondLst>
                                            <p:cond delay="499"/>
                                          </p:stCondLst>
                                        </p:cTn>
                                        <p:tgtEl>
                                          <p:spTgt spid="24"/>
                                        </p:tgtEl>
                                        <p:attrNameLst>
                                          <p:attrName>style.visibility</p:attrName>
                                        </p:attrNameLst>
                                      </p:cBhvr>
                                      <p:to>
                                        <p:strVal val="hidden"/>
                                      </p:to>
                                    </p:set>
                                  </p:childTnLst>
                                </p:cTn>
                              </p:par>
                              <p:par>
                                <p:cTn id="84" presetID="10" presetClass="exit" presetSubtype="0" fill="hold" grpId="1" nodeType="withEffect">
                                  <p:stCondLst>
                                    <p:cond delay="0"/>
                                  </p:stCondLst>
                                  <p:childTnLst>
                                    <p:animEffect transition="out" filter="fade">
                                      <p:cBhvr>
                                        <p:cTn id="85" dur="500"/>
                                        <p:tgtEl>
                                          <p:spTgt spid="49"/>
                                        </p:tgtEl>
                                      </p:cBhvr>
                                    </p:animEffect>
                                    <p:set>
                                      <p:cBhvr>
                                        <p:cTn id="86" dur="1" fill="hold">
                                          <p:stCondLst>
                                            <p:cond delay="499"/>
                                          </p:stCondLst>
                                        </p:cTn>
                                        <p:tgtEl>
                                          <p:spTgt spid="49"/>
                                        </p:tgtEl>
                                        <p:attrNameLst>
                                          <p:attrName>style.visibility</p:attrName>
                                        </p:attrNameLst>
                                      </p:cBhvr>
                                      <p:to>
                                        <p:strVal val="hidden"/>
                                      </p:to>
                                    </p:set>
                                  </p:childTnLst>
                                </p:cTn>
                              </p:par>
                              <p:par>
                                <p:cTn id="87" presetID="10" presetClass="exit" presetSubtype="0" fill="hold" nodeType="withEffect">
                                  <p:stCondLst>
                                    <p:cond delay="0"/>
                                  </p:stCondLst>
                                  <p:childTnLst>
                                    <p:animEffect transition="out" filter="fade">
                                      <p:cBhvr>
                                        <p:cTn id="88" dur="500"/>
                                        <p:tgtEl>
                                          <p:spTgt spid="6"/>
                                        </p:tgtEl>
                                      </p:cBhvr>
                                    </p:animEffect>
                                    <p:set>
                                      <p:cBhvr>
                                        <p:cTn id="89" dur="1" fill="hold">
                                          <p:stCondLst>
                                            <p:cond delay="499"/>
                                          </p:stCondLst>
                                        </p:cTn>
                                        <p:tgtEl>
                                          <p:spTgt spid="6"/>
                                        </p:tgtEl>
                                        <p:attrNameLst>
                                          <p:attrName>style.visibility</p:attrName>
                                        </p:attrNameLst>
                                      </p:cBhvr>
                                      <p:to>
                                        <p:strVal val="hidden"/>
                                      </p:to>
                                    </p:set>
                                  </p:childTnLst>
                                </p:cTn>
                              </p:par>
                              <p:par>
                                <p:cTn id="90" presetID="10" presetClass="exit" presetSubtype="0" fill="hold" grpId="1" nodeType="withEffect">
                                  <p:stCondLst>
                                    <p:cond delay="0"/>
                                  </p:stCondLst>
                                  <p:childTnLst>
                                    <p:animEffect transition="out" filter="fade">
                                      <p:cBhvr>
                                        <p:cTn id="91" dur="500"/>
                                        <p:tgtEl>
                                          <p:spTgt spid="29"/>
                                        </p:tgtEl>
                                      </p:cBhvr>
                                    </p:animEffect>
                                    <p:set>
                                      <p:cBhvr>
                                        <p:cTn id="92" dur="1" fill="hold">
                                          <p:stCondLst>
                                            <p:cond delay="499"/>
                                          </p:stCondLst>
                                        </p:cTn>
                                        <p:tgtEl>
                                          <p:spTgt spid="29"/>
                                        </p:tgtEl>
                                        <p:attrNameLst>
                                          <p:attrName>style.visibility</p:attrName>
                                        </p:attrNameLst>
                                      </p:cBhvr>
                                      <p:to>
                                        <p:strVal val="hidden"/>
                                      </p:to>
                                    </p:set>
                                  </p:childTnLst>
                                </p:cTn>
                              </p:par>
                              <p:par>
                                <p:cTn id="93" presetID="10" presetClass="exit" presetSubtype="0" fill="hold" grpId="1" nodeType="withEffect">
                                  <p:stCondLst>
                                    <p:cond delay="0"/>
                                  </p:stCondLst>
                                  <p:childTnLst>
                                    <p:animEffect transition="out" filter="fade">
                                      <p:cBhvr>
                                        <p:cTn id="94" dur="500"/>
                                        <p:tgtEl>
                                          <p:spTgt spid="21"/>
                                        </p:tgtEl>
                                      </p:cBhvr>
                                    </p:animEffect>
                                    <p:set>
                                      <p:cBhvr>
                                        <p:cTn id="95" dur="1" fill="hold">
                                          <p:stCondLst>
                                            <p:cond delay="499"/>
                                          </p:stCondLst>
                                        </p:cTn>
                                        <p:tgtEl>
                                          <p:spTgt spid="21"/>
                                        </p:tgtEl>
                                        <p:attrNameLst>
                                          <p:attrName>style.visibility</p:attrName>
                                        </p:attrNameLst>
                                      </p:cBhvr>
                                      <p:to>
                                        <p:strVal val="hidden"/>
                                      </p:to>
                                    </p:set>
                                  </p:childTnLst>
                                </p:cTn>
                              </p:par>
                              <p:par>
                                <p:cTn id="96" presetID="10" presetClass="exit" presetSubtype="0" fill="hold" grpId="1" nodeType="withEffect">
                                  <p:stCondLst>
                                    <p:cond delay="0"/>
                                  </p:stCondLst>
                                  <p:childTnLst>
                                    <p:animEffect transition="out" filter="fade">
                                      <p:cBhvr>
                                        <p:cTn id="97" dur="500"/>
                                        <p:tgtEl>
                                          <p:spTgt spid="22"/>
                                        </p:tgtEl>
                                      </p:cBhvr>
                                    </p:animEffect>
                                    <p:set>
                                      <p:cBhvr>
                                        <p:cTn id="98" dur="1" fill="hold">
                                          <p:stCondLst>
                                            <p:cond delay="499"/>
                                          </p:stCondLst>
                                        </p:cTn>
                                        <p:tgtEl>
                                          <p:spTgt spid="22"/>
                                        </p:tgtEl>
                                        <p:attrNameLst>
                                          <p:attrName>style.visibility</p:attrName>
                                        </p:attrNameLst>
                                      </p:cBhvr>
                                      <p:to>
                                        <p:strVal val="hidden"/>
                                      </p:to>
                                    </p:set>
                                  </p:childTnLst>
                                </p:cTn>
                              </p:par>
                              <p:par>
                                <p:cTn id="99" presetID="10" presetClass="exit" presetSubtype="0" fill="hold" grpId="1" nodeType="withEffect">
                                  <p:stCondLst>
                                    <p:cond delay="0"/>
                                  </p:stCondLst>
                                  <p:childTnLst>
                                    <p:animEffect transition="out" filter="fade">
                                      <p:cBhvr>
                                        <p:cTn id="100" dur="500"/>
                                        <p:tgtEl>
                                          <p:spTgt spid="23"/>
                                        </p:tgtEl>
                                      </p:cBhvr>
                                    </p:animEffect>
                                    <p:set>
                                      <p:cBhvr>
                                        <p:cTn id="101" dur="1" fill="hold">
                                          <p:stCondLst>
                                            <p:cond delay="499"/>
                                          </p:stCondLst>
                                        </p:cTn>
                                        <p:tgtEl>
                                          <p:spTgt spid="23"/>
                                        </p:tgtEl>
                                        <p:attrNameLst>
                                          <p:attrName>style.visibility</p:attrName>
                                        </p:attrNameLst>
                                      </p:cBhvr>
                                      <p:to>
                                        <p:strVal val="hidden"/>
                                      </p:to>
                                    </p:set>
                                  </p:childTnLst>
                                </p:cTn>
                              </p:par>
                              <p:par>
                                <p:cTn id="102" presetID="1" presetClass="exit" presetSubtype="0" fill="hold" grpId="1" nodeType="withEffect">
                                  <p:stCondLst>
                                    <p:cond delay="0"/>
                                  </p:stCondLst>
                                  <p:childTnLst>
                                    <p:set>
                                      <p:cBhvr>
                                        <p:cTn id="103" dur="1" fill="hold">
                                          <p:stCondLst>
                                            <p:cond delay="0"/>
                                          </p:stCondLst>
                                        </p:cTn>
                                        <p:tgtEl>
                                          <p:spTgt spid="57"/>
                                        </p:tgtEl>
                                        <p:attrNameLst>
                                          <p:attrName>style.visibility</p:attrName>
                                        </p:attrNameLst>
                                      </p:cBhvr>
                                      <p:to>
                                        <p:strVal val="hidden"/>
                                      </p:to>
                                    </p:set>
                                  </p:childTnLst>
                                </p:cTn>
                              </p:par>
                              <p:par>
                                <p:cTn id="104" presetID="10" presetClass="entr" presetSubtype="0" fill="hold" grpId="0" nodeType="withEffect">
                                  <p:stCondLst>
                                    <p:cond delay="0"/>
                                  </p:stCondLst>
                                  <p:childTnLst>
                                    <p:set>
                                      <p:cBhvr>
                                        <p:cTn id="105" dur="1" fill="hold">
                                          <p:stCondLst>
                                            <p:cond delay="0"/>
                                          </p:stCondLst>
                                        </p:cTn>
                                        <p:tgtEl>
                                          <p:spTgt spid="25"/>
                                        </p:tgtEl>
                                        <p:attrNameLst>
                                          <p:attrName>style.visibility</p:attrName>
                                        </p:attrNameLst>
                                      </p:cBhvr>
                                      <p:to>
                                        <p:strVal val="visible"/>
                                      </p:to>
                                    </p:set>
                                    <p:animEffect transition="in" filter="fade">
                                      <p:cBhvr>
                                        <p:cTn id="106" dur="500"/>
                                        <p:tgtEl>
                                          <p:spTgt spid="25"/>
                                        </p:tgtEl>
                                      </p:cBhvr>
                                    </p:animEffect>
                                  </p:childTnLst>
                                </p:cTn>
                              </p:par>
                              <p:par>
                                <p:cTn id="107" presetID="10" presetClass="entr" presetSubtype="0" fill="hold" nodeType="withEffect">
                                  <p:stCondLst>
                                    <p:cond delay="0"/>
                                  </p:stCondLst>
                                  <p:childTnLst>
                                    <p:set>
                                      <p:cBhvr>
                                        <p:cTn id="108" dur="1" fill="hold">
                                          <p:stCondLst>
                                            <p:cond delay="0"/>
                                          </p:stCondLst>
                                        </p:cTn>
                                        <p:tgtEl>
                                          <p:spTgt spid="8"/>
                                        </p:tgtEl>
                                        <p:attrNameLst>
                                          <p:attrName>style.visibility</p:attrName>
                                        </p:attrNameLst>
                                      </p:cBhvr>
                                      <p:to>
                                        <p:strVal val="visible"/>
                                      </p:to>
                                    </p:set>
                                    <p:animEffect transition="in" filter="fade">
                                      <p:cBhvr>
                                        <p:cTn id="109" dur="500"/>
                                        <p:tgtEl>
                                          <p:spTgt spid="8"/>
                                        </p:tgtEl>
                                      </p:cBhvr>
                                    </p:animEffect>
                                  </p:childTnLst>
                                </p:cTn>
                              </p:par>
                              <p:par>
                                <p:cTn id="110" presetID="10" presetClass="entr" presetSubtype="0" fill="hold" grpId="0" nodeType="withEffect">
                                  <p:stCondLst>
                                    <p:cond delay="0"/>
                                  </p:stCondLst>
                                  <p:childTnLst>
                                    <p:set>
                                      <p:cBhvr>
                                        <p:cTn id="111" dur="1" fill="hold">
                                          <p:stCondLst>
                                            <p:cond delay="0"/>
                                          </p:stCondLst>
                                        </p:cTn>
                                        <p:tgtEl>
                                          <p:spTgt spid="46"/>
                                        </p:tgtEl>
                                        <p:attrNameLst>
                                          <p:attrName>style.visibility</p:attrName>
                                        </p:attrNameLst>
                                      </p:cBhvr>
                                      <p:to>
                                        <p:strVal val="visible"/>
                                      </p:to>
                                    </p:set>
                                    <p:animEffect transition="in" filter="fade">
                                      <p:cBhvr>
                                        <p:cTn id="112" dur="500"/>
                                        <p:tgtEl>
                                          <p:spTgt spid="46"/>
                                        </p:tgtEl>
                                      </p:cBhvr>
                                    </p:animEffect>
                                  </p:childTnLst>
                                </p:cTn>
                              </p:par>
                              <p:par>
                                <p:cTn id="113" presetID="10" presetClass="entr" presetSubtype="0" fill="hold" grpId="0" nodeType="withEffect">
                                  <p:stCondLst>
                                    <p:cond delay="0"/>
                                  </p:stCondLst>
                                  <p:childTnLst>
                                    <p:set>
                                      <p:cBhvr>
                                        <p:cTn id="114" dur="1" fill="hold">
                                          <p:stCondLst>
                                            <p:cond delay="0"/>
                                          </p:stCondLst>
                                        </p:cTn>
                                        <p:tgtEl>
                                          <p:spTgt spid="47"/>
                                        </p:tgtEl>
                                        <p:attrNameLst>
                                          <p:attrName>style.visibility</p:attrName>
                                        </p:attrNameLst>
                                      </p:cBhvr>
                                      <p:to>
                                        <p:strVal val="visible"/>
                                      </p:to>
                                    </p:set>
                                    <p:animEffect transition="in" filter="fade">
                                      <p:cBhvr>
                                        <p:cTn id="115" dur="500"/>
                                        <p:tgtEl>
                                          <p:spTgt spid="47"/>
                                        </p:tgtEl>
                                      </p:cBhvr>
                                    </p:animEffect>
                                  </p:childTnLst>
                                </p:cTn>
                              </p:par>
                              <p:par>
                                <p:cTn id="116" presetID="10" presetClass="entr" presetSubtype="0" fill="hold" nodeType="withEffect">
                                  <p:stCondLst>
                                    <p:cond delay="0"/>
                                  </p:stCondLst>
                                  <p:childTnLst>
                                    <p:set>
                                      <p:cBhvr>
                                        <p:cTn id="117" dur="1" fill="hold">
                                          <p:stCondLst>
                                            <p:cond delay="0"/>
                                          </p:stCondLst>
                                        </p:cTn>
                                        <p:tgtEl>
                                          <p:spTgt spid="7"/>
                                        </p:tgtEl>
                                        <p:attrNameLst>
                                          <p:attrName>style.visibility</p:attrName>
                                        </p:attrNameLst>
                                      </p:cBhvr>
                                      <p:to>
                                        <p:strVal val="visible"/>
                                      </p:to>
                                    </p:set>
                                    <p:animEffect transition="in" filter="fade">
                                      <p:cBhvr>
                                        <p:cTn id="118" dur="500"/>
                                        <p:tgtEl>
                                          <p:spTgt spid="7"/>
                                        </p:tgtEl>
                                      </p:cBhvr>
                                    </p:animEffect>
                                  </p:childTnLst>
                                </p:cTn>
                              </p:par>
                              <p:par>
                                <p:cTn id="119" presetID="10" presetClass="entr" presetSubtype="0" fill="hold" grpId="0" nodeType="withEffect">
                                  <p:stCondLst>
                                    <p:cond delay="0"/>
                                  </p:stCondLst>
                                  <p:childTnLst>
                                    <p:set>
                                      <p:cBhvr>
                                        <p:cTn id="120" dur="1" fill="hold">
                                          <p:stCondLst>
                                            <p:cond delay="0"/>
                                          </p:stCondLst>
                                        </p:cTn>
                                        <p:tgtEl>
                                          <p:spTgt spid="28"/>
                                        </p:tgtEl>
                                        <p:attrNameLst>
                                          <p:attrName>style.visibility</p:attrName>
                                        </p:attrNameLst>
                                      </p:cBhvr>
                                      <p:to>
                                        <p:strVal val="visible"/>
                                      </p:to>
                                    </p:set>
                                    <p:animEffect transition="in" filter="fade">
                                      <p:cBhvr>
                                        <p:cTn id="121" dur="500"/>
                                        <p:tgtEl>
                                          <p:spTgt spid="28"/>
                                        </p:tgtEl>
                                      </p:cBhvr>
                                    </p:animEffect>
                                  </p:childTnLst>
                                </p:cTn>
                              </p:par>
                              <p:par>
                                <p:cTn id="122" presetID="10" presetClass="entr" presetSubtype="0" fill="hold" grpId="0" nodeType="withEffect">
                                  <p:stCondLst>
                                    <p:cond delay="0"/>
                                  </p:stCondLst>
                                  <p:childTnLst>
                                    <p:set>
                                      <p:cBhvr>
                                        <p:cTn id="123" dur="1" fill="hold">
                                          <p:stCondLst>
                                            <p:cond delay="0"/>
                                          </p:stCondLst>
                                        </p:cTn>
                                        <p:tgtEl>
                                          <p:spTgt spid="50"/>
                                        </p:tgtEl>
                                        <p:attrNameLst>
                                          <p:attrName>style.visibility</p:attrName>
                                        </p:attrNameLst>
                                      </p:cBhvr>
                                      <p:to>
                                        <p:strVal val="visible"/>
                                      </p:to>
                                    </p:set>
                                    <p:animEffect transition="in" filter="fade">
                                      <p:cBhvr>
                                        <p:cTn id="124" dur="500"/>
                                        <p:tgtEl>
                                          <p:spTgt spid="50"/>
                                        </p:tgtEl>
                                      </p:cBhvr>
                                    </p:animEffect>
                                  </p:childTnLst>
                                </p:cTn>
                              </p:par>
                              <p:par>
                                <p:cTn id="125" presetID="10" presetClass="entr" presetSubtype="0" fill="hold" grpId="0" nodeType="withEffect">
                                  <p:stCondLst>
                                    <p:cond delay="0"/>
                                  </p:stCondLst>
                                  <p:childTnLst>
                                    <p:set>
                                      <p:cBhvr>
                                        <p:cTn id="126" dur="1" fill="hold">
                                          <p:stCondLst>
                                            <p:cond delay="0"/>
                                          </p:stCondLst>
                                        </p:cTn>
                                        <p:tgtEl>
                                          <p:spTgt spid="42"/>
                                        </p:tgtEl>
                                        <p:attrNameLst>
                                          <p:attrName>style.visibility</p:attrName>
                                        </p:attrNameLst>
                                      </p:cBhvr>
                                      <p:to>
                                        <p:strVal val="visible"/>
                                      </p:to>
                                    </p:set>
                                    <p:animEffect transition="in" filter="fade">
                                      <p:cBhvr>
                                        <p:cTn id="127" dur="500"/>
                                        <p:tgtEl>
                                          <p:spTgt spid="42"/>
                                        </p:tgtEl>
                                      </p:cBhvr>
                                    </p:animEffect>
                                  </p:childTnLst>
                                </p:cTn>
                              </p:par>
                              <p:par>
                                <p:cTn id="128" presetID="10" presetClass="entr" presetSubtype="0" fill="hold" grpId="0" nodeType="withEffect">
                                  <p:stCondLst>
                                    <p:cond delay="0"/>
                                  </p:stCondLst>
                                  <p:childTnLst>
                                    <p:set>
                                      <p:cBhvr>
                                        <p:cTn id="129" dur="1" fill="hold">
                                          <p:stCondLst>
                                            <p:cond delay="0"/>
                                          </p:stCondLst>
                                        </p:cTn>
                                        <p:tgtEl>
                                          <p:spTgt spid="27"/>
                                        </p:tgtEl>
                                        <p:attrNameLst>
                                          <p:attrName>style.visibility</p:attrName>
                                        </p:attrNameLst>
                                      </p:cBhvr>
                                      <p:to>
                                        <p:strVal val="visible"/>
                                      </p:to>
                                    </p:set>
                                    <p:animEffect transition="in" filter="fade">
                                      <p:cBhvr>
                                        <p:cTn id="130" dur="500"/>
                                        <p:tgtEl>
                                          <p:spTgt spid="27"/>
                                        </p:tgtEl>
                                      </p:cBhvr>
                                    </p:animEffect>
                                  </p:childTnLst>
                                </p:cTn>
                              </p:par>
                            </p:childTnLst>
                          </p:cTn>
                        </p:par>
                      </p:childTnLst>
                    </p:cTn>
                  </p:par>
                  <p:par>
                    <p:cTn id="131" fill="hold">
                      <p:stCondLst>
                        <p:cond delay="indefinite"/>
                      </p:stCondLst>
                      <p:childTnLst>
                        <p:par>
                          <p:cTn id="132" fill="hold">
                            <p:stCondLst>
                              <p:cond delay="0"/>
                            </p:stCondLst>
                            <p:childTnLst>
                              <p:par>
                                <p:cTn id="133" presetID="10" presetClass="entr" presetSubtype="0" fill="hold" grpId="0" nodeType="clickEffect">
                                  <p:stCondLst>
                                    <p:cond delay="0"/>
                                  </p:stCondLst>
                                  <p:childTnLst>
                                    <p:set>
                                      <p:cBhvr>
                                        <p:cTn id="134" dur="1" fill="hold">
                                          <p:stCondLst>
                                            <p:cond delay="0"/>
                                          </p:stCondLst>
                                        </p:cTn>
                                        <p:tgtEl>
                                          <p:spTgt spid="31"/>
                                        </p:tgtEl>
                                        <p:attrNameLst>
                                          <p:attrName>style.visibility</p:attrName>
                                        </p:attrNameLst>
                                      </p:cBhvr>
                                      <p:to>
                                        <p:strVal val="visible"/>
                                      </p:to>
                                    </p:set>
                                    <p:animEffect transition="in" filter="fade">
                                      <p:cBhvr>
                                        <p:cTn id="135" dur="500"/>
                                        <p:tgtEl>
                                          <p:spTgt spid="31"/>
                                        </p:tgtEl>
                                      </p:cBhvr>
                                    </p:animEffect>
                                  </p:childTnLst>
                                </p:cTn>
                              </p:par>
                              <p:par>
                                <p:cTn id="136" presetID="10" presetClass="entr" presetSubtype="0" fill="hold" nodeType="withEffect">
                                  <p:stCondLst>
                                    <p:cond delay="0"/>
                                  </p:stCondLst>
                                  <p:childTnLst>
                                    <p:set>
                                      <p:cBhvr>
                                        <p:cTn id="137" dur="1" fill="hold">
                                          <p:stCondLst>
                                            <p:cond delay="0"/>
                                          </p:stCondLst>
                                        </p:cTn>
                                        <p:tgtEl>
                                          <p:spTgt spid="17"/>
                                        </p:tgtEl>
                                        <p:attrNameLst>
                                          <p:attrName>style.visibility</p:attrName>
                                        </p:attrNameLst>
                                      </p:cBhvr>
                                      <p:to>
                                        <p:strVal val="visible"/>
                                      </p:to>
                                    </p:set>
                                    <p:animEffect transition="in" filter="fade">
                                      <p:cBhvr>
                                        <p:cTn id="138" dur="500"/>
                                        <p:tgtEl>
                                          <p:spTgt spid="17"/>
                                        </p:tgtEl>
                                      </p:cBhvr>
                                    </p:animEffect>
                                  </p:childTnLst>
                                </p:cTn>
                              </p:par>
                              <p:par>
                                <p:cTn id="139" presetID="10" presetClass="entr" presetSubtype="0" fill="hold" grpId="0" nodeType="withEffect">
                                  <p:stCondLst>
                                    <p:cond delay="0"/>
                                  </p:stCondLst>
                                  <p:childTnLst>
                                    <p:set>
                                      <p:cBhvr>
                                        <p:cTn id="140" dur="1" fill="hold">
                                          <p:stCondLst>
                                            <p:cond delay="0"/>
                                          </p:stCondLst>
                                        </p:cTn>
                                        <p:tgtEl>
                                          <p:spTgt spid="30"/>
                                        </p:tgtEl>
                                        <p:attrNameLst>
                                          <p:attrName>style.visibility</p:attrName>
                                        </p:attrNameLst>
                                      </p:cBhvr>
                                      <p:to>
                                        <p:strVal val="visible"/>
                                      </p:to>
                                    </p:set>
                                    <p:animEffect transition="in" filter="fade">
                                      <p:cBhvr>
                                        <p:cTn id="141" dur="500"/>
                                        <p:tgtEl>
                                          <p:spTgt spid="30"/>
                                        </p:tgtEl>
                                      </p:cBhvr>
                                    </p:animEffect>
                                  </p:childTnLst>
                                </p:cTn>
                              </p:par>
                              <p:par>
                                <p:cTn id="142" presetID="10" presetClass="entr" presetSubtype="0" fill="hold" nodeType="withEffect">
                                  <p:stCondLst>
                                    <p:cond delay="0"/>
                                  </p:stCondLst>
                                  <p:childTnLst>
                                    <p:set>
                                      <p:cBhvr>
                                        <p:cTn id="143" dur="1" fill="hold">
                                          <p:stCondLst>
                                            <p:cond delay="0"/>
                                          </p:stCondLst>
                                        </p:cTn>
                                        <p:tgtEl>
                                          <p:spTgt spid="18"/>
                                        </p:tgtEl>
                                        <p:attrNameLst>
                                          <p:attrName>style.visibility</p:attrName>
                                        </p:attrNameLst>
                                      </p:cBhvr>
                                      <p:to>
                                        <p:strVal val="visible"/>
                                      </p:to>
                                    </p:set>
                                    <p:animEffect transition="in" filter="fade">
                                      <p:cBhvr>
                                        <p:cTn id="144" dur="500"/>
                                        <p:tgtEl>
                                          <p:spTgt spid="18"/>
                                        </p:tgtEl>
                                      </p:cBhvr>
                                    </p:animEffect>
                                  </p:childTnLst>
                                </p:cTn>
                              </p:par>
                              <p:par>
                                <p:cTn id="145" presetID="10" presetClass="entr" presetSubtype="0" fill="hold" nodeType="withEffect">
                                  <p:stCondLst>
                                    <p:cond delay="0"/>
                                  </p:stCondLst>
                                  <p:childTnLst>
                                    <p:set>
                                      <p:cBhvr>
                                        <p:cTn id="146" dur="1" fill="hold">
                                          <p:stCondLst>
                                            <p:cond delay="0"/>
                                          </p:stCondLst>
                                        </p:cTn>
                                        <p:tgtEl>
                                          <p:spTgt spid="10"/>
                                        </p:tgtEl>
                                        <p:attrNameLst>
                                          <p:attrName>style.visibility</p:attrName>
                                        </p:attrNameLst>
                                      </p:cBhvr>
                                      <p:to>
                                        <p:strVal val="visible"/>
                                      </p:to>
                                    </p:set>
                                    <p:animEffect transition="in" filter="fade">
                                      <p:cBhvr>
                                        <p:cTn id="147" dur="500"/>
                                        <p:tgtEl>
                                          <p:spTgt spid="10"/>
                                        </p:tgtEl>
                                      </p:cBhvr>
                                    </p:animEffect>
                                  </p:childTnLst>
                                </p:cTn>
                              </p:par>
                              <p:par>
                                <p:cTn id="148" presetID="10" presetClass="entr" presetSubtype="0" fill="hold" nodeType="withEffect">
                                  <p:stCondLst>
                                    <p:cond delay="0"/>
                                  </p:stCondLst>
                                  <p:childTnLst>
                                    <p:set>
                                      <p:cBhvr>
                                        <p:cTn id="149" dur="1" fill="hold">
                                          <p:stCondLst>
                                            <p:cond delay="0"/>
                                          </p:stCondLst>
                                        </p:cTn>
                                        <p:tgtEl>
                                          <p:spTgt spid="9"/>
                                        </p:tgtEl>
                                        <p:attrNameLst>
                                          <p:attrName>style.visibility</p:attrName>
                                        </p:attrNameLst>
                                      </p:cBhvr>
                                      <p:to>
                                        <p:strVal val="visible"/>
                                      </p:to>
                                    </p:set>
                                    <p:animEffect transition="in" filter="fade">
                                      <p:cBhvr>
                                        <p:cTn id="150" dur="500"/>
                                        <p:tgtEl>
                                          <p:spTgt spid="9"/>
                                        </p:tgtEl>
                                      </p:cBhvr>
                                    </p:animEffect>
                                  </p:childTnLst>
                                </p:cTn>
                              </p:par>
                              <p:par>
                                <p:cTn id="151" presetID="10" presetClass="entr" presetSubtype="0" fill="hold" grpId="0" nodeType="withEffect">
                                  <p:stCondLst>
                                    <p:cond delay="0"/>
                                  </p:stCondLst>
                                  <p:childTnLst>
                                    <p:set>
                                      <p:cBhvr>
                                        <p:cTn id="152" dur="1" fill="hold">
                                          <p:stCondLst>
                                            <p:cond delay="0"/>
                                          </p:stCondLst>
                                        </p:cTn>
                                        <p:tgtEl>
                                          <p:spTgt spid="33"/>
                                        </p:tgtEl>
                                        <p:attrNameLst>
                                          <p:attrName>style.visibility</p:attrName>
                                        </p:attrNameLst>
                                      </p:cBhvr>
                                      <p:to>
                                        <p:strVal val="visible"/>
                                      </p:to>
                                    </p:set>
                                    <p:animEffect transition="in" filter="fade">
                                      <p:cBhvr>
                                        <p:cTn id="153" dur="500"/>
                                        <p:tgtEl>
                                          <p:spTgt spid="33"/>
                                        </p:tgtEl>
                                      </p:cBhvr>
                                    </p:animEffect>
                                  </p:childTnLst>
                                </p:cTn>
                              </p:par>
                              <p:par>
                                <p:cTn id="154" presetID="10" presetClass="entr" presetSubtype="0" fill="hold" nodeType="withEffect">
                                  <p:stCondLst>
                                    <p:cond delay="0"/>
                                  </p:stCondLst>
                                  <p:childTnLst>
                                    <p:set>
                                      <p:cBhvr>
                                        <p:cTn id="155" dur="1" fill="hold">
                                          <p:stCondLst>
                                            <p:cond delay="0"/>
                                          </p:stCondLst>
                                        </p:cTn>
                                        <p:tgtEl>
                                          <p:spTgt spid="12"/>
                                        </p:tgtEl>
                                        <p:attrNameLst>
                                          <p:attrName>style.visibility</p:attrName>
                                        </p:attrNameLst>
                                      </p:cBhvr>
                                      <p:to>
                                        <p:strVal val="visible"/>
                                      </p:to>
                                    </p:set>
                                    <p:animEffect transition="in" filter="fade">
                                      <p:cBhvr>
                                        <p:cTn id="156" dur="500"/>
                                        <p:tgtEl>
                                          <p:spTgt spid="12"/>
                                        </p:tgtEl>
                                      </p:cBhvr>
                                    </p:animEffect>
                                  </p:childTnLst>
                                </p:cTn>
                              </p:par>
                              <p:par>
                                <p:cTn id="157" presetID="10" presetClass="entr" presetSubtype="0" fill="hold" nodeType="withEffect">
                                  <p:stCondLst>
                                    <p:cond delay="0"/>
                                  </p:stCondLst>
                                  <p:childTnLst>
                                    <p:set>
                                      <p:cBhvr>
                                        <p:cTn id="158" dur="1" fill="hold">
                                          <p:stCondLst>
                                            <p:cond delay="0"/>
                                          </p:stCondLst>
                                        </p:cTn>
                                        <p:tgtEl>
                                          <p:spTgt spid="11"/>
                                        </p:tgtEl>
                                        <p:attrNameLst>
                                          <p:attrName>style.visibility</p:attrName>
                                        </p:attrNameLst>
                                      </p:cBhvr>
                                      <p:to>
                                        <p:strVal val="visible"/>
                                      </p:to>
                                    </p:set>
                                    <p:animEffect transition="in" filter="fade">
                                      <p:cBhvr>
                                        <p:cTn id="159" dur="500"/>
                                        <p:tgtEl>
                                          <p:spTgt spid="11"/>
                                        </p:tgtEl>
                                      </p:cBhvr>
                                    </p:animEffect>
                                  </p:childTnLst>
                                </p:cTn>
                              </p:par>
                              <p:par>
                                <p:cTn id="160" presetID="10" presetClass="entr" presetSubtype="0" fill="hold" grpId="0" nodeType="withEffect">
                                  <p:stCondLst>
                                    <p:cond delay="0"/>
                                  </p:stCondLst>
                                  <p:childTnLst>
                                    <p:set>
                                      <p:cBhvr>
                                        <p:cTn id="161" dur="1" fill="hold">
                                          <p:stCondLst>
                                            <p:cond delay="0"/>
                                          </p:stCondLst>
                                        </p:cTn>
                                        <p:tgtEl>
                                          <p:spTgt spid="32"/>
                                        </p:tgtEl>
                                        <p:attrNameLst>
                                          <p:attrName>style.visibility</p:attrName>
                                        </p:attrNameLst>
                                      </p:cBhvr>
                                      <p:to>
                                        <p:strVal val="visible"/>
                                      </p:to>
                                    </p:set>
                                    <p:animEffect transition="in" filter="fade">
                                      <p:cBhvr>
                                        <p:cTn id="162" dur="500"/>
                                        <p:tgtEl>
                                          <p:spTgt spid="32"/>
                                        </p:tgtEl>
                                      </p:cBhvr>
                                    </p:animEffect>
                                  </p:childTnLst>
                                </p:cTn>
                              </p:par>
                              <p:par>
                                <p:cTn id="163" presetID="10" presetClass="entr" presetSubtype="0" fill="hold" grpId="0" nodeType="withEffect">
                                  <p:stCondLst>
                                    <p:cond delay="0"/>
                                  </p:stCondLst>
                                  <p:childTnLst>
                                    <p:set>
                                      <p:cBhvr>
                                        <p:cTn id="164" dur="1" fill="hold">
                                          <p:stCondLst>
                                            <p:cond delay="0"/>
                                          </p:stCondLst>
                                        </p:cTn>
                                        <p:tgtEl>
                                          <p:spTgt spid="51"/>
                                        </p:tgtEl>
                                        <p:attrNameLst>
                                          <p:attrName>style.visibility</p:attrName>
                                        </p:attrNameLst>
                                      </p:cBhvr>
                                      <p:to>
                                        <p:strVal val="visible"/>
                                      </p:to>
                                    </p:set>
                                    <p:animEffect transition="in" filter="fade">
                                      <p:cBhvr>
                                        <p:cTn id="165" dur="500"/>
                                        <p:tgtEl>
                                          <p:spTgt spid="51"/>
                                        </p:tgtEl>
                                      </p:cBhvr>
                                    </p:animEffect>
                                  </p:childTnLst>
                                </p:cTn>
                              </p:par>
                              <p:par>
                                <p:cTn id="166" presetID="10" presetClass="entr" presetSubtype="0" fill="hold" grpId="0" nodeType="withEffect">
                                  <p:stCondLst>
                                    <p:cond delay="0"/>
                                  </p:stCondLst>
                                  <p:childTnLst>
                                    <p:set>
                                      <p:cBhvr>
                                        <p:cTn id="167" dur="1" fill="hold">
                                          <p:stCondLst>
                                            <p:cond delay="0"/>
                                          </p:stCondLst>
                                        </p:cTn>
                                        <p:tgtEl>
                                          <p:spTgt spid="58"/>
                                        </p:tgtEl>
                                        <p:attrNameLst>
                                          <p:attrName>style.visibility</p:attrName>
                                        </p:attrNameLst>
                                      </p:cBhvr>
                                      <p:to>
                                        <p:strVal val="visible"/>
                                      </p:to>
                                    </p:set>
                                    <p:animEffect transition="in" filter="fade">
                                      <p:cBhvr>
                                        <p:cTn id="168" dur="500"/>
                                        <p:tgtEl>
                                          <p:spTgt spid="58"/>
                                        </p:tgtEl>
                                      </p:cBhvr>
                                    </p:animEffect>
                                  </p:childTnLst>
                                </p:cTn>
                              </p:par>
                            </p:childTnLst>
                          </p:cTn>
                        </p:par>
                      </p:childTnLst>
                    </p:cTn>
                  </p:par>
                  <p:par>
                    <p:cTn id="169" fill="hold">
                      <p:stCondLst>
                        <p:cond delay="indefinite"/>
                      </p:stCondLst>
                      <p:childTnLst>
                        <p:par>
                          <p:cTn id="170" fill="hold">
                            <p:stCondLst>
                              <p:cond delay="0"/>
                            </p:stCondLst>
                            <p:childTnLst>
                              <p:par>
                                <p:cTn id="171" presetID="10" presetClass="entr" presetSubtype="0" fill="hold" nodeType="clickEffect">
                                  <p:stCondLst>
                                    <p:cond delay="0"/>
                                  </p:stCondLst>
                                  <p:childTnLst>
                                    <p:set>
                                      <p:cBhvr>
                                        <p:cTn id="172" dur="1" fill="hold">
                                          <p:stCondLst>
                                            <p:cond delay="0"/>
                                          </p:stCondLst>
                                        </p:cTn>
                                        <p:tgtEl>
                                          <p:spTgt spid="35"/>
                                        </p:tgtEl>
                                        <p:attrNameLst>
                                          <p:attrName>style.visibility</p:attrName>
                                        </p:attrNameLst>
                                      </p:cBhvr>
                                      <p:to>
                                        <p:strVal val="visible"/>
                                      </p:to>
                                    </p:set>
                                    <p:animEffect transition="in" filter="fade">
                                      <p:cBhvr>
                                        <p:cTn id="173" dur="500"/>
                                        <p:tgtEl>
                                          <p:spTgt spid="35"/>
                                        </p:tgtEl>
                                      </p:cBhvr>
                                    </p:animEffect>
                                  </p:childTnLst>
                                </p:cTn>
                              </p:par>
                              <p:par>
                                <p:cTn id="174" presetID="10" presetClass="entr" presetSubtype="0" fill="hold" nodeType="withEffect">
                                  <p:stCondLst>
                                    <p:cond delay="0"/>
                                  </p:stCondLst>
                                  <p:childTnLst>
                                    <p:set>
                                      <p:cBhvr>
                                        <p:cTn id="175" dur="1" fill="hold">
                                          <p:stCondLst>
                                            <p:cond delay="0"/>
                                          </p:stCondLst>
                                        </p:cTn>
                                        <p:tgtEl>
                                          <p:spTgt spid="36"/>
                                        </p:tgtEl>
                                        <p:attrNameLst>
                                          <p:attrName>style.visibility</p:attrName>
                                        </p:attrNameLst>
                                      </p:cBhvr>
                                      <p:to>
                                        <p:strVal val="visible"/>
                                      </p:to>
                                    </p:set>
                                    <p:animEffect transition="in" filter="fade">
                                      <p:cBhvr>
                                        <p:cTn id="176" dur="500"/>
                                        <p:tgtEl>
                                          <p:spTgt spid="36"/>
                                        </p:tgtEl>
                                      </p:cBhvr>
                                    </p:animEffect>
                                  </p:childTnLst>
                                </p:cTn>
                              </p:par>
                              <p:par>
                                <p:cTn id="177" presetID="10" presetClass="entr" presetSubtype="0" fill="hold" nodeType="withEffect">
                                  <p:stCondLst>
                                    <p:cond delay="0"/>
                                  </p:stCondLst>
                                  <p:childTnLst>
                                    <p:set>
                                      <p:cBhvr>
                                        <p:cTn id="178" dur="1" fill="hold">
                                          <p:stCondLst>
                                            <p:cond delay="0"/>
                                          </p:stCondLst>
                                        </p:cTn>
                                        <p:tgtEl>
                                          <p:spTgt spid="37"/>
                                        </p:tgtEl>
                                        <p:attrNameLst>
                                          <p:attrName>style.visibility</p:attrName>
                                        </p:attrNameLst>
                                      </p:cBhvr>
                                      <p:to>
                                        <p:strVal val="visible"/>
                                      </p:to>
                                    </p:set>
                                    <p:animEffect transition="in" filter="fade">
                                      <p:cBhvr>
                                        <p:cTn id="179" dur="500"/>
                                        <p:tgtEl>
                                          <p:spTgt spid="37"/>
                                        </p:tgtEl>
                                      </p:cBhvr>
                                    </p:animEffect>
                                  </p:childTnLst>
                                </p:cTn>
                              </p:par>
                              <p:par>
                                <p:cTn id="180" presetID="10" presetClass="entr" presetSubtype="0" fill="hold" grpId="0" nodeType="withEffect">
                                  <p:stCondLst>
                                    <p:cond delay="0"/>
                                  </p:stCondLst>
                                  <p:childTnLst>
                                    <p:set>
                                      <p:cBhvr>
                                        <p:cTn id="181" dur="1" fill="hold">
                                          <p:stCondLst>
                                            <p:cond delay="0"/>
                                          </p:stCondLst>
                                        </p:cTn>
                                        <p:tgtEl>
                                          <p:spTgt spid="39"/>
                                        </p:tgtEl>
                                        <p:attrNameLst>
                                          <p:attrName>style.visibility</p:attrName>
                                        </p:attrNameLst>
                                      </p:cBhvr>
                                      <p:to>
                                        <p:strVal val="visible"/>
                                      </p:to>
                                    </p:set>
                                    <p:animEffect transition="in" filter="fade">
                                      <p:cBhvr>
                                        <p:cTn id="182" dur="500"/>
                                        <p:tgtEl>
                                          <p:spTgt spid="39"/>
                                        </p:tgtEl>
                                      </p:cBhvr>
                                    </p:animEffect>
                                  </p:childTnLst>
                                </p:cTn>
                              </p:par>
                              <p:par>
                                <p:cTn id="183" presetID="10" presetClass="entr" presetSubtype="0" fill="hold" nodeType="withEffect">
                                  <p:stCondLst>
                                    <p:cond delay="0"/>
                                  </p:stCondLst>
                                  <p:childTnLst>
                                    <p:set>
                                      <p:cBhvr>
                                        <p:cTn id="184" dur="1" fill="hold">
                                          <p:stCondLst>
                                            <p:cond delay="0"/>
                                          </p:stCondLst>
                                        </p:cTn>
                                        <p:tgtEl>
                                          <p:spTgt spid="38"/>
                                        </p:tgtEl>
                                        <p:attrNameLst>
                                          <p:attrName>style.visibility</p:attrName>
                                        </p:attrNameLst>
                                      </p:cBhvr>
                                      <p:to>
                                        <p:strVal val="visible"/>
                                      </p:to>
                                    </p:set>
                                    <p:animEffect transition="in" filter="fade">
                                      <p:cBhvr>
                                        <p:cTn id="185" dur="500"/>
                                        <p:tgtEl>
                                          <p:spTgt spid="38"/>
                                        </p:tgtEl>
                                      </p:cBhvr>
                                    </p:animEffect>
                                  </p:childTnLst>
                                </p:cTn>
                              </p:par>
                              <p:par>
                                <p:cTn id="186" presetID="10" presetClass="entr" presetSubtype="0" fill="hold" grpId="0" nodeType="withEffect">
                                  <p:stCondLst>
                                    <p:cond delay="0"/>
                                  </p:stCondLst>
                                  <p:childTnLst>
                                    <p:set>
                                      <p:cBhvr>
                                        <p:cTn id="187" dur="1" fill="hold">
                                          <p:stCondLst>
                                            <p:cond delay="0"/>
                                          </p:stCondLst>
                                        </p:cTn>
                                        <p:tgtEl>
                                          <p:spTgt spid="40"/>
                                        </p:tgtEl>
                                        <p:attrNameLst>
                                          <p:attrName>style.visibility</p:attrName>
                                        </p:attrNameLst>
                                      </p:cBhvr>
                                      <p:to>
                                        <p:strVal val="visible"/>
                                      </p:to>
                                    </p:set>
                                    <p:animEffect transition="in" filter="fade">
                                      <p:cBhvr>
                                        <p:cTn id="188" dur="500"/>
                                        <p:tgtEl>
                                          <p:spTgt spid="40"/>
                                        </p:tgtEl>
                                      </p:cBhvr>
                                    </p:animEffect>
                                  </p:childTnLst>
                                </p:cTn>
                              </p:par>
                              <p:par>
                                <p:cTn id="189" presetID="10" presetClass="entr" presetSubtype="0" fill="hold" grpId="0" nodeType="withEffect">
                                  <p:stCondLst>
                                    <p:cond delay="0"/>
                                  </p:stCondLst>
                                  <p:childTnLst>
                                    <p:set>
                                      <p:cBhvr>
                                        <p:cTn id="190" dur="1" fill="hold">
                                          <p:stCondLst>
                                            <p:cond delay="0"/>
                                          </p:stCondLst>
                                        </p:cTn>
                                        <p:tgtEl>
                                          <p:spTgt spid="59"/>
                                        </p:tgtEl>
                                        <p:attrNameLst>
                                          <p:attrName>style.visibility</p:attrName>
                                        </p:attrNameLst>
                                      </p:cBhvr>
                                      <p:to>
                                        <p:strVal val="visible"/>
                                      </p:to>
                                    </p:set>
                                    <p:animEffect transition="in" filter="fade">
                                      <p:cBhvr>
                                        <p:cTn id="191"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1" grpId="1"/>
      <p:bldP spid="22" grpId="0"/>
      <p:bldP spid="22" grpId="1"/>
      <p:bldP spid="23" grpId="0"/>
      <p:bldP spid="23" grpId="1"/>
      <p:bldP spid="24" grpId="0"/>
      <p:bldP spid="24" grpId="1"/>
      <p:bldP spid="25" grpId="0"/>
      <p:bldP spid="27" grpId="0"/>
      <p:bldP spid="28" grpId="0"/>
      <p:bldP spid="29" grpId="0"/>
      <p:bldP spid="29" grpId="1"/>
      <p:bldP spid="30" grpId="0"/>
      <p:bldP spid="31" grpId="0"/>
      <p:bldP spid="32" grpId="0"/>
      <p:bldP spid="33" grpId="0"/>
      <p:bldP spid="39" grpId="0"/>
      <p:bldP spid="40" grpId="0"/>
      <p:bldP spid="46" grpId="0"/>
      <p:bldP spid="47" grpId="0"/>
      <p:bldP spid="48" grpId="0"/>
      <p:bldP spid="49" grpId="0"/>
      <p:bldP spid="49" grpId="1"/>
      <p:bldP spid="50" grpId="0"/>
      <p:bldP spid="51" grpId="0"/>
      <p:bldP spid="19" grpId="0"/>
      <p:bldP spid="42" grpId="0"/>
      <p:bldP spid="58" grpId="0"/>
      <p:bldP spid="57" grpId="0"/>
      <p:bldP spid="57" grpId="1"/>
      <p:bldP spid="5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4480" y="373944"/>
            <a:ext cx="8859520" cy="1143000"/>
          </a:xfrm>
        </p:spPr>
        <p:txBody>
          <a:bodyPr>
            <a:normAutofit fontScale="90000"/>
          </a:bodyPr>
          <a:lstStyle/>
          <a:p>
            <a:r>
              <a:rPr lang="en-US" dirty="0" smtClean="0">
                <a:solidFill>
                  <a:srgbClr val="12919C"/>
                </a:solidFill>
                <a:ea typeface="ＭＳ Ｐゴシック" charset="0"/>
                <a:cs typeface="Helvetica" charset="0"/>
              </a:rPr>
              <a:t>Policies for Fetal Tissue</a:t>
            </a:r>
            <a:r>
              <a:rPr lang="en-US" dirty="0" smtClean="0">
                <a:solidFill>
                  <a:srgbClr val="404040"/>
                </a:solidFill>
                <a:latin typeface="Arial"/>
                <a:ea typeface="ＭＳ Ｐゴシック" charset="0"/>
                <a:cs typeface="Arial"/>
              </a:rPr>
              <a:t/>
            </a:r>
            <a:br>
              <a:rPr lang="en-US" dirty="0" smtClean="0">
                <a:solidFill>
                  <a:srgbClr val="404040"/>
                </a:solidFill>
                <a:latin typeface="Arial"/>
                <a:ea typeface="ＭＳ Ｐゴシック" charset="0"/>
                <a:cs typeface="Arial"/>
              </a:rPr>
            </a:br>
            <a:endParaRPr lang="en-US" sz="2700" i="1" dirty="0">
              <a:solidFill>
                <a:schemeClr val="tx1">
                  <a:lumMod val="65000"/>
                  <a:lumOff val="35000"/>
                </a:schemeClr>
              </a:solidFill>
              <a:latin typeface="Arial"/>
              <a:ea typeface="ＭＳ Ｐゴシック" charset="0"/>
              <a:cs typeface="Arial"/>
            </a:endParaRPr>
          </a:p>
        </p:txBody>
      </p:sp>
      <p:sp>
        <p:nvSpPr>
          <p:cNvPr id="3" name="TextBox 2"/>
          <p:cNvSpPr txBox="1">
            <a:spLocks noChangeArrowheads="1"/>
          </p:cNvSpPr>
          <p:nvPr/>
        </p:nvSpPr>
        <p:spPr bwMode="auto">
          <a:xfrm>
            <a:off x="132080" y="1186744"/>
            <a:ext cx="9011920" cy="5355313"/>
          </a:xfrm>
          <a:prstGeom prst="rect">
            <a:avLst/>
          </a:prstGeom>
          <a:noFill/>
          <a:ln w="9525">
            <a:noFill/>
            <a:miter lim="800000"/>
            <a:headEnd/>
            <a:tailEnd/>
          </a:ln>
        </p:spPr>
        <p:txBody>
          <a:bodyPr wrap="square">
            <a:prstTxWarp prst="textNoShape">
              <a:avLst/>
            </a:prstTxWarp>
            <a:spAutoFit/>
          </a:bodyPr>
          <a:lstStyle/>
          <a:p>
            <a:pPr marL="285750" indent="-285750">
              <a:buFont typeface="Arial"/>
              <a:buChar char="•"/>
            </a:pPr>
            <a:r>
              <a:rPr lang="en-US" dirty="0" smtClean="0"/>
              <a:t>1988: President </a:t>
            </a:r>
            <a:r>
              <a:rPr lang="en-US" dirty="0"/>
              <a:t>Clinton removes moratorium on federal funding for transplantation of fetal </a:t>
            </a:r>
            <a:r>
              <a:rPr lang="en-US" dirty="0" smtClean="0"/>
              <a:t>tissue</a:t>
            </a:r>
          </a:p>
          <a:p>
            <a:pPr marL="285750" indent="-285750">
              <a:buFont typeface="Arial"/>
              <a:buChar char="•"/>
            </a:pPr>
            <a:endParaRPr lang="en-US" dirty="0"/>
          </a:p>
          <a:p>
            <a:pPr marL="285750" indent="-285750">
              <a:buFont typeface="Arial"/>
              <a:buChar char="•"/>
            </a:pPr>
            <a:r>
              <a:rPr lang="en-US" dirty="0"/>
              <a:t>1988: Curt Freed (</a:t>
            </a:r>
            <a:r>
              <a:rPr lang="en-US" dirty="0" smtClean="0"/>
              <a:t>University of Colorado</a:t>
            </a:r>
            <a:r>
              <a:rPr lang="en-US" dirty="0"/>
              <a:t>) first fetal tissue transplant </a:t>
            </a:r>
            <a:r>
              <a:rPr lang="en-US" dirty="0" smtClean="0"/>
              <a:t>in </a:t>
            </a:r>
            <a:r>
              <a:rPr lang="en-US" dirty="0"/>
              <a:t>a human in the </a:t>
            </a:r>
            <a:r>
              <a:rPr lang="en-US" dirty="0" smtClean="0"/>
              <a:t>United States </a:t>
            </a:r>
            <a:r>
              <a:rPr lang="en-US" dirty="0"/>
              <a:t>with private money </a:t>
            </a:r>
            <a:r>
              <a:rPr lang="en-US" dirty="0" smtClean="0"/>
              <a:t>for </a:t>
            </a:r>
            <a:r>
              <a:rPr lang="en-US" dirty="0" err="1" smtClean="0"/>
              <a:t>Parkinsons</a:t>
            </a:r>
            <a:r>
              <a:rPr lang="en-US" dirty="0" smtClean="0"/>
              <a:t> Disease (PD)</a:t>
            </a:r>
          </a:p>
          <a:p>
            <a:pPr marL="285750" indent="-285750">
              <a:buFont typeface="Arial"/>
              <a:buChar char="•"/>
            </a:pPr>
            <a:endParaRPr lang="en-US" dirty="0"/>
          </a:p>
          <a:p>
            <a:pPr marL="285750" indent="-285750">
              <a:buFont typeface="Arial"/>
              <a:buChar char="•"/>
            </a:pPr>
            <a:r>
              <a:rPr lang="en-US" dirty="0"/>
              <a:t>1990: </a:t>
            </a:r>
            <a:r>
              <a:rPr lang="en-US" dirty="0" err="1"/>
              <a:t>Bjorkland</a:t>
            </a:r>
            <a:r>
              <a:rPr lang="en-US" dirty="0"/>
              <a:t> and </a:t>
            </a:r>
            <a:r>
              <a:rPr lang="en-US" dirty="0" err="1"/>
              <a:t>Lindvall</a:t>
            </a:r>
            <a:r>
              <a:rPr lang="en-US" dirty="0"/>
              <a:t> conduct </a:t>
            </a:r>
            <a:r>
              <a:rPr lang="en-US" dirty="0" smtClean="0"/>
              <a:t> a similar study and demonstrate reduction in PD symptoms and production of dopamine via PET scan.</a:t>
            </a:r>
          </a:p>
          <a:p>
            <a:endParaRPr lang="en-US" dirty="0" smtClean="0"/>
          </a:p>
          <a:p>
            <a:pPr marL="285750" indent="-285750">
              <a:buFont typeface="Arial"/>
              <a:buChar char="•"/>
            </a:pPr>
            <a:r>
              <a:rPr lang="en-US" dirty="0" smtClean="0"/>
              <a:t>1993</a:t>
            </a:r>
            <a:r>
              <a:rPr lang="en-US" dirty="0"/>
              <a:t>:  $4.5M First grant awarded post ban to NINDS </a:t>
            </a:r>
            <a:r>
              <a:rPr lang="en-US" dirty="0" smtClean="0"/>
              <a:t>(National </a:t>
            </a:r>
            <a:r>
              <a:rPr lang="en-US" dirty="0"/>
              <a:t>Institute of Neurological Disorders) to </a:t>
            </a:r>
            <a:r>
              <a:rPr lang="en-US" dirty="0" smtClean="0"/>
              <a:t>Freed, </a:t>
            </a:r>
            <a:r>
              <a:rPr lang="en-US" dirty="0" err="1"/>
              <a:t>Fahn</a:t>
            </a:r>
            <a:r>
              <a:rPr lang="en-US" dirty="0"/>
              <a:t> and </a:t>
            </a:r>
            <a:r>
              <a:rPr lang="en-US" dirty="0" err="1"/>
              <a:t>Eidenlberg</a:t>
            </a:r>
            <a:r>
              <a:rPr lang="en-US" dirty="0"/>
              <a:t>: </a:t>
            </a:r>
            <a:r>
              <a:rPr lang="en-US" dirty="0" err="1" smtClean="0"/>
              <a:t>Parkinsons</a:t>
            </a:r>
            <a:r>
              <a:rPr lang="en-US" dirty="0" smtClean="0"/>
              <a:t> patients  </a:t>
            </a:r>
            <a:r>
              <a:rPr lang="en-US" dirty="0"/>
              <a:t>n= </a:t>
            </a:r>
            <a:r>
              <a:rPr lang="en-US" dirty="0" smtClean="0"/>
              <a:t>40</a:t>
            </a:r>
          </a:p>
          <a:p>
            <a:pPr marL="742950" lvl="1" indent="-285750">
              <a:buFont typeface="Arial"/>
              <a:buChar char="•"/>
            </a:pPr>
            <a:r>
              <a:rPr lang="en-US" dirty="0"/>
              <a:t>Public Outcry</a:t>
            </a:r>
          </a:p>
          <a:p>
            <a:pPr marL="1200150" lvl="2" indent="-285750">
              <a:buFont typeface="Arial"/>
              <a:buChar char="•"/>
            </a:pPr>
            <a:r>
              <a:rPr lang="en-US" dirty="0"/>
              <a:t>20 </a:t>
            </a:r>
            <a:r>
              <a:rPr lang="en-US" dirty="0" err="1"/>
              <a:t>exp</a:t>
            </a:r>
            <a:r>
              <a:rPr lang="en-US" dirty="0"/>
              <a:t> and 20 controls ; those with sham transplant through the same holes  should obtain a fetal transplant later to be more ethically sensitive</a:t>
            </a:r>
          </a:p>
          <a:p>
            <a:pPr marL="1200150" lvl="2" indent="-285750">
              <a:buFont typeface="Arial"/>
              <a:buChar char="•"/>
            </a:pPr>
            <a:r>
              <a:rPr lang="en-US"/>
              <a:t>Rather </a:t>
            </a:r>
            <a:r>
              <a:rPr lang="en-US" smtClean="0"/>
              <a:t>use four </a:t>
            </a:r>
            <a:r>
              <a:rPr lang="en-US" dirty="0"/>
              <a:t>methods just test one for better sample size and </a:t>
            </a:r>
            <a:r>
              <a:rPr lang="en-US" dirty="0" smtClean="0"/>
              <a:t>results</a:t>
            </a:r>
            <a:endParaRPr lang="en-US" dirty="0"/>
          </a:p>
          <a:p>
            <a:pPr marL="285750" indent="-285750">
              <a:buFont typeface="Arial"/>
              <a:buChar char="•"/>
            </a:pPr>
            <a:endParaRPr lang="en-US" dirty="0" smtClean="0"/>
          </a:p>
          <a:p>
            <a:pPr marL="285750" indent="-285750">
              <a:buFont typeface="Arial"/>
              <a:buChar char="•"/>
            </a:pPr>
            <a:r>
              <a:rPr lang="en-US" dirty="0"/>
              <a:t>Presently, fetal tissue research is under fire due to pro-life protests against abortion clinics, of which a very small number donate fetal tissue for research, which is legal in the United States. </a:t>
            </a:r>
          </a:p>
        </p:txBody>
      </p:sp>
    </p:spTree>
    <p:extLst>
      <p:ext uri="{BB962C8B-B14F-4D97-AF65-F5344CB8AC3E}">
        <p14:creationId xmlns:p14="http://schemas.microsoft.com/office/powerpoint/2010/main" val="109126325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fade">
                                      <p:cBhvr>
                                        <p:cTn id="22" dur="500"/>
                                        <p:tgtEl>
                                          <p:spTgt spid="3">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animEffect transition="in" filter="fade">
                                      <p:cBhvr>
                                        <p:cTn id="27" dur="500"/>
                                        <p:tgtEl>
                                          <p:spTgt spid="3">
                                            <p:txEl>
                                              <p:pRg st="7" end="7"/>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8" end="8"/>
                                            </p:txEl>
                                          </p:spTgt>
                                        </p:tgtEl>
                                        <p:attrNameLst>
                                          <p:attrName>style.visibility</p:attrName>
                                        </p:attrNameLst>
                                      </p:cBhvr>
                                      <p:to>
                                        <p:strVal val="visible"/>
                                      </p:to>
                                    </p:set>
                                    <p:animEffect transition="in" filter="fade">
                                      <p:cBhvr>
                                        <p:cTn id="32" dur="500"/>
                                        <p:tgtEl>
                                          <p:spTgt spid="3">
                                            <p:txEl>
                                              <p:pRg st="8" end="8"/>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9" end="9"/>
                                            </p:txEl>
                                          </p:spTgt>
                                        </p:tgtEl>
                                        <p:attrNameLst>
                                          <p:attrName>style.visibility</p:attrName>
                                        </p:attrNameLst>
                                      </p:cBhvr>
                                      <p:to>
                                        <p:strVal val="visible"/>
                                      </p:to>
                                    </p:set>
                                    <p:animEffect transition="in" filter="fade">
                                      <p:cBhvr>
                                        <p:cTn id="37" dur="500"/>
                                        <p:tgtEl>
                                          <p:spTgt spid="3">
                                            <p:txEl>
                                              <p:pRg st="9" end="9"/>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
                                            <p:txEl>
                                              <p:pRg st="11" end="11"/>
                                            </p:txEl>
                                          </p:spTgt>
                                        </p:tgtEl>
                                        <p:attrNameLst>
                                          <p:attrName>style.visibility</p:attrName>
                                        </p:attrNameLst>
                                      </p:cBhvr>
                                      <p:to>
                                        <p:strVal val="visible"/>
                                      </p:to>
                                    </p:set>
                                    <p:animEffect transition="in" filter="fade">
                                      <p:cBhvr>
                                        <p:cTn id="42" dur="5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Default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Default Theme.thmx</Template>
  <TotalTime>382</TotalTime>
  <Words>1500</Words>
  <Application>Microsoft Macintosh PowerPoint</Application>
  <PresentationFormat>On-screen Show (4:3)</PresentationFormat>
  <Paragraphs>147</Paragraphs>
  <Slides>7</Slides>
  <Notes>7</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Default Theme</vt:lpstr>
      <vt:lpstr>PowerPoint Presentation</vt:lpstr>
      <vt:lpstr>PowerPoint Presentation</vt:lpstr>
      <vt:lpstr>PowerPoint Presentation</vt:lpstr>
      <vt:lpstr>The Hayflick Limit  Somatic Cells Divide a Finite Number of Times</vt:lpstr>
      <vt:lpstr>PowerPoint Presentation</vt:lpstr>
      <vt:lpstr>PowerPoint Presentation</vt:lpstr>
      <vt:lpstr>Policies for Fetal Tissue </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Emmanuel Nunez</dc:creator>
  <cp:lastModifiedBy>Katayoun Chamany</cp:lastModifiedBy>
  <cp:revision>42</cp:revision>
  <dcterms:created xsi:type="dcterms:W3CDTF">2014-03-26T13:57:12Z</dcterms:created>
  <dcterms:modified xsi:type="dcterms:W3CDTF">2016-02-22T03:30:48Z</dcterms:modified>
</cp:coreProperties>
</file>