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2" showSpecialPlsOnTitleSld="0" saveSubsetFonts="1" autoCompressPictures="0">
  <p:sldMasterIdLst>
    <p:sldMasterId id="2147483648" r:id="rId1"/>
  </p:sldMasterIdLst>
  <p:notesMasterIdLst>
    <p:notesMasterId r:id="rId41"/>
  </p:notesMasterIdLst>
  <p:handoutMasterIdLst>
    <p:handoutMasterId r:id="rId42"/>
  </p:handoutMasterIdLst>
  <p:sldIdLst>
    <p:sldId id="286" r:id="rId2"/>
    <p:sldId id="283" r:id="rId3"/>
    <p:sldId id="306" r:id="rId4"/>
    <p:sldId id="290" r:id="rId5"/>
    <p:sldId id="291" r:id="rId6"/>
    <p:sldId id="269" r:id="rId7"/>
    <p:sldId id="289" r:id="rId8"/>
    <p:sldId id="285" r:id="rId9"/>
    <p:sldId id="287" r:id="rId10"/>
    <p:sldId id="271" r:id="rId11"/>
    <p:sldId id="275" r:id="rId12"/>
    <p:sldId id="267" r:id="rId13"/>
    <p:sldId id="294" r:id="rId14"/>
    <p:sldId id="304" r:id="rId15"/>
    <p:sldId id="302" r:id="rId16"/>
    <p:sldId id="295" r:id="rId17"/>
    <p:sldId id="296" r:id="rId18"/>
    <p:sldId id="292" r:id="rId19"/>
    <p:sldId id="293" r:id="rId20"/>
    <p:sldId id="297" r:id="rId21"/>
    <p:sldId id="298" r:id="rId22"/>
    <p:sldId id="258" r:id="rId23"/>
    <p:sldId id="259" r:id="rId24"/>
    <p:sldId id="260" r:id="rId25"/>
    <p:sldId id="261" r:id="rId26"/>
    <p:sldId id="299" r:id="rId27"/>
    <p:sldId id="300" r:id="rId28"/>
    <p:sldId id="301" r:id="rId29"/>
    <p:sldId id="284" r:id="rId30"/>
    <p:sldId id="270" r:id="rId31"/>
    <p:sldId id="273" r:id="rId32"/>
    <p:sldId id="276" r:id="rId33"/>
    <p:sldId id="277" r:id="rId34"/>
    <p:sldId id="278" r:id="rId35"/>
    <p:sldId id="279" r:id="rId36"/>
    <p:sldId id="280" r:id="rId37"/>
    <p:sldId id="281" r:id="rId38"/>
    <p:sldId id="282" r:id="rId39"/>
    <p:sldId id="288"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919C"/>
    <a:srgbClr val="052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37" autoAdjust="0"/>
    <p:restoredTop sz="70878" autoAdjust="0"/>
  </p:normalViewPr>
  <p:slideViewPr>
    <p:cSldViewPr snapToGrid="0" snapToObjects="1">
      <p:cViewPr>
        <p:scale>
          <a:sx n="100" d="100"/>
          <a:sy n="100" d="100"/>
        </p:scale>
        <p:origin x="-1504" y="-6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0655887284922718"/>
          <c:y val="0.0499473813639219"/>
          <c:w val="0.65503001360941"/>
          <c:h val="0.844938635158971"/>
        </c:manualLayout>
      </c:layout>
      <c:lineChart>
        <c:grouping val="standard"/>
        <c:varyColors val="0"/>
        <c:ser>
          <c:idx val="0"/>
          <c:order val="0"/>
          <c:tx>
            <c:strRef>
              <c:f>Sheet1!$B$1</c:f>
              <c:strCache>
                <c:ptCount val="1"/>
                <c:pt idx="0">
                  <c:v>Cervical Cancer</c:v>
                </c:pt>
              </c:strCache>
            </c:strRef>
          </c:tx>
          <c:spPr>
            <a:ln>
              <a:solidFill>
                <a:schemeClr val="accent4">
                  <a:lumMod val="75000"/>
                </a:schemeClr>
              </a:solidFill>
            </a:ln>
          </c:spPr>
          <c:marker>
            <c:symbol val="none"/>
          </c:marker>
          <c:cat>
            <c:numRef>
              <c:f>Sheet1!$A$2:$A$7</c:f>
              <c:numCache>
                <c:formatCode>General</c:formatCode>
                <c:ptCount val="6"/>
                <c:pt idx="0">
                  <c:v>1950.0</c:v>
                </c:pt>
                <c:pt idx="1">
                  <c:v>1960.0</c:v>
                </c:pt>
                <c:pt idx="2">
                  <c:v>1970.0</c:v>
                </c:pt>
                <c:pt idx="3">
                  <c:v>1980.0</c:v>
                </c:pt>
                <c:pt idx="4">
                  <c:v>2004.0</c:v>
                </c:pt>
                <c:pt idx="5">
                  <c:v>2013.0</c:v>
                </c:pt>
              </c:numCache>
            </c:numRef>
          </c:cat>
          <c:val>
            <c:numRef>
              <c:f>Sheet1!$B$2:$B$7</c:f>
              <c:numCache>
                <c:formatCode>General</c:formatCode>
                <c:ptCount val="6"/>
                <c:pt idx="0">
                  <c:v>35.0</c:v>
                </c:pt>
                <c:pt idx="1">
                  <c:v>20.0</c:v>
                </c:pt>
                <c:pt idx="2">
                  <c:v>15.0</c:v>
                </c:pt>
                <c:pt idx="3">
                  <c:v>10.0</c:v>
                </c:pt>
                <c:pt idx="4">
                  <c:v>10.0</c:v>
                </c:pt>
                <c:pt idx="5">
                  <c:v>10.0</c:v>
                </c:pt>
              </c:numCache>
            </c:numRef>
          </c:val>
          <c:smooth val="1"/>
        </c:ser>
        <c:ser>
          <c:idx val="1"/>
          <c:order val="1"/>
          <c:tx>
            <c:strRef>
              <c:f>Sheet1!$C$1</c:f>
              <c:strCache>
                <c:ptCount val="1"/>
                <c:pt idx="0">
                  <c:v>Column2</c:v>
                </c:pt>
              </c:strCache>
            </c:strRef>
          </c:tx>
          <c:marker>
            <c:symbol val="none"/>
          </c:marker>
          <c:cat>
            <c:numRef>
              <c:f>Sheet1!$A$2:$A$7</c:f>
              <c:numCache>
                <c:formatCode>General</c:formatCode>
                <c:ptCount val="6"/>
                <c:pt idx="0">
                  <c:v>1950.0</c:v>
                </c:pt>
                <c:pt idx="1">
                  <c:v>1960.0</c:v>
                </c:pt>
                <c:pt idx="2">
                  <c:v>1970.0</c:v>
                </c:pt>
                <c:pt idx="3">
                  <c:v>1980.0</c:v>
                </c:pt>
                <c:pt idx="4">
                  <c:v>2004.0</c:v>
                </c:pt>
                <c:pt idx="5">
                  <c:v>2013.0</c:v>
                </c:pt>
              </c:numCache>
            </c:numRef>
          </c:cat>
          <c:val>
            <c:numRef>
              <c:f>Sheet1!$C$2:$C$7</c:f>
              <c:numCache>
                <c:formatCode>General</c:formatCode>
                <c:ptCount val="6"/>
              </c:numCache>
            </c:numRef>
          </c:val>
          <c:smooth val="1"/>
        </c:ser>
        <c:ser>
          <c:idx val="2"/>
          <c:order val="2"/>
          <c:tx>
            <c:strRef>
              <c:f>Sheet1!$D$1</c:f>
              <c:strCache>
                <c:ptCount val="1"/>
                <c:pt idx="0">
                  <c:v>Column1</c:v>
                </c:pt>
              </c:strCache>
            </c:strRef>
          </c:tx>
          <c:marker>
            <c:symbol val="none"/>
          </c:marker>
          <c:cat>
            <c:numRef>
              <c:f>Sheet1!$A$2:$A$7</c:f>
              <c:numCache>
                <c:formatCode>General</c:formatCode>
                <c:ptCount val="6"/>
                <c:pt idx="0">
                  <c:v>1950.0</c:v>
                </c:pt>
                <c:pt idx="1">
                  <c:v>1960.0</c:v>
                </c:pt>
                <c:pt idx="2">
                  <c:v>1970.0</c:v>
                </c:pt>
                <c:pt idx="3">
                  <c:v>1980.0</c:v>
                </c:pt>
                <c:pt idx="4">
                  <c:v>2004.0</c:v>
                </c:pt>
                <c:pt idx="5">
                  <c:v>2013.0</c:v>
                </c:pt>
              </c:numCache>
            </c:numRef>
          </c:cat>
          <c:val>
            <c:numRef>
              <c:f>Sheet1!$D$2:$D$7</c:f>
              <c:numCache>
                <c:formatCode>General</c:formatCode>
                <c:ptCount val="6"/>
              </c:numCache>
            </c:numRef>
          </c:val>
          <c:smooth val="0"/>
        </c:ser>
        <c:dLbls>
          <c:showLegendKey val="0"/>
          <c:showVal val="0"/>
          <c:showCatName val="0"/>
          <c:showSerName val="0"/>
          <c:showPercent val="0"/>
          <c:showBubbleSize val="0"/>
        </c:dLbls>
        <c:marker val="1"/>
        <c:smooth val="0"/>
        <c:axId val="-2119144776"/>
        <c:axId val="-2118941368"/>
      </c:lineChart>
      <c:catAx>
        <c:axId val="-2119144776"/>
        <c:scaling>
          <c:orientation val="minMax"/>
        </c:scaling>
        <c:delete val="0"/>
        <c:axPos val="b"/>
        <c:numFmt formatCode="General" sourceLinked="1"/>
        <c:majorTickMark val="out"/>
        <c:minorTickMark val="none"/>
        <c:tickLblPos val="nextTo"/>
        <c:crossAx val="-2118941368"/>
        <c:crosses val="autoZero"/>
        <c:auto val="1"/>
        <c:lblAlgn val="ctr"/>
        <c:lblOffset val="100"/>
        <c:noMultiLvlLbl val="0"/>
      </c:catAx>
      <c:valAx>
        <c:axId val="-2118941368"/>
        <c:scaling>
          <c:orientation val="minMax"/>
        </c:scaling>
        <c:delete val="0"/>
        <c:axPos val="l"/>
        <c:numFmt formatCode="General" sourceLinked="1"/>
        <c:majorTickMark val="out"/>
        <c:minorTickMark val="none"/>
        <c:tickLblPos val="nextTo"/>
        <c:crossAx val="-2119144776"/>
        <c:crosses val="autoZero"/>
        <c:crossBetween val="between"/>
      </c:valAx>
    </c:plotArea>
    <c:legend>
      <c:legendPos val="r"/>
      <c:legendEntry>
        <c:idx val="1"/>
        <c:delete val="1"/>
      </c:legendEntry>
      <c:legendEntry>
        <c:idx val="2"/>
        <c:delete val="1"/>
      </c:legendEntry>
      <c:layout>
        <c:manualLayout>
          <c:xMode val="edge"/>
          <c:yMode val="edge"/>
          <c:x val="0.746913580246913"/>
          <c:y val="0.363071240308416"/>
          <c:w val="0.199074074074074"/>
          <c:h val="0.268245233113925"/>
        </c:manualLayout>
      </c:layout>
      <c:overlay val="0"/>
    </c:legend>
    <c:plotVisOnly val="1"/>
    <c:dispBlanksAs val="gap"/>
    <c:showDLblsOverMax val="0"/>
  </c:chart>
  <c:txPr>
    <a:bodyPr/>
    <a:lstStyle/>
    <a:p>
      <a:pPr>
        <a:defRPr sz="1800">
          <a:solidFill>
            <a:schemeClr val="tx1">
              <a:lumMod val="65000"/>
              <a:lumOff val="35000"/>
            </a:schemeClr>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FB9525F-5B73-9E41-8BA2-106BF0CE87DB}" type="datetime1">
              <a:rPr lang="en-US" smtClean="0"/>
              <a:pPr/>
              <a:t>2/29/16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0A6442-16B1-0A4F-BAF3-ECE6C41B475B}" type="slidenum">
              <a:rPr lang="en-US" smtClean="0"/>
              <a:pPr/>
              <a:t>‹#›</a:t>
            </a:fld>
            <a:endParaRPr lang="en-US"/>
          </a:p>
        </p:txBody>
      </p:sp>
    </p:spTree>
    <p:extLst>
      <p:ext uri="{BB962C8B-B14F-4D97-AF65-F5344CB8AC3E}">
        <p14:creationId xmlns:p14="http://schemas.microsoft.com/office/powerpoint/2010/main" val="42272989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4B785A-57A8-3C40-B402-75EFC71D1425}" type="datetime1">
              <a:rPr lang="en-US" smtClean="0"/>
              <a:pPr/>
              <a:t>2/29/16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C61D8-F973-6D4C-B901-DA1CFC376FEA}" type="slidenum">
              <a:rPr lang="en-US" smtClean="0"/>
              <a:pPr/>
              <a:t>‹#›</a:t>
            </a:fld>
            <a:endParaRPr lang="en-US"/>
          </a:p>
        </p:txBody>
      </p:sp>
    </p:spTree>
    <p:extLst>
      <p:ext uri="{BB962C8B-B14F-4D97-AF65-F5344CB8AC3E}">
        <p14:creationId xmlns:p14="http://schemas.microsoft.com/office/powerpoint/2010/main" val="324962243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youtube.com/watch?v=WbNRFXwyDDc" TargetMode="External"/><Relationship Id="rId4" Type="http://schemas.openxmlformats.org/officeDocument/2006/relationships/hyperlink" Target="http://www.youtube.com/watch?v=JJY2ynlXoKA" TargetMode="External"/><Relationship Id="rId5" Type="http://schemas.openxmlformats.org/officeDocument/2006/relationships/hyperlink" Target="http://www.cbsnews.com/2100-18563_162-20037508.html" TargetMode="External"/><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jeromegroopman.com/ny-articles/Contagion-PapillomaVirus-091399.pdf"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 Id="rId3" Type="http://schemas.openxmlformats.org/officeDocument/2006/relationships/hyperlink" Target="http://www.guttmacher.org/pubs/tgr/02/6/gr020601.html"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 Id="rId3" Type="http://schemas.openxmlformats.org/officeDocument/2006/relationships/hyperlink" Target="http://www.guttmacher.org/pubs/tgr/02/6/gr020601.html"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 Id="rId3" Type="http://schemas.openxmlformats.org/officeDocument/2006/relationships/hyperlink" Target="http://www.guttmacher.org/pubs/tgr/02/6/gr020601.html"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youtube.com/watch?v=WbNRFXwyDDc" TargetMode="External"/><Relationship Id="rId4" Type="http://schemas.openxmlformats.org/officeDocument/2006/relationships/hyperlink" Target="http://www.youtube.com/watch?v=JJY2ynlXoKA" TargetMode="External"/><Relationship Id="rId5" Type="http://schemas.openxmlformats.org/officeDocument/2006/relationships/hyperlink" Target="http://www.cbsnews.com/2100-18563_162-20037508.html"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C61D8-F973-6D4C-B901-DA1CFC376FEA}" type="slidenum">
              <a:rPr lang="en-US" smtClean="0"/>
              <a:t>2</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endParaRPr lang="en-US" dirty="0" smtClean="0"/>
          </a:p>
          <a:p>
            <a:pPr marL="228600" indent="-228600">
              <a:buFont typeface="+mj-lt"/>
              <a:buAutoNum type="arabicPeriod"/>
            </a:pPr>
            <a:r>
              <a:rPr lang="en-US" sz="1200" i="1" dirty="0" smtClean="0">
                <a:solidFill>
                  <a:schemeClr val="tx1"/>
                </a:solidFill>
                <a:latin typeface="Apple Casual" charset="0"/>
                <a:cs typeface="Apple Casual" charset="0"/>
              </a:rPr>
              <a:t> ARHP. 2009. Managing HPV: A New Era in Patient Care.</a:t>
            </a:r>
            <a:r>
              <a:rPr lang="en-US" sz="1200" i="1" baseline="0" dirty="0" smtClean="0">
                <a:solidFill>
                  <a:schemeClr val="tx1"/>
                </a:solidFill>
                <a:latin typeface="Apple Casual" charset="0"/>
                <a:cs typeface="Apple Casual" charset="0"/>
              </a:rPr>
              <a:t> http://</a:t>
            </a:r>
            <a:r>
              <a:rPr lang="en-US" sz="1200" i="1" baseline="0" dirty="0" err="1" smtClean="0">
                <a:solidFill>
                  <a:schemeClr val="tx1"/>
                </a:solidFill>
                <a:latin typeface="Apple Casual" charset="0"/>
                <a:cs typeface="Apple Casual" charset="0"/>
              </a:rPr>
              <a:t>www.arhp.org</a:t>
            </a:r>
            <a:r>
              <a:rPr lang="en-US" sz="1200" i="1" baseline="0" dirty="0" smtClean="0">
                <a:solidFill>
                  <a:schemeClr val="tx1"/>
                </a:solidFill>
                <a:latin typeface="Apple Casual" charset="0"/>
                <a:cs typeface="Apple Casual" charset="0"/>
              </a:rPr>
              <a:t>/publications-and-resources/quick-reference-guide-for-clinicians/managing-</a:t>
            </a:r>
            <a:r>
              <a:rPr lang="en-US" sz="1200" i="1" baseline="0" dirty="0" err="1" smtClean="0">
                <a:solidFill>
                  <a:schemeClr val="tx1"/>
                </a:solidFill>
                <a:latin typeface="Apple Casual" charset="0"/>
                <a:cs typeface="Apple Casual" charset="0"/>
              </a:rPr>
              <a:t>hpv</a:t>
            </a:r>
            <a:r>
              <a:rPr lang="en-US" sz="1200" i="1" baseline="0" dirty="0" smtClean="0">
                <a:solidFill>
                  <a:schemeClr val="tx1"/>
                </a:solidFill>
                <a:latin typeface="Apple Casual" charset="0"/>
                <a:cs typeface="Apple Casual" charset="0"/>
              </a:rPr>
              <a:t> </a:t>
            </a:r>
            <a:endParaRPr lang="en-US" sz="1200" i="1" dirty="0" smtClean="0">
              <a:solidFill>
                <a:schemeClr val="tx1"/>
              </a:solidFill>
              <a:latin typeface="Apple Casual" charset="0"/>
              <a:cs typeface="Apple Casual" charset="0"/>
            </a:endParaRPr>
          </a:p>
          <a:p>
            <a:pPr marL="228600" indent="-228600">
              <a:buFont typeface="+mj-lt"/>
              <a:buAutoNum type="arabicPeriod"/>
            </a:pPr>
            <a:r>
              <a:rPr lang="en-US" dirty="0" smtClean="0"/>
              <a:t>American Cancer Society Video: http://</a:t>
            </a:r>
            <a:r>
              <a:rPr lang="en-US" dirty="0" err="1" smtClean="0"/>
              <a:t>www.youtube.com</a:t>
            </a:r>
            <a:r>
              <a:rPr lang="en-US" dirty="0" smtClean="0"/>
              <a:t>/</a:t>
            </a:r>
            <a:r>
              <a:rPr lang="en-US" dirty="0" err="1" smtClean="0"/>
              <a:t>watch?v</a:t>
            </a:r>
            <a:r>
              <a:rPr lang="en-US" dirty="0" smtClean="0"/>
              <a:t>=bU85vvVNleY </a:t>
            </a:r>
          </a:p>
          <a:p>
            <a:pPr marL="228600" indent="-228600">
              <a:buFont typeface="+mj-lt"/>
              <a:buAutoNum type="arabicPeriod"/>
            </a:pPr>
            <a:r>
              <a:rPr lang="en-US" dirty="0" smtClean="0"/>
              <a:t>Pollack,</a:t>
            </a:r>
            <a:r>
              <a:rPr lang="en-US" baseline="0" dirty="0" smtClean="0"/>
              <a:t> A, April 25, 2014. Alternative to Pap test is approved by F.DA. New York Times. B:1. http://</a:t>
            </a:r>
            <a:r>
              <a:rPr lang="en-US" baseline="0" dirty="0" err="1" smtClean="0"/>
              <a:t>www.nytimes.com</a:t>
            </a:r>
            <a:r>
              <a:rPr lang="en-US" baseline="0" dirty="0" smtClean="0"/>
              <a:t>/2014/04/25/business/</a:t>
            </a:r>
            <a:r>
              <a:rPr lang="en-US" baseline="0" dirty="0" err="1" smtClean="0"/>
              <a:t>alternative-to-pap-test-is-approved-by-fda.html?_r</a:t>
            </a:r>
            <a:r>
              <a:rPr lang="en-US" baseline="0" dirty="0" smtClean="0"/>
              <a:t>=0Two hyperlinked slide sets are provided reviewing the epidemiology of HPV related to Cervical Cancer and the specificity and sensitivity of the emerging test. </a:t>
            </a:r>
            <a:endParaRPr lang="en-US" baseline="0" dirty="0" smtClean="0"/>
          </a:p>
          <a:p>
            <a:pPr marL="228600" indent="-228600">
              <a:buFont typeface="+mj-lt"/>
              <a:buAutoNum type="arabicPeriod"/>
            </a:pPr>
            <a:r>
              <a:rPr lang="en-US" baseline="0" dirty="0" err="1" smtClean="0"/>
              <a:t>Quiagen</a:t>
            </a:r>
            <a:r>
              <a:rPr lang="en-US" baseline="0" dirty="0" smtClean="0"/>
              <a:t> DNA </a:t>
            </a:r>
            <a:r>
              <a:rPr lang="en-US" baseline="0" dirty="0" err="1" smtClean="0"/>
              <a:t>DiHybrid</a:t>
            </a:r>
            <a:r>
              <a:rPr lang="en-US" baseline="0" dirty="0" smtClean="0"/>
              <a:t> test animation http://</a:t>
            </a:r>
            <a:r>
              <a:rPr lang="en-US" baseline="0" dirty="0" err="1" smtClean="0"/>
              <a:t>www.youtube.com</a:t>
            </a:r>
            <a:r>
              <a:rPr lang="en-US" baseline="0" dirty="0" smtClean="0"/>
              <a:t>/</a:t>
            </a:r>
            <a:r>
              <a:rPr lang="en-US" baseline="0" dirty="0" err="1" smtClean="0"/>
              <a:t>watch?v</a:t>
            </a:r>
            <a:r>
              <a:rPr lang="en-US" baseline="0" dirty="0" smtClean="0"/>
              <a:t>=1n80dx38CJ8</a:t>
            </a:r>
          </a:p>
          <a:p>
            <a:pPr marL="228600" indent="-228600">
              <a:buFont typeface="+mj-lt"/>
              <a:buAutoNum type="arabicPeriod"/>
            </a:pPr>
            <a:r>
              <a:rPr lang="en-US" baseline="0" dirty="0" err="1" smtClean="0"/>
              <a:t>OncoTect</a:t>
            </a:r>
            <a:r>
              <a:rPr lang="en-US" baseline="0" dirty="0" smtClean="0"/>
              <a:t>  Animation. https://</a:t>
            </a:r>
            <a:r>
              <a:rPr lang="en-US" baseline="0" dirty="0" err="1" smtClean="0"/>
              <a:t>www.youtube.com</a:t>
            </a:r>
            <a:r>
              <a:rPr lang="en-US" baseline="0" dirty="0" smtClean="0"/>
              <a:t>/</a:t>
            </a:r>
            <a:r>
              <a:rPr lang="en-US" baseline="0" dirty="0" err="1" smtClean="0"/>
              <a:t>watch?v</a:t>
            </a:r>
            <a:r>
              <a:rPr lang="en-US" baseline="0" dirty="0" smtClean="0"/>
              <a:t>=</a:t>
            </a:r>
            <a:r>
              <a:rPr lang="en-US" baseline="0" dirty="0" err="1" smtClean="0"/>
              <a:t>uKCHCSXWQBM</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11</a:t>
            </a:fld>
            <a:endParaRPr lang="en-US"/>
          </a:p>
        </p:txBody>
      </p:sp>
    </p:spTree>
    <p:extLst>
      <p:ext uri="{BB962C8B-B14F-4D97-AF65-F5344CB8AC3E}">
        <p14:creationId xmlns:p14="http://schemas.microsoft.com/office/powerpoint/2010/main" val="1295664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b="1"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References:</a:t>
            </a:r>
          </a:p>
          <a:p>
            <a:pPr marL="228600" lvl="0" indent="-228600">
              <a:buFont typeface="+mj-lt"/>
              <a:buAutoNum type="arabicPeriod"/>
            </a:pPr>
            <a:r>
              <a:rPr lang="en-US" sz="1200" b="1" kern="1200" dirty="0" smtClean="0">
                <a:solidFill>
                  <a:schemeClr val="tx1"/>
                </a:solidFill>
                <a:effectLst/>
                <a:latin typeface="+mn-lt"/>
                <a:ea typeface="+mn-ea"/>
                <a:cs typeface="+mn-cs"/>
              </a:rPr>
              <a:t>VIDEO:</a:t>
            </a:r>
            <a:r>
              <a:rPr lang="en-US" sz="1200" kern="1200" dirty="0" smtClean="0">
                <a:solidFill>
                  <a:schemeClr val="tx1"/>
                </a:solidFill>
                <a:effectLst/>
                <a:latin typeface="+mn-lt"/>
                <a:ea typeface="+mn-ea"/>
                <a:cs typeface="+mn-cs"/>
              </a:rPr>
              <a:t> Cohen, E. Sept 2011. American Morning. The Science Behind the HPV Vaccine  Response to Perry and Bachman during Campaign. </a:t>
            </a:r>
            <a:r>
              <a:rPr lang="en-US" sz="1200" u="sng" kern="1200" dirty="0" smtClean="0">
                <a:solidFill>
                  <a:schemeClr val="tx1"/>
                </a:solidFill>
                <a:effectLst/>
                <a:latin typeface="+mn-lt"/>
                <a:ea typeface="+mn-ea"/>
                <a:cs typeface="+mn-cs"/>
                <a:hlinkClick r:id="rId3"/>
              </a:rPr>
              <a:t>http://www.youtube.com/watch?v=WbNRFXwyDDc</a:t>
            </a:r>
            <a:r>
              <a:rPr lang="en-US" sz="1200" kern="1200" dirty="0" smtClean="0">
                <a:solidFill>
                  <a:schemeClr val="tx1"/>
                </a:solidFill>
                <a:effectLst/>
                <a:latin typeface="+mn-lt"/>
                <a:ea typeface="+mn-ea"/>
                <a:cs typeface="+mn-cs"/>
              </a:rPr>
              <a:t>  (3:31 min) </a:t>
            </a:r>
          </a:p>
          <a:p>
            <a:pPr marL="228600" lvl="0" indent="-228600">
              <a:buFont typeface="+mj-lt"/>
              <a:buAutoNum type="arabicPeriod"/>
            </a:pPr>
            <a:r>
              <a:rPr lang="en-US" sz="1200" b="1" kern="1200" dirty="0" smtClean="0">
                <a:solidFill>
                  <a:schemeClr val="tx1"/>
                </a:solidFill>
                <a:effectLst/>
                <a:latin typeface="+mn-lt"/>
                <a:ea typeface="+mn-ea"/>
                <a:cs typeface="+mn-cs"/>
              </a:rPr>
              <a:t>VIDEO:</a:t>
            </a:r>
            <a:r>
              <a:rPr lang="en-US" sz="1200" b="1" kern="1200" baseline="0" dirty="0" smtClean="0">
                <a:solidFill>
                  <a:schemeClr val="tx1"/>
                </a:solidFill>
                <a:effectLst/>
                <a:latin typeface="+mn-lt"/>
                <a:ea typeface="+mn-ea"/>
                <a:cs typeface="+mn-cs"/>
              </a:rPr>
              <a:t> </a:t>
            </a:r>
            <a:r>
              <a:rPr lang="en-US" sz="1200" b="0" kern="1200" baseline="0" dirty="0" smtClean="0">
                <a:solidFill>
                  <a:schemeClr val="tx1"/>
                </a:solidFill>
                <a:effectLst/>
                <a:latin typeface="+mn-lt"/>
                <a:ea typeface="+mn-ea"/>
                <a:cs typeface="+mn-cs"/>
              </a:rPr>
              <a:t>Cohen, E. Oct 25, 2011. HPV Vaccine Recommended for Boys. CNN. http://</a:t>
            </a:r>
            <a:r>
              <a:rPr lang="en-US" sz="1200" b="0" kern="1200" baseline="0" dirty="0" err="1" smtClean="0">
                <a:solidFill>
                  <a:schemeClr val="tx1"/>
                </a:solidFill>
                <a:effectLst/>
                <a:latin typeface="+mn-lt"/>
                <a:ea typeface="+mn-ea"/>
                <a:cs typeface="+mn-cs"/>
              </a:rPr>
              <a:t>www.youtube.com</a:t>
            </a:r>
            <a:r>
              <a:rPr lang="en-US" sz="1200" b="0" kern="1200" baseline="0" dirty="0" smtClean="0">
                <a:solidFill>
                  <a:schemeClr val="tx1"/>
                </a:solidFill>
                <a:effectLst/>
                <a:latin typeface="+mn-lt"/>
                <a:ea typeface="+mn-ea"/>
                <a:cs typeface="+mn-cs"/>
              </a:rPr>
              <a:t>/</a:t>
            </a:r>
            <a:r>
              <a:rPr lang="en-US" sz="1200" b="0" kern="1200" baseline="0" dirty="0" err="1" smtClean="0">
                <a:solidFill>
                  <a:schemeClr val="tx1"/>
                </a:solidFill>
                <a:effectLst/>
                <a:latin typeface="+mn-lt"/>
                <a:ea typeface="+mn-ea"/>
                <a:cs typeface="+mn-cs"/>
              </a:rPr>
              <a:t>watch?v</a:t>
            </a:r>
            <a:r>
              <a:rPr lang="en-US" sz="1200" b="0" kern="1200" baseline="0" dirty="0" smtClean="0">
                <a:solidFill>
                  <a:schemeClr val="tx1"/>
                </a:solidFill>
                <a:effectLst/>
                <a:latin typeface="+mn-lt"/>
                <a:ea typeface="+mn-ea"/>
                <a:cs typeface="+mn-cs"/>
              </a:rPr>
              <a:t>=ys9pGWrlHtY  (1:36)</a:t>
            </a:r>
          </a:p>
          <a:p>
            <a:pPr marL="228600" lvl="0" indent="-228600">
              <a:buFont typeface="+mj-lt"/>
              <a:buAutoNum type="arabicPeriod"/>
            </a:pPr>
            <a:r>
              <a:rPr lang="en-US" sz="1200" b="1" kern="1200" baseline="0" dirty="0" smtClean="0">
                <a:solidFill>
                  <a:schemeClr val="tx1"/>
                </a:solidFill>
                <a:effectLst/>
                <a:latin typeface="+mn-lt"/>
                <a:ea typeface="+mn-ea"/>
                <a:cs typeface="+mn-cs"/>
              </a:rPr>
              <a:t>VIDEO: </a:t>
            </a:r>
            <a:r>
              <a:rPr lang="en-US" sz="1200" b="0" kern="1200" baseline="0" dirty="0" err="1" smtClean="0">
                <a:solidFill>
                  <a:schemeClr val="tx1"/>
                </a:solidFill>
                <a:effectLst/>
                <a:latin typeface="+mn-lt"/>
                <a:ea typeface="+mn-ea"/>
                <a:cs typeface="+mn-cs"/>
              </a:rPr>
              <a:t>Makris</a:t>
            </a:r>
            <a:r>
              <a:rPr lang="en-US" sz="1200" b="0" kern="1200" baseline="0" dirty="0" smtClean="0">
                <a:solidFill>
                  <a:schemeClr val="tx1"/>
                </a:solidFill>
                <a:effectLst/>
                <a:latin typeface="+mn-lt"/>
                <a:ea typeface="+mn-ea"/>
                <a:cs typeface="+mn-cs"/>
              </a:rPr>
              <a:t>, N. May 29, 2011. HPV Vaccination in Women Who Have Sex with Women. Oncology Nursing News. http://</a:t>
            </a:r>
            <a:r>
              <a:rPr lang="en-US" sz="1200" b="0" kern="1200" baseline="0" dirty="0" err="1" smtClean="0">
                <a:solidFill>
                  <a:schemeClr val="tx1"/>
                </a:solidFill>
                <a:effectLst/>
                <a:latin typeface="+mn-lt"/>
                <a:ea typeface="+mn-ea"/>
                <a:cs typeface="+mn-cs"/>
              </a:rPr>
              <a:t>www.youtube.com</a:t>
            </a:r>
            <a:r>
              <a:rPr lang="en-US" sz="1200" b="0" kern="1200" baseline="0" dirty="0" smtClean="0">
                <a:solidFill>
                  <a:schemeClr val="tx1"/>
                </a:solidFill>
                <a:effectLst/>
                <a:latin typeface="+mn-lt"/>
                <a:ea typeface="+mn-ea"/>
                <a:cs typeface="+mn-cs"/>
              </a:rPr>
              <a:t>/</a:t>
            </a:r>
            <a:r>
              <a:rPr lang="en-US" sz="1200" b="0" kern="1200" baseline="0" dirty="0" err="1" smtClean="0">
                <a:solidFill>
                  <a:schemeClr val="tx1"/>
                </a:solidFill>
                <a:effectLst/>
                <a:latin typeface="+mn-lt"/>
                <a:ea typeface="+mn-ea"/>
                <a:cs typeface="+mn-cs"/>
              </a:rPr>
              <a:t>watch?v</a:t>
            </a:r>
            <a:r>
              <a:rPr lang="en-US" sz="1200" b="0" kern="1200" baseline="0" dirty="0" smtClean="0">
                <a:solidFill>
                  <a:schemeClr val="tx1"/>
                </a:solidFill>
                <a:effectLst/>
                <a:latin typeface="+mn-lt"/>
                <a:ea typeface="+mn-ea"/>
                <a:cs typeface="+mn-cs"/>
              </a:rPr>
              <a:t>=XXQiR92WF7k (1:06)</a:t>
            </a:r>
          </a:p>
          <a:p>
            <a:pPr marL="228600" lvl="0" indent="-228600">
              <a:buFont typeface="+mj-lt"/>
              <a:buAutoNum type="arabicPeriod"/>
            </a:pPr>
            <a:r>
              <a:rPr lang="en-US" sz="1200" b="1" kern="1200" baseline="0" dirty="0" smtClean="0">
                <a:solidFill>
                  <a:schemeClr val="tx1"/>
                </a:solidFill>
                <a:effectLst/>
                <a:latin typeface="+mn-lt"/>
                <a:ea typeface="+mn-ea"/>
                <a:cs typeface="+mn-cs"/>
              </a:rPr>
              <a:t>VIDEO:</a:t>
            </a:r>
            <a:r>
              <a:rPr lang="en-US" sz="1200" kern="1200" dirty="0" smtClean="0">
                <a:solidFill>
                  <a:schemeClr val="tx1"/>
                </a:solidFill>
                <a:effectLst/>
                <a:latin typeface="+mn-lt"/>
                <a:ea typeface="+mn-ea"/>
                <a:cs typeface="+mn-cs"/>
              </a:rPr>
              <a:t> HPV and Oral Cancer. 2009.You Tube. Oral Cancer Foundation. </a:t>
            </a:r>
            <a:r>
              <a:rPr lang="en-US" sz="1200" u="sng" kern="1200" dirty="0" smtClean="0">
                <a:solidFill>
                  <a:schemeClr val="tx1"/>
                </a:solidFill>
                <a:effectLst/>
                <a:latin typeface="+mn-lt"/>
                <a:ea typeface="+mn-ea"/>
                <a:cs typeface="+mn-cs"/>
                <a:hlinkClick r:id="rId4"/>
              </a:rPr>
              <a:t>http://www.youtube.com/watch?v=JJY2ynlXoKA</a:t>
            </a:r>
            <a:r>
              <a:rPr lang="en-US" sz="1200" kern="1200" dirty="0" smtClean="0">
                <a:solidFill>
                  <a:schemeClr val="tx1"/>
                </a:solidFill>
                <a:effectLst/>
                <a:latin typeface="+mn-lt"/>
                <a:ea typeface="+mn-ea"/>
                <a:cs typeface="+mn-cs"/>
              </a:rPr>
              <a:t>  (5:31)</a:t>
            </a:r>
          </a:p>
          <a:p>
            <a:pPr marL="228600" lvl="0" indent="-228600">
              <a:buFont typeface="+mj-lt"/>
              <a:buAutoNum type="arabicPeriod"/>
            </a:pP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April 29, 2014.</a:t>
            </a:r>
            <a:r>
              <a:rPr lang="en-US" sz="1200" kern="1200" baseline="0" dirty="0" smtClean="0">
                <a:solidFill>
                  <a:schemeClr val="tx1"/>
                </a:solidFill>
                <a:effectLst/>
                <a:latin typeface="+mn-lt"/>
                <a:ea typeface="+mn-ea"/>
                <a:cs typeface="+mn-cs"/>
              </a:rPr>
              <a:t> HPV-linked oral cancers may not be contagious. </a:t>
            </a:r>
            <a:r>
              <a:rPr lang="en-US" sz="1200" kern="1200" baseline="0" dirty="0" err="1" smtClean="0">
                <a:solidFill>
                  <a:schemeClr val="tx1"/>
                </a:solidFill>
                <a:effectLst/>
                <a:latin typeface="+mn-lt"/>
                <a:ea typeface="+mn-ea"/>
                <a:cs typeface="+mn-cs"/>
              </a:rPr>
              <a:t>MedLine</a:t>
            </a:r>
            <a:r>
              <a:rPr lang="en-US" sz="1200" kern="1200" baseline="0" dirty="0" smtClean="0">
                <a:solidFill>
                  <a:schemeClr val="tx1"/>
                </a:solidFill>
                <a:effectLst/>
                <a:latin typeface="+mn-lt"/>
                <a:ea typeface="+mn-ea"/>
                <a:cs typeface="+mn-cs"/>
              </a:rPr>
              <a:t> Plus. http://</a:t>
            </a:r>
            <a:r>
              <a:rPr lang="en-US" sz="1200" kern="1200" baseline="0" dirty="0" err="1" smtClean="0">
                <a:solidFill>
                  <a:schemeClr val="tx1"/>
                </a:solidFill>
                <a:effectLst/>
                <a:latin typeface="+mn-lt"/>
                <a:ea typeface="+mn-ea"/>
                <a:cs typeface="+mn-cs"/>
              </a:rPr>
              <a:t>www.nlm.nih.gov</a:t>
            </a:r>
            <a:r>
              <a:rPr lang="en-US" sz="1200" kern="1200" baseline="0" dirty="0" smtClean="0">
                <a:solidFill>
                  <a:schemeClr val="tx1"/>
                </a:solidFill>
                <a:effectLst/>
                <a:latin typeface="+mn-lt"/>
                <a:ea typeface="+mn-ea"/>
                <a:cs typeface="+mn-cs"/>
              </a:rPr>
              <a:t>/</a:t>
            </a:r>
            <a:r>
              <a:rPr lang="en-US" sz="1200" kern="1200" baseline="0" dirty="0" err="1" smtClean="0">
                <a:solidFill>
                  <a:schemeClr val="tx1"/>
                </a:solidFill>
                <a:effectLst/>
                <a:latin typeface="+mn-lt"/>
                <a:ea typeface="+mn-ea"/>
                <a:cs typeface="+mn-cs"/>
              </a:rPr>
              <a:t>medlineplus</a:t>
            </a:r>
            <a:r>
              <a:rPr lang="en-US" sz="1200" kern="1200" baseline="0" dirty="0" smtClean="0">
                <a:solidFill>
                  <a:schemeClr val="tx1"/>
                </a:solidFill>
                <a:effectLst/>
                <a:latin typeface="+mn-lt"/>
                <a:ea typeface="+mn-ea"/>
                <a:cs typeface="+mn-cs"/>
              </a:rPr>
              <a:t>/news/fullstory_145950.html </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VIDEO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Lapook</a:t>
            </a:r>
            <a:r>
              <a:rPr lang="en-US" sz="1200" kern="1200" dirty="0" smtClean="0">
                <a:solidFill>
                  <a:schemeClr val="tx1"/>
                </a:solidFill>
                <a:effectLst/>
                <a:latin typeface="+mn-lt"/>
                <a:ea typeface="+mn-ea"/>
                <a:cs typeface="+mn-cs"/>
              </a:rPr>
              <a:t>, J.  Mar 2, 2011. HPV Leading Cause of Male Head and Neck Cancer. CBS with Katie Couric. Video. </a:t>
            </a:r>
            <a:r>
              <a:rPr lang="en-US" sz="1200" u="sng" kern="1200" dirty="0" smtClean="0">
                <a:solidFill>
                  <a:schemeClr val="tx1"/>
                </a:solidFill>
                <a:effectLst/>
                <a:latin typeface="+mn-lt"/>
                <a:ea typeface="+mn-ea"/>
                <a:cs typeface="+mn-cs"/>
                <a:hlinkClick r:id="rId5"/>
              </a:rPr>
              <a:t>http://www.cbsnews.com/2100-18563_162-20037508.html</a:t>
            </a:r>
            <a:r>
              <a:rPr lang="en-US" sz="1200" kern="1200" dirty="0" smtClean="0">
                <a:solidFill>
                  <a:schemeClr val="tx1"/>
                </a:solidFill>
                <a:effectLst/>
                <a:latin typeface="+mn-lt"/>
                <a:ea typeface="+mn-ea"/>
                <a:cs typeface="+mn-cs"/>
              </a:rPr>
              <a:t> (2:02)</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12</a:t>
            </a:fld>
            <a:endParaRPr lang="en-US"/>
          </a:p>
        </p:txBody>
      </p:sp>
    </p:spTree>
    <p:extLst>
      <p:ext uri="{BB962C8B-B14F-4D97-AF65-F5344CB8AC3E}">
        <p14:creationId xmlns:p14="http://schemas.microsoft.com/office/powerpoint/2010/main" val="4132727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host cells encounter HPV virus, they can undergo a transformation, but this is dependent on several factors and the process can be seen as stepwise progression, which can be halted at several points along the way. </a:t>
            </a:r>
          </a:p>
          <a:p>
            <a:endParaRPr lang="en-US" baseline="0" dirty="0" smtClean="0"/>
          </a:p>
          <a:p>
            <a:r>
              <a:rPr lang="en-US" baseline="0" dirty="0" smtClean="0"/>
              <a:t>The first is whether the HPV virus can enter the cell. </a:t>
            </a:r>
          </a:p>
          <a:p>
            <a:r>
              <a:rPr lang="en-US" baseline="0" dirty="0" smtClean="0"/>
              <a:t>The second is whether the HPV viral genome stays intact in a circular state in the cytoplasm or the human cells. </a:t>
            </a:r>
          </a:p>
          <a:p>
            <a:r>
              <a:rPr lang="en-US" baseline="0" dirty="0" smtClean="0"/>
              <a:t>The third is whether the HPV viral DNA integrates into the human cell genome and disrupts gene regulation of several factors that will involve cell division and protein inactivation of tumor suppressors</a:t>
            </a:r>
          </a:p>
          <a:p>
            <a:r>
              <a:rPr lang="en-US" baseline="0" dirty="0" smtClean="0"/>
              <a:t>The fourth is whether human cells in response to these genetic and protein changes begins to undergo genomic instability in which parts of the genome are duplicated and spread about the genome, namely those DNA sequences involved in activating telomerase enzyme. </a:t>
            </a: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13</a:t>
            </a:fld>
            <a:endParaRPr lang="en-US"/>
          </a:p>
        </p:txBody>
      </p:sp>
    </p:spTree>
    <p:extLst>
      <p:ext uri="{BB962C8B-B14F-4D97-AF65-F5344CB8AC3E}">
        <p14:creationId xmlns:p14="http://schemas.microsoft.com/office/powerpoint/2010/main" val="18751707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Times New Roman" charset="0"/>
                <a:ea typeface="ＭＳ Ｐゴシック" charset="0"/>
                <a:cs typeface="ＭＳ Ｐゴシック" charset="0"/>
              </a:rPr>
              <a:t>The probability </a:t>
            </a:r>
            <a:r>
              <a:rPr lang="en-US" dirty="0">
                <a:latin typeface="Times New Roman" charset="0"/>
                <a:ea typeface="ＭＳ Ｐゴシック" charset="0"/>
                <a:cs typeface="ＭＳ Ｐゴシック" charset="0"/>
              </a:rPr>
              <a:t>of HPV reaching the 6 hallmarks of cancer is based on an odds ratio </a:t>
            </a:r>
          </a:p>
          <a:p>
            <a:endParaRPr lang="en-US" dirty="0">
              <a:latin typeface="Times New Roman" charset="0"/>
              <a:ea typeface="ＭＳ Ｐゴシック" charset="0"/>
              <a:cs typeface="ＭＳ Ｐゴシック" charset="0"/>
            </a:endParaRPr>
          </a:p>
          <a:p>
            <a:r>
              <a:rPr lang="en-US" dirty="0">
                <a:latin typeface="Times New Roman" charset="0"/>
                <a:ea typeface="ＭＳ Ｐゴシック" charset="0"/>
                <a:cs typeface="ＭＳ Ｐゴシック" charset="0"/>
              </a:rPr>
              <a:t>Odds ratio measure the relationship between two </a:t>
            </a:r>
            <a:r>
              <a:rPr lang="en-US" dirty="0" smtClean="0">
                <a:latin typeface="Times New Roman" charset="0"/>
                <a:ea typeface="ＭＳ Ｐゴシック" charset="0"/>
                <a:cs typeface="ＭＳ Ｐゴシック" charset="0"/>
              </a:rPr>
              <a:t>variables. In this the variable of being exposed</a:t>
            </a:r>
            <a:r>
              <a:rPr lang="en-US" baseline="0" dirty="0" smtClean="0">
                <a:latin typeface="Times New Roman" charset="0"/>
                <a:ea typeface="ＭＳ Ｐゴシック" charset="0"/>
                <a:cs typeface="ＭＳ Ｐゴシック" charset="0"/>
              </a:rPr>
              <a:t> to HPV and the variable of developing cancer. </a:t>
            </a:r>
          </a:p>
          <a:p>
            <a:endParaRPr lang="en-US" baseline="0" dirty="0" smtClean="0">
              <a:latin typeface="Times New Roman" charset="0"/>
              <a:ea typeface="ＭＳ Ｐゴシック" charset="0"/>
              <a:cs typeface="ＭＳ Ｐゴシック" charset="0"/>
            </a:endParaRPr>
          </a:p>
          <a:p>
            <a:r>
              <a:rPr lang="en-US" b="1" baseline="0" dirty="0" smtClean="0">
                <a:latin typeface="Times New Roman" charset="0"/>
                <a:ea typeface="ＭＳ Ｐゴシック" charset="0"/>
                <a:cs typeface="ＭＳ Ｐゴシック" charset="0"/>
              </a:rPr>
              <a:t>References: </a:t>
            </a:r>
          </a:p>
          <a:p>
            <a:r>
              <a:rPr lang="en-US" baseline="0" dirty="0" smtClean="0">
                <a:latin typeface="Times New Roman" charset="0"/>
                <a:ea typeface="ＭＳ Ｐゴシック" charset="0"/>
                <a:cs typeface="ＭＳ Ｐゴシック" charset="0"/>
              </a:rPr>
              <a:t>1. </a:t>
            </a:r>
            <a:r>
              <a:rPr lang="en-US" baseline="0" dirty="0" err="1" smtClean="0">
                <a:latin typeface="Times New Roman" charset="0"/>
                <a:ea typeface="ＭＳ Ｐゴシック" charset="0"/>
                <a:cs typeface="ＭＳ Ｐゴシック" charset="0"/>
              </a:rPr>
              <a:t>Hanahan</a:t>
            </a:r>
            <a:r>
              <a:rPr lang="en-US" baseline="0" dirty="0" smtClean="0">
                <a:latin typeface="Times New Roman" charset="0"/>
                <a:ea typeface="ＭＳ Ｐゴシック" charset="0"/>
                <a:cs typeface="ＭＳ Ｐゴシック" charset="0"/>
              </a:rPr>
              <a:t> D. &amp; Weinberg, R. March 2011. Hallmarks of Cancer: The Next Generation. Cell. 144(5): 646. 674. </a:t>
            </a:r>
            <a:r>
              <a:rPr lang="pl-PL" baseline="0" dirty="0" smtClean="0">
                <a:latin typeface="Times New Roman" charset="0"/>
                <a:ea typeface="ＭＳ Ｐゴシック" charset="0"/>
                <a:cs typeface="ＭＳ Ｐゴシック" charset="0"/>
              </a:rPr>
              <a:t>http://</a:t>
            </a:r>
            <a:r>
              <a:rPr lang="pl-PL" baseline="0" dirty="0" err="1" smtClean="0">
                <a:latin typeface="Times New Roman" charset="0"/>
                <a:ea typeface="ＭＳ Ｐゴシック" charset="0"/>
                <a:cs typeface="ＭＳ Ｐゴシック" charset="0"/>
              </a:rPr>
              <a:t>www.cell.com</a:t>
            </a:r>
            <a:r>
              <a:rPr lang="pl-PL" baseline="0" dirty="0" smtClean="0">
                <a:latin typeface="Times New Roman" charset="0"/>
                <a:ea typeface="ＭＳ Ｐゴシック" charset="0"/>
                <a:cs typeface="ＭＳ Ｐゴシック" charset="0"/>
              </a:rPr>
              <a:t>/</a:t>
            </a:r>
            <a:r>
              <a:rPr lang="pl-PL" baseline="0" dirty="0" err="1" smtClean="0">
                <a:latin typeface="Times New Roman" charset="0"/>
                <a:ea typeface="ＭＳ Ｐゴシック" charset="0"/>
                <a:cs typeface="ＭＳ Ｐゴシック" charset="0"/>
              </a:rPr>
              <a:t>cell</a:t>
            </a:r>
            <a:r>
              <a:rPr lang="pl-PL" baseline="0" dirty="0" smtClean="0">
                <a:latin typeface="Times New Roman" charset="0"/>
                <a:ea typeface="ＭＳ Ｐゴシック" charset="0"/>
                <a:cs typeface="ＭＳ Ｐゴシック" charset="0"/>
              </a:rPr>
              <a:t>/</a:t>
            </a:r>
            <a:r>
              <a:rPr lang="pl-PL" baseline="0" dirty="0" err="1" smtClean="0">
                <a:latin typeface="Times New Roman" charset="0"/>
                <a:ea typeface="ＭＳ Ｐゴシック" charset="0"/>
                <a:cs typeface="ＭＳ Ｐゴシック" charset="0"/>
              </a:rPr>
              <a:t>abstract</a:t>
            </a:r>
            <a:r>
              <a:rPr lang="pl-PL" baseline="0" dirty="0" smtClean="0">
                <a:latin typeface="Times New Roman" charset="0"/>
                <a:ea typeface="ＭＳ Ｐゴシック" charset="0"/>
                <a:cs typeface="ＭＳ Ｐゴシック" charset="0"/>
              </a:rPr>
              <a:t>/S0092-8674(11)00127-9 </a:t>
            </a:r>
            <a:endParaRPr lang="en-US" baseline="0" dirty="0" smtClean="0">
              <a:latin typeface="Times New Roman" charset="0"/>
              <a:ea typeface="ＭＳ Ｐゴシック" charset="0"/>
              <a:cs typeface="ＭＳ Ｐゴシック" charset="0"/>
            </a:endParaRPr>
          </a:p>
          <a:p>
            <a:endParaRPr lang="en-US" dirty="0">
              <a:latin typeface="Times New Roman"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fld id="{63A4CB11-BA59-6540-9379-18DC33A612CF}" type="slidenum">
              <a:rPr lang="en-US" sz="1200">
                <a:solidFill>
                  <a:schemeClr val="tx1"/>
                </a:solidFill>
              </a:rPr>
              <a:pPr/>
              <a:t>14</a:t>
            </a:fld>
            <a:endParaRPr lang="en-US" sz="120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cases of HPV infection,</a:t>
            </a:r>
            <a:r>
              <a:rPr lang="en-US" baseline="0" dirty="0" smtClean="0"/>
              <a:t> human cells become “immortal” rapidly dividing without appropriate cues or environmental signals. In these cases, the HPV genome has integrated into the human host cell genome and disrupted essential gene regulatory processes, such that cells express viral proteins that suppress human tumor suppressor proteins. In addition, the cells undergo genomic instability, where multiple copies of TERC are inserted throughout the human genome, increasing the production of TERC. TERC is an RNA co factor essential for telomerase function, and thus activation of TERC production leads to activity of the telomerase enzyme, allowing cells to continue to divide without losing any essential DNA from the chromosome tips.  When telomerase is active, it assists in the DNA replication process associated with cell division, such that it creates a bumper of non essential DNA sequence at the tips of the chromosomes. </a:t>
            </a:r>
          </a:p>
          <a:p>
            <a:endParaRPr lang="en-US" baseline="0" dirty="0" smtClean="0"/>
          </a:p>
          <a:p>
            <a:r>
              <a:rPr lang="en-US" baseline="0" dirty="0" smtClean="0"/>
              <a:t>As can be seen in this animation, germ cells (those that give rise to sperm and egg) stem cells, and cancer cells are the only cells in the human body in which telomerase is active. Most cells of the body (soma) contain a genome in which there are only two copies of TERC DNA sequence ( one from each parent) and in both cases the DNA is modified to be inactive. Thus tissues in the body in which stem cells are not activated eventually experience cell loss and reduced function, because as cells continue to divide they lose vital genetic information at the tips of the chromosomes. </a:t>
            </a:r>
            <a:endParaRPr lang="en-US" dirty="0"/>
          </a:p>
        </p:txBody>
      </p:sp>
      <p:sp>
        <p:nvSpPr>
          <p:cNvPr id="4" name="Slide Number Placeholder 3"/>
          <p:cNvSpPr>
            <a:spLocks noGrp="1"/>
          </p:cNvSpPr>
          <p:nvPr>
            <p:ph type="sldNum" sz="quarter" idx="10"/>
          </p:nvPr>
        </p:nvSpPr>
        <p:spPr/>
        <p:txBody>
          <a:bodyPr/>
          <a:lstStyle/>
          <a:p>
            <a:fld id="{78B06E18-463B-B74A-98B1-499A1AC57557}" type="slidenum">
              <a:rPr lang="en-US" smtClean="0"/>
              <a:pPr/>
              <a:t>16</a:t>
            </a:fld>
            <a:endParaRPr lang="en-US"/>
          </a:p>
        </p:txBody>
      </p:sp>
    </p:spTree>
    <p:extLst>
      <p:ext uri="{BB962C8B-B14F-4D97-AF65-F5344CB8AC3E}">
        <p14:creationId xmlns:p14="http://schemas.microsoft.com/office/powerpoint/2010/main" val="14149353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fld id="{81CEA744-CFAA-8E43-8077-C7A7D9BEEFBD}" type="slidenum">
              <a:rPr lang="en-US" sz="1200">
                <a:solidFill>
                  <a:schemeClr val="tx1"/>
                </a:solidFill>
              </a:rPr>
              <a:pPr/>
              <a:t>17</a:t>
            </a:fld>
            <a:endParaRPr lang="en-US" sz="1200">
              <a:solidFill>
                <a:schemeClr val="tx1"/>
              </a:solidFill>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fld id="{F12B420F-77D6-F543-A814-76844ECE3FB1}" type="slidenum">
              <a:rPr lang="en-US" sz="1200">
                <a:solidFill>
                  <a:schemeClr val="tx1"/>
                </a:solidFill>
              </a:rPr>
              <a:pPr/>
              <a:t>18</a:t>
            </a:fld>
            <a:endParaRPr lang="en-US" sz="1200">
              <a:solidFill>
                <a:schemeClr val="tx1"/>
              </a:solidFill>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p:spPr>
        <p:txBody>
          <a:bodyP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fld id="{B470EC64-110A-3644-8873-DAF5F6E955A1}" type="slidenum">
              <a:rPr lang="en-US" sz="1200">
                <a:solidFill>
                  <a:schemeClr val="tx1"/>
                </a:solidFill>
              </a:rPr>
              <a:pPr/>
              <a:t>19</a:t>
            </a:fld>
            <a:endParaRPr lang="en-US" sz="1200">
              <a:solidFill>
                <a:schemeClr val="tx1"/>
              </a:solidFill>
            </a:endParaRPr>
          </a:p>
        </p:txBody>
      </p:sp>
      <p:sp>
        <p:nvSpPr>
          <p:cNvPr id="41987" name="Rectangle 2"/>
          <p:cNvSpPr>
            <a:spLocks noGrp="1" noRot="1" noChangeAspect="1" noChangeArrowheads="1" noTextEdit="1"/>
          </p:cNvSpPr>
          <p:nvPr>
            <p:ph type="sldImg"/>
          </p:nvPr>
        </p:nvSpPr>
        <p:spPr>
          <a:ln/>
        </p:spPr>
      </p:sp>
      <p:sp>
        <p:nvSpPr>
          <p:cNvPr id="275459" name="Rectangle 3"/>
          <p:cNvSpPr>
            <a:spLocks noGrp="1" noChangeArrowheads="1"/>
          </p:cNvSpPr>
          <p:nvPr>
            <p:ph type="body" idx="1"/>
          </p:nvPr>
        </p:nvSpPr>
        <p:spPr/>
        <p:txBody>
          <a:bodyPr/>
          <a:lstStyle/>
          <a:p>
            <a:pPr>
              <a:defRPr/>
            </a:pPr>
            <a:endParaRPr lang="en-US" smtClean="0">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p:spPr>
        <p:txBody>
          <a:bodyP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fld id="{B6944A69-AE61-CE4B-A232-299566C8D053}" type="slidenum">
              <a:rPr lang="en-US" sz="1200">
                <a:solidFill>
                  <a:schemeClr val="tx1"/>
                </a:solidFill>
              </a:rPr>
              <a:pPr/>
              <a:t>20</a:t>
            </a:fld>
            <a:endParaRPr lang="en-US" sz="1200">
              <a:solidFill>
                <a:schemeClr val="tx1"/>
              </a:solidFill>
            </a:endParaRPr>
          </a:p>
        </p:txBody>
      </p:sp>
      <p:sp>
        <p:nvSpPr>
          <p:cNvPr id="44035" name="Rectangle 2"/>
          <p:cNvSpPr>
            <a:spLocks noGrp="1" noRot="1" noChangeAspect="1" noChangeArrowheads="1" noTextEdit="1"/>
          </p:cNvSpPr>
          <p:nvPr>
            <p:ph type="sldImg"/>
          </p:nvPr>
        </p:nvSpPr>
        <p:spPr>
          <a:ln/>
        </p:spPr>
      </p:sp>
      <p:sp>
        <p:nvSpPr>
          <p:cNvPr id="275459" name="Rectangle 3"/>
          <p:cNvSpPr>
            <a:spLocks noGrp="1" noChangeArrowheads="1"/>
          </p:cNvSpPr>
          <p:nvPr>
            <p:ph type="body" idx="1"/>
          </p:nvPr>
        </p:nvSpPr>
        <p:spPr/>
        <p:txBody>
          <a:bodyPr/>
          <a:lstStyle/>
          <a:p>
            <a:pPr>
              <a:defRPr/>
            </a:pPr>
            <a:endParaRPr lang="en-US" smtClean="0">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26</a:t>
            </a:fld>
            <a:endParaRPr lang="en-US"/>
          </a:p>
        </p:txBody>
      </p:sp>
    </p:spTree>
    <p:extLst>
      <p:ext uri="{BB962C8B-B14F-4D97-AF65-F5344CB8AC3E}">
        <p14:creationId xmlns:p14="http://schemas.microsoft.com/office/powerpoint/2010/main" val="3241258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smtClean="0">
                <a:solidFill>
                  <a:schemeClr val="tx1"/>
                </a:solidFill>
                <a:effectLst/>
                <a:latin typeface="+mn-lt"/>
                <a:ea typeface="+mn-ea"/>
                <a:cs typeface="+mn-cs"/>
              </a:rPr>
              <a:t>References</a:t>
            </a:r>
          </a:p>
          <a:p>
            <a:pPr lvl="0"/>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err="1" smtClean="0">
                <a:solidFill>
                  <a:schemeClr val="tx1"/>
                </a:solidFill>
                <a:effectLst/>
                <a:latin typeface="+mn-lt"/>
                <a:ea typeface="+mn-ea"/>
                <a:cs typeface="+mn-cs"/>
              </a:rPr>
              <a:t>Groopman</a:t>
            </a:r>
            <a:r>
              <a:rPr lang="en-US" sz="1200" kern="1200" dirty="0" smtClean="0">
                <a:solidFill>
                  <a:schemeClr val="tx1"/>
                </a:solidFill>
                <a:effectLst/>
                <a:latin typeface="+mn-lt"/>
                <a:ea typeface="+mn-ea"/>
                <a:cs typeface="+mn-cs"/>
              </a:rPr>
              <a:t>, J. “Contagion.” </a:t>
            </a:r>
            <a:r>
              <a:rPr lang="en-US" sz="1200" i="1" kern="1200" dirty="0" smtClean="0">
                <a:solidFill>
                  <a:schemeClr val="tx1"/>
                </a:solidFill>
                <a:effectLst/>
                <a:latin typeface="+mn-lt"/>
                <a:ea typeface="+mn-ea"/>
                <a:cs typeface="+mn-cs"/>
              </a:rPr>
              <a:t> The New Yorker. </a:t>
            </a:r>
            <a:r>
              <a:rPr lang="en-US" sz="1200" kern="1200" dirty="0" smtClean="0">
                <a:solidFill>
                  <a:schemeClr val="tx1"/>
                </a:solidFill>
                <a:effectLst/>
                <a:latin typeface="+mn-lt"/>
                <a:ea typeface="+mn-ea"/>
                <a:cs typeface="+mn-cs"/>
              </a:rPr>
              <a:t>September 13, 1999 75 (26):44-49. </a:t>
            </a:r>
            <a:r>
              <a:rPr lang="en-US" sz="1200" u="sng" kern="1200" dirty="0" smtClean="0">
                <a:solidFill>
                  <a:schemeClr val="tx1"/>
                </a:solidFill>
                <a:effectLst/>
                <a:latin typeface="+mn-lt"/>
                <a:ea typeface="+mn-ea"/>
                <a:cs typeface="+mn-cs"/>
                <a:hlinkClick r:id="rId3"/>
              </a:rPr>
              <a:t>http://jeromegroopman.com/ny-articles/Contagion-PapillomaVirus-091399.pdf</a:t>
            </a:r>
            <a:r>
              <a:rPr lang="en-US" sz="1200" i="1" kern="1200" dirty="0" smtClean="0">
                <a:solidFill>
                  <a:schemeClr val="tx1"/>
                </a:solidFill>
                <a:effectLst/>
                <a:latin typeface="+mn-lt"/>
                <a:ea typeface="+mn-ea"/>
                <a:cs typeface="+mn-cs"/>
              </a:rPr>
              <a:t> This feature articles was written at the turn of the 21 Century and illustrate how far the understanding behind HPV has come since 1951.  </a:t>
            </a:r>
            <a:endParaRPr lang="en-US" sz="1200" kern="1200" dirty="0" smtClean="0">
              <a:solidFill>
                <a:schemeClr val="tx1"/>
              </a:solidFill>
              <a:effectLst/>
              <a:latin typeface="+mn-lt"/>
              <a:ea typeface="+mn-ea"/>
              <a:cs typeface="+mn-cs"/>
            </a:endParaRPr>
          </a:p>
          <a:p>
            <a:pPr marL="228600" lvl="0" indent="-228600">
              <a:buFont typeface="+mj-lt"/>
              <a:buAutoNum type="arabicPeriod"/>
            </a:pP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err="1" smtClean="0">
                <a:solidFill>
                  <a:schemeClr val="tx1"/>
                </a:solidFill>
                <a:effectLst/>
                <a:latin typeface="+mn-lt"/>
                <a:ea typeface="+mn-ea"/>
                <a:cs typeface="+mn-cs"/>
              </a:rPr>
              <a:t>Skloot</a:t>
            </a:r>
            <a:r>
              <a:rPr lang="en-US" sz="1200" kern="1200" dirty="0" smtClean="0">
                <a:solidFill>
                  <a:schemeClr val="tx1"/>
                </a:solidFill>
                <a:effectLst/>
                <a:latin typeface="+mn-lt"/>
                <a:ea typeface="+mn-ea"/>
                <a:cs typeface="+mn-cs"/>
              </a:rPr>
              <a:t>, R. 2010. “ Chapter 27 The Secret of Immortality. In The Immortal Life of Henrietta Lacks.   212-217. Crown Publishing. NY. NY. </a:t>
            </a:r>
            <a:r>
              <a:rPr lang="en-US" sz="1200" i="1" kern="1200" dirty="0" smtClean="0">
                <a:solidFill>
                  <a:schemeClr val="tx1"/>
                </a:solidFill>
                <a:effectLst/>
                <a:latin typeface="+mn-lt"/>
                <a:ea typeface="+mn-ea"/>
                <a:cs typeface="+mn-cs"/>
              </a:rPr>
              <a:t> This chapter in</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Skloot’s</a:t>
            </a:r>
            <a:r>
              <a:rPr lang="en-US" sz="1200" i="1" kern="1200" baseline="0" dirty="0" smtClean="0">
                <a:solidFill>
                  <a:schemeClr val="tx1"/>
                </a:solidFill>
                <a:effectLst/>
                <a:latin typeface="+mn-lt"/>
                <a:ea typeface="+mn-ea"/>
                <a:cs typeface="+mn-cs"/>
              </a:rPr>
              <a:t> book describes the identification of HPV in </a:t>
            </a:r>
            <a:r>
              <a:rPr lang="en-US" sz="1200" i="1" kern="1200" baseline="0" dirty="0" err="1" smtClean="0">
                <a:solidFill>
                  <a:schemeClr val="tx1"/>
                </a:solidFill>
                <a:effectLst/>
                <a:latin typeface="+mn-lt"/>
                <a:ea typeface="+mn-ea"/>
                <a:cs typeface="+mn-cs"/>
              </a:rPr>
              <a:t>HeLa</a:t>
            </a:r>
            <a:r>
              <a:rPr lang="en-US" sz="1200" i="1" kern="1200" baseline="0" dirty="0" smtClean="0">
                <a:solidFill>
                  <a:schemeClr val="tx1"/>
                </a:solidFill>
                <a:effectLst/>
                <a:latin typeface="+mn-lt"/>
                <a:ea typeface="+mn-ea"/>
                <a:cs typeface="+mn-cs"/>
              </a:rPr>
              <a:t> cells. </a:t>
            </a:r>
            <a:endParaRPr lang="en-US" sz="1200" kern="1200" dirty="0" smtClean="0">
              <a:solidFill>
                <a:schemeClr val="tx1"/>
              </a:solidFill>
              <a:effectLst/>
              <a:latin typeface="+mn-lt"/>
              <a:ea typeface="+mn-ea"/>
              <a:cs typeface="+mn-cs"/>
            </a:endParaRP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3</a:t>
            </a:fld>
            <a:endParaRPr lang="en-US"/>
          </a:p>
        </p:txBody>
      </p:sp>
    </p:spTree>
    <p:extLst>
      <p:ext uri="{BB962C8B-B14F-4D97-AF65-F5344CB8AC3E}">
        <p14:creationId xmlns:p14="http://schemas.microsoft.com/office/powerpoint/2010/main" val="3639488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29</a:t>
            </a:fld>
            <a:endParaRPr lang="en-US"/>
          </a:p>
        </p:txBody>
      </p:sp>
    </p:spTree>
    <p:extLst>
      <p:ext uri="{BB962C8B-B14F-4D97-AF65-F5344CB8AC3E}">
        <p14:creationId xmlns:p14="http://schemas.microsoft.com/office/powerpoint/2010/main" val="27308634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a:t>
            </a:r>
            <a:r>
              <a:rPr lang="en-US" b="1" baseline="0" dirty="0" smtClean="0"/>
              <a:t> </a:t>
            </a:r>
          </a:p>
          <a:p>
            <a:pPr marL="228600" indent="-228600">
              <a:buFont typeface="+mj-lt"/>
              <a:buAutoNum type="arabicPeriod"/>
            </a:pPr>
            <a:r>
              <a:rPr lang="en-US" dirty="0" err="1" smtClean="0"/>
              <a:t>Debata</a:t>
            </a:r>
            <a:r>
              <a:rPr lang="en-US" dirty="0" smtClean="0"/>
              <a:t> P.</a:t>
            </a:r>
            <a:r>
              <a:rPr lang="en-US" baseline="0" dirty="0" smtClean="0"/>
              <a:t> et al. April 2013. A novel </a:t>
            </a:r>
            <a:r>
              <a:rPr lang="en-US" baseline="0" dirty="0" err="1" smtClean="0"/>
              <a:t>curcumin</a:t>
            </a:r>
            <a:r>
              <a:rPr lang="en-US" baseline="0" dirty="0" smtClean="0"/>
              <a:t>-based vaginal cream </a:t>
            </a:r>
            <a:r>
              <a:rPr lang="en-US" baseline="0" dirty="0" err="1" smtClean="0"/>
              <a:t>Vacurin</a:t>
            </a:r>
            <a:r>
              <a:rPr lang="en-US" baseline="0" dirty="0" smtClean="0"/>
              <a:t> selectively eliminates apposed human cervical cancer cells. </a:t>
            </a:r>
            <a:r>
              <a:rPr lang="en-US" dirty="0" smtClean="0"/>
              <a:t>Gynecology</a:t>
            </a:r>
            <a:r>
              <a:rPr lang="en-US" baseline="0" dirty="0" smtClean="0"/>
              <a:t> Today. 129 (1):145-153. http://</a:t>
            </a:r>
            <a:r>
              <a:rPr lang="en-US" baseline="0" dirty="0" err="1" smtClean="0"/>
              <a:t>www.ncbi.nlm.nih.gov</a:t>
            </a:r>
            <a:r>
              <a:rPr lang="en-US" baseline="0" dirty="0" smtClean="0"/>
              <a:t>/</a:t>
            </a:r>
            <a:r>
              <a:rPr lang="en-US" baseline="0" dirty="0" err="1" smtClean="0"/>
              <a:t>pubmed</a:t>
            </a:r>
            <a:r>
              <a:rPr lang="en-US" baseline="0" dirty="0" smtClean="0"/>
              <a:t>/23234806   </a:t>
            </a:r>
          </a:p>
          <a:p>
            <a:pPr marL="228600" indent="-228600">
              <a:buFont typeface="+mj-lt"/>
              <a:buAutoNum type="arabicPeriod"/>
            </a:pPr>
            <a:r>
              <a:rPr lang="en-US" baseline="0" dirty="0" err="1" smtClean="0"/>
              <a:t>Bakalar</a:t>
            </a:r>
            <a:r>
              <a:rPr lang="en-US" baseline="0" dirty="0" smtClean="0"/>
              <a:t>, N. March 2, 2015. A New Vaccine Targets More HPV Strains. New York Times Blog. http://</a:t>
            </a:r>
            <a:r>
              <a:rPr lang="en-US" baseline="0" dirty="0" err="1" smtClean="0"/>
              <a:t>well.blogs.nytimes.com</a:t>
            </a:r>
            <a:r>
              <a:rPr lang="en-US" baseline="0" dirty="0" smtClean="0"/>
              <a:t>/2015/03/02/a-new-vaccine-targets-more-</a:t>
            </a:r>
            <a:r>
              <a:rPr lang="en-US" baseline="0" dirty="0" err="1" smtClean="0"/>
              <a:t>hpv</a:t>
            </a:r>
            <a:r>
              <a:rPr lang="en-US" baseline="0" dirty="0" smtClean="0"/>
              <a:t>-strains/?_r=0 </a:t>
            </a:r>
          </a:p>
          <a:p>
            <a:pPr marL="228600" indent="-228600">
              <a:buFont typeface="+mj-lt"/>
              <a:buAutoNum type="arabicPeriod"/>
            </a:pPr>
            <a:r>
              <a:rPr lang="en-US" baseline="0" dirty="0" err="1" smtClean="0"/>
              <a:t>Luxenmbourg</a:t>
            </a:r>
            <a:r>
              <a:rPr lang="en-US" baseline="0" dirty="0" smtClean="0"/>
              <a:t>, A. et al. May 2015. Design of a large outcome trial for a multivalent human papillomavirus L1 virus-like particle vaccine. Contemporary Clinical Trials. 42: 18-25. http://</a:t>
            </a:r>
            <a:r>
              <a:rPr lang="en-US" baseline="0" dirty="0" err="1" smtClean="0"/>
              <a:t>www.sciencedirect.com</a:t>
            </a:r>
            <a:r>
              <a:rPr lang="en-US" baseline="0" dirty="0" smtClean="0"/>
              <a:t>/science/article/</a:t>
            </a:r>
            <a:r>
              <a:rPr lang="en-US" baseline="0" dirty="0" err="1" smtClean="0"/>
              <a:t>pii</a:t>
            </a:r>
            <a:r>
              <a:rPr lang="en-US" baseline="0" dirty="0" smtClean="0"/>
              <a:t>/S1551714415000427 </a:t>
            </a: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31</a:t>
            </a:fld>
            <a:endParaRPr lang="en-US"/>
          </a:p>
        </p:txBody>
      </p:sp>
    </p:spTree>
    <p:extLst>
      <p:ext uri="{BB962C8B-B14F-4D97-AF65-F5344CB8AC3E}">
        <p14:creationId xmlns:p14="http://schemas.microsoft.com/office/powerpoint/2010/main" val="9646782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33</a:t>
            </a:fld>
            <a:endParaRPr lang="en-US"/>
          </a:p>
        </p:txBody>
      </p:sp>
    </p:spTree>
    <p:extLst>
      <p:ext uri="{BB962C8B-B14F-4D97-AF65-F5344CB8AC3E}">
        <p14:creationId xmlns:p14="http://schemas.microsoft.com/office/powerpoint/2010/main" val="1631004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3BB4FDD-7DD7-874F-ADE6-F93CDBF4C95B}" type="slidenum">
              <a:rPr lang="en-US"/>
              <a:pPr>
                <a:defRPr/>
              </a:pPr>
              <a:t>34</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endParaRPr lang="en-US">
              <a:latin typeface="Times New Roman" charset="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CF4CF2F-4A22-BF4F-9A75-B71756CD69A7}" type="slidenum">
              <a:rPr lang="en-US"/>
              <a:pPr>
                <a:defRPr/>
              </a:pPr>
              <a:t>35</a:t>
            </a:fld>
            <a:endParaRPr lang="en-US"/>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lvl="0"/>
            <a:r>
              <a:rPr lang="en-US" sz="1200" b="1" kern="1200" dirty="0" smtClean="0">
                <a:solidFill>
                  <a:schemeClr val="tx1"/>
                </a:solidFill>
                <a:effectLst/>
                <a:latin typeface="+mn-lt"/>
                <a:ea typeface="+mn-ea"/>
                <a:cs typeface="+mn-cs"/>
              </a:rPr>
              <a:t>References:</a:t>
            </a:r>
            <a:r>
              <a:rPr lang="en-US" sz="1200" b="1" kern="1200" baseline="0" dirty="0" smtClean="0">
                <a:solidFill>
                  <a:schemeClr val="tx1"/>
                </a:solidFill>
                <a:effectLst/>
                <a:latin typeface="+mn-lt"/>
                <a:ea typeface="+mn-ea"/>
                <a:cs typeface="+mn-cs"/>
              </a:rPr>
              <a:t> </a:t>
            </a:r>
            <a:endParaRPr lang="en-US" sz="1200" kern="1200" baseline="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Cohen, J. (2005). High Hopes and Dilemmas for a Cervical Cancer Vaccine. Science: 618-621. </a:t>
            </a:r>
            <a:r>
              <a:rPr lang="en-US" sz="1200" i="1" kern="1200" dirty="0" smtClean="0">
                <a:solidFill>
                  <a:schemeClr val="tx1"/>
                </a:solidFill>
                <a:effectLst/>
                <a:latin typeface="+mn-lt"/>
                <a:ea typeface="+mn-ea"/>
                <a:cs typeface="+mn-cs"/>
              </a:rPr>
              <a:t>Great short overview of the vaccine types and trials short and good images to explain protection</a:t>
            </a:r>
            <a:r>
              <a:rPr lang="en-US" sz="1200" kern="1200" dirty="0" smtClean="0">
                <a:solidFill>
                  <a:schemeClr val="tx1"/>
                </a:solidFill>
                <a:effectLst/>
                <a:latin typeface="+mn-lt"/>
                <a:ea typeface="+mn-ea"/>
                <a:cs typeface="+mn-cs"/>
              </a:rPr>
              <a:t>. </a:t>
            </a:r>
          </a:p>
          <a:p>
            <a:pPr marL="228600" lvl="0" indent="-228600">
              <a:buFont typeface="+mj-lt"/>
              <a:buAutoNum type="arabicPeriod"/>
            </a:pPr>
            <a:r>
              <a:rPr lang="en-US" sz="1200" kern="1200" dirty="0" smtClean="0">
                <a:solidFill>
                  <a:schemeClr val="tx1"/>
                </a:solidFill>
                <a:effectLst/>
                <a:latin typeface="+mn-lt"/>
                <a:ea typeface="+mn-ea"/>
                <a:cs typeface="+mn-cs"/>
              </a:rPr>
              <a:t>Schiller, J. and Davies. P. April 2004. Delivering on the promise: HPV vaccines and cervical cancer. Nature Reviews Microbiology 2:343-347. </a:t>
            </a:r>
            <a:r>
              <a:rPr lang="en-US" sz="1200" i="1" kern="1200" dirty="0" smtClean="0">
                <a:solidFill>
                  <a:schemeClr val="tx1"/>
                </a:solidFill>
                <a:effectLst/>
                <a:latin typeface="+mn-lt"/>
                <a:ea typeface="+mn-ea"/>
                <a:cs typeface="+mn-cs"/>
              </a:rPr>
              <a:t>Science behind engineered vaccines and expands on the Cohen piece with nice images in color.</a:t>
            </a:r>
            <a:endParaRPr lang="en-US" sz="1200" kern="1200" dirty="0" smtClean="0">
              <a:solidFill>
                <a:schemeClr val="tx1"/>
              </a:solidFill>
              <a:effectLst/>
              <a:latin typeface="+mn-lt"/>
              <a:ea typeface="+mn-ea"/>
              <a:cs typeface="+mn-cs"/>
            </a:endParaRPr>
          </a:p>
          <a:p>
            <a:pPr marL="228600" indent="-228600">
              <a:buFont typeface="+mj-lt"/>
              <a:buAutoNum type="arabicPeriod"/>
            </a:pPr>
            <a:endParaRPr lang="en-US" dirty="0">
              <a:latin typeface="Times New Roman" charset="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BF247ED-1E66-5042-A654-B50C9067DD2C}" type="slidenum">
              <a:rPr lang="en-US"/>
              <a:pPr>
                <a:defRPr/>
              </a:pPr>
              <a:t>36</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References:</a:t>
            </a:r>
            <a:r>
              <a:rPr lang="en-US" sz="1200" b="1" kern="1200" baseline="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kern="1200" dirty="0" err="1" smtClean="0">
                <a:solidFill>
                  <a:schemeClr val="tx1"/>
                </a:solidFill>
                <a:effectLst/>
                <a:latin typeface="+mn-lt"/>
                <a:ea typeface="+mn-ea"/>
                <a:cs typeface="+mn-cs"/>
              </a:rPr>
              <a:t>Couto</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Dailard</a:t>
            </a:r>
            <a:r>
              <a:rPr lang="en-US" sz="1200" kern="1200" dirty="0" smtClean="0">
                <a:solidFill>
                  <a:schemeClr val="tx1"/>
                </a:solidFill>
                <a:effectLst/>
                <a:latin typeface="+mn-lt"/>
                <a:ea typeface="+mn-ea"/>
                <a:cs typeface="+mn-cs"/>
              </a:rPr>
              <a:t>.  1999.Wanted : A Balanced Policy  and Program Response to HPV and Cervical Cancer. </a:t>
            </a:r>
            <a:r>
              <a:rPr lang="en-US" sz="1200" kern="1200" dirty="0" err="1" smtClean="0">
                <a:solidFill>
                  <a:schemeClr val="tx1"/>
                </a:solidFill>
                <a:effectLst/>
                <a:latin typeface="+mn-lt"/>
                <a:ea typeface="+mn-ea"/>
                <a:cs typeface="+mn-cs"/>
              </a:rPr>
              <a:t>Guttmacher</a:t>
            </a:r>
            <a:r>
              <a:rPr lang="en-US" sz="1200" kern="1200" dirty="0" smtClean="0">
                <a:solidFill>
                  <a:schemeClr val="tx1"/>
                </a:solidFill>
                <a:effectLst/>
                <a:latin typeface="+mn-lt"/>
                <a:ea typeface="+mn-ea"/>
                <a:cs typeface="+mn-cs"/>
              </a:rPr>
              <a:t> Report December (2)6. Excellent overview of the US bills and opposition to mandatory vaccination.  </a:t>
            </a:r>
            <a:r>
              <a:rPr lang="en-US" sz="1200" u="sng" kern="1200" dirty="0" smtClean="0">
                <a:solidFill>
                  <a:schemeClr val="tx1"/>
                </a:solidFill>
                <a:effectLst/>
                <a:latin typeface="+mn-lt"/>
                <a:ea typeface="+mn-ea"/>
                <a:cs typeface="+mn-cs"/>
                <a:hlinkClick r:id="rId3"/>
              </a:rPr>
              <a:t>http://www.guttmacher.org/pubs/tgr/02/6/gr020601.html</a:t>
            </a:r>
            <a:r>
              <a:rPr lang="en-US" sz="1200" i="1" kern="1200" dirty="0" smtClean="0">
                <a:solidFill>
                  <a:schemeClr val="tx1"/>
                </a:solidFill>
                <a:effectLst/>
                <a:latin typeface="+mn-lt"/>
                <a:ea typeface="+mn-ea"/>
                <a:cs typeface="+mn-cs"/>
              </a:rPr>
              <a:t> Though this is an older article it</a:t>
            </a:r>
            <a:r>
              <a:rPr lang="en-US" sz="1200" i="1" kern="1200" baseline="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 reminds us of  the advocacy needed to protect reproductive health and the ways that policy makers conflate this with anti-choice politics</a:t>
            </a:r>
            <a:endParaRPr lang="en-US" sz="1200" kern="1200" dirty="0" smtClean="0">
              <a:solidFill>
                <a:schemeClr val="tx1"/>
              </a:solidFill>
              <a:effectLst/>
              <a:latin typeface="+mn-lt"/>
              <a:ea typeface="+mn-ea"/>
              <a:cs typeface="+mn-cs"/>
            </a:endParaRPr>
          </a:p>
          <a:p>
            <a:endParaRPr lang="en-US" dirty="0">
              <a:latin typeface="Times New Roman" charset="0"/>
              <a:ea typeface="ＭＳ Ｐゴシック" charset="-128"/>
              <a:cs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9C7473A-E840-0E4E-834E-8EF538FA84B3}" type="slidenum">
              <a:rPr lang="en-US"/>
              <a:pPr>
                <a:defRPr/>
              </a:pPr>
              <a:t>37</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References:</a:t>
            </a:r>
            <a:r>
              <a:rPr lang="en-US" sz="1200" b="1" kern="1200" baseline="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kern="1200" dirty="0" err="1" smtClean="0">
                <a:solidFill>
                  <a:schemeClr val="tx1"/>
                </a:solidFill>
                <a:effectLst/>
                <a:latin typeface="+mn-lt"/>
                <a:ea typeface="+mn-ea"/>
                <a:cs typeface="+mn-cs"/>
              </a:rPr>
              <a:t>Couto</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Dailard</a:t>
            </a:r>
            <a:r>
              <a:rPr lang="en-US" sz="1200" kern="1200" dirty="0" smtClean="0">
                <a:solidFill>
                  <a:schemeClr val="tx1"/>
                </a:solidFill>
                <a:effectLst/>
                <a:latin typeface="+mn-lt"/>
                <a:ea typeface="+mn-ea"/>
                <a:cs typeface="+mn-cs"/>
              </a:rPr>
              <a:t>.  1999.Wanted : A Balanced Policy  and Program Response to HPV and Cervical Cancer. </a:t>
            </a:r>
            <a:r>
              <a:rPr lang="en-US" sz="1200" kern="1200" dirty="0" err="1" smtClean="0">
                <a:solidFill>
                  <a:schemeClr val="tx1"/>
                </a:solidFill>
                <a:effectLst/>
                <a:latin typeface="+mn-lt"/>
                <a:ea typeface="+mn-ea"/>
                <a:cs typeface="+mn-cs"/>
              </a:rPr>
              <a:t>Guttmacher</a:t>
            </a:r>
            <a:r>
              <a:rPr lang="en-US" sz="1200" kern="1200" dirty="0" smtClean="0">
                <a:solidFill>
                  <a:schemeClr val="tx1"/>
                </a:solidFill>
                <a:effectLst/>
                <a:latin typeface="+mn-lt"/>
                <a:ea typeface="+mn-ea"/>
                <a:cs typeface="+mn-cs"/>
              </a:rPr>
              <a:t> Report December (2)6. Excellent overview of the US bills and opposition to mandatory vaccination.  </a:t>
            </a:r>
            <a:r>
              <a:rPr lang="en-US" sz="1200" u="sng" kern="1200" dirty="0" smtClean="0">
                <a:solidFill>
                  <a:schemeClr val="tx1"/>
                </a:solidFill>
                <a:effectLst/>
                <a:latin typeface="+mn-lt"/>
                <a:ea typeface="+mn-ea"/>
                <a:cs typeface="+mn-cs"/>
                <a:hlinkClick r:id="rId3"/>
              </a:rPr>
              <a:t>http://www.guttmacher.org/pubs/tgr/02/6/gr020601.html</a:t>
            </a:r>
            <a:r>
              <a:rPr lang="en-US" sz="1200" i="1" kern="1200" dirty="0" smtClean="0">
                <a:solidFill>
                  <a:schemeClr val="tx1"/>
                </a:solidFill>
                <a:effectLst/>
                <a:latin typeface="+mn-lt"/>
                <a:ea typeface="+mn-ea"/>
                <a:cs typeface="+mn-cs"/>
              </a:rPr>
              <a:t> Though this is an older article it</a:t>
            </a:r>
            <a:r>
              <a:rPr lang="en-US" sz="1200" i="1" kern="1200" baseline="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 reminds us of  the advocacy needed to protect reproductive health and the ways that policy makers conflate this with anti-choice politics</a:t>
            </a:r>
            <a:endParaRPr lang="en-US" sz="1200" kern="1200" dirty="0" smtClean="0">
              <a:solidFill>
                <a:schemeClr val="tx1"/>
              </a:solidFill>
              <a:effectLst/>
              <a:latin typeface="+mn-lt"/>
              <a:ea typeface="+mn-ea"/>
              <a:cs typeface="+mn-cs"/>
            </a:endParaRPr>
          </a:p>
          <a:p>
            <a:endParaRPr lang="en-US" dirty="0">
              <a:latin typeface="Times New Roman" charset="0"/>
              <a:ea typeface="ＭＳ Ｐゴシック" charset="-128"/>
              <a:cs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F95B5CC-17B4-134D-A658-E2134735B3C7}" type="slidenum">
              <a:rPr lang="en-US"/>
              <a:pPr>
                <a:defRPr/>
              </a:pPr>
              <a:t>38</a:t>
            </a:fld>
            <a:endParaRPr 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References:</a:t>
            </a:r>
            <a:r>
              <a:rPr lang="en-US" sz="1200" b="1" kern="1200" baseline="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kern="1200" dirty="0" err="1" smtClean="0">
                <a:solidFill>
                  <a:schemeClr val="tx1"/>
                </a:solidFill>
                <a:effectLst/>
                <a:latin typeface="+mn-lt"/>
                <a:ea typeface="+mn-ea"/>
                <a:cs typeface="+mn-cs"/>
              </a:rPr>
              <a:t>Couto</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Dailard</a:t>
            </a:r>
            <a:r>
              <a:rPr lang="en-US" sz="1200" kern="1200" dirty="0" smtClean="0">
                <a:solidFill>
                  <a:schemeClr val="tx1"/>
                </a:solidFill>
                <a:effectLst/>
                <a:latin typeface="+mn-lt"/>
                <a:ea typeface="+mn-ea"/>
                <a:cs typeface="+mn-cs"/>
              </a:rPr>
              <a:t>.  1999.Wanted : A Balanced Policy  and Program Response to HPV and Cervical Cancer. </a:t>
            </a:r>
            <a:r>
              <a:rPr lang="en-US" sz="1200" kern="1200" dirty="0" err="1" smtClean="0">
                <a:solidFill>
                  <a:schemeClr val="tx1"/>
                </a:solidFill>
                <a:effectLst/>
                <a:latin typeface="+mn-lt"/>
                <a:ea typeface="+mn-ea"/>
                <a:cs typeface="+mn-cs"/>
              </a:rPr>
              <a:t>Guttmacher</a:t>
            </a:r>
            <a:r>
              <a:rPr lang="en-US" sz="1200" kern="1200" dirty="0" smtClean="0">
                <a:solidFill>
                  <a:schemeClr val="tx1"/>
                </a:solidFill>
                <a:effectLst/>
                <a:latin typeface="+mn-lt"/>
                <a:ea typeface="+mn-ea"/>
                <a:cs typeface="+mn-cs"/>
              </a:rPr>
              <a:t> Report December (2)6. Excellent overview of the US bills and opposition to mandatory vaccination.  </a:t>
            </a:r>
            <a:r>
              <a:rPr lang="en-US" sz="1200" u="sng" kern="1200" dirty="0" smtClean="0">
                <a:solidFill>
                  <a:schemeClr val="tx1"/>
                </a:solidFill>
                <a:effectLst/>
                <a:latin typeface="+mn-lt"/>
                <a:ea typeface="+mn-ea"/>
                <a:cs typeface="+mn-cs"/>
                <a:hlinkClick r:id="rId3"/>
              </a:rPr>
              <a:t>http://www.guttmacher.org/pubs/tgr/02/6/gr020601.html</a:t>
            </a:r>
            <a:r>
              <a:rPr lang="en-US" sz="1200" i="1" kern="1200" dirty="0" smtClean="0">
                <a:solidFill>
                  <a:schemeClr val="tx1"/>
                </a:solidFill>
                <a:effectLst/>
                <a:latin typeface="+mn-lt"/>
                <a:ea typeface="+mn-ea"/>
                <a:cs typeface="+mn-cs"/>
              </a:rPr>
              <a:t> Though this is an older article it</a:t>
            </a:r>
            <a:r>
              <a:rPr lang="en-US" sz="1200" i="1" kern="1200" baseline="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 reminds us of  the advocacy needed to protect reproductive health and the ways that policy makers conflate this with anti-choice politics</a:t>
            </a:r>
            <a:endParaRPr lang="en-US" sz="1200" kern="1200" dirty="0" smtClean="0">
              <a:solidFill>
                <a:schemeClr val="tx1"/>
              </a:solidFill>
              <a:effectLst/>
              <a:latin typeface="+mn-lt"/>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52EFB0D-B76D-924B-9619-8DB201A03467}" type="slidenum">
              <a:rPr lang="en-US"/>
              <a:pPr>
                <a:defRPr/>
              </a:pPr>
              <a:t>39</a:t>
            </a:fld>
            <a:endParaRPr 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endParaRPr lang="en-US">
              <a:latin typeface="Times New Roman" charset="0"/>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52EFB0D-B76D-924B-9619-8DB201A03467}" type="slidenum">
              <a:rPr lang="en-US"/>
              <a:pPr>
                <a:defRPr/>
              </a:pPr>
              <a:t>40</a:t>
            </a:fld>
            <a:endParaRPr 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endParaRPr lang="en-US">
              <a:latin typeface="Times New Roman" charset="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4</a:t>
            </a:fld>
            <a:endParaRPr lang="en-US"/>
          </a:p>
        </p:txBody>
      </p:sp>
    </p:spTree>
    <p:extLst>
      <p:ext uri="{BB962C8B-B14F-4D97-AF65-F5344CB8AC3E}">
        <p14:creationId xmlns:p14="http://schemas.microsoft.com/office/powerpoint/2010/main" val="496407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sz="1200" u="sng" dirty="0" err="1" smtClean="0">
                <a:latin typeface="Times New Roman" charset="0"/>
                <a:ea typeface="ＭＳ Ｐゴシック" charset="0"/>
              </a:rPr>
              <a:t>Marek</a:t>
            </a:r>
            <a:r>
              <a:rPr lang="en-US" sz="1200" u="sng" dirty="0" smtClean="0">
                <a:latin typeface="Times New Roman" charset="0"/>
                <a:ea typeface="ＭＳ Ｐゴシック" charset="0"/>
              </a:rPr>
              <a:t> E. et al. 2011. Incomplete knowledge--</a:t>
            </a:r>
            <a:r>
              <a:rPr lang="en-US" sz="1200" u="sng" dirty="0" err="1" smtClean="0">
                <a:latin typeface="Times New Roman" charset="0"/>
                <a:ea typeface="ＭＳ Ｐゴシック" charset="0"/>
              </a:rPr>
              <a:t>unclarified</a:t>
            </a:r>
            <a:r>
              <a:rPr lang="en-US" sz="1200" u="sng" dirty="0" smtClean="0">
                <a:latin typeface="Times New Roman" charset="0"/>
                <a:ea typeface="ＭＳ Ｐゴシック" charset="0"/>
              </a:rPr>
              <a:t> roles in sex education: results of a national survey about human papillomavirus  </a:t>
            </a:r>
            <a:r>
              <a:rPr lang="en-US" sz="1200" u="sng" dirty="0" err="1" smtClean="0">
                <a:latin typeface="Times New Roman" charset="0"/>
                <a:ea typeface="ＭＳ Ｐゴシック" charset="0"/>
              </a:rPr>
              <a:t>infections.Eur</a:t>
            </a:r>
            <a:r>
              <a:rPr lang="en-US" sz="1200" u="sng" dirty="0" smtClean="0">
                <a:latin typeface="Times New Roman" charset="0"/>
                <a:ea typeface="ＭＳ Ｐゴシック" charset="0"/>
              </a:rPr>
              <a:t> J Cancer Care (</a:t>
            </a:r>
            <a:r>
              <a:rPr lang="en-US" sz="1200" u="sng" dirty="0" err="1" smtClean="0">
                <a:latin typeface="Times New Roman" charset="0"/>
                <a:ea typeface="ＭＳ Ｐゴシック" charset="0"/>
              </a:rPr>
              <a:t>Engl</a:t>
            </a:r>
            <a:r>
              <a:rPr lang="en-US" sz="1200" u="sng" dirty="0" smtClean="0">
                <a:latin typeface="Times New Roman" charset="0"/>
                <a:ea typeface="ＭＳ Ｐゴシック" charset="0"/>
              </a:rPr>
              <a:t>). 2011 Nov;20(6):759-68. </a:t>
            </a:r>
            <a:r>
              <a:rPr lang="en-US" sz="1200" u="sng" dirty="0" err="1" smtClean="0">
                <a:latin typeface="Times New Roman" charset="0"/>
                <a:ea typeface="ＭＳ Ｐゴシック" charset="0"/>
              </a:rPr>
              <a:t>doi</a:t>
            </a:r>
            <a:r>
              <a:rPr lang="en-US" sz="1200" u="sng" dirty="0" smtClean="0">
                <a:latin typeface="Times New Roman" charset="0"/>
                <a:ea typeface="ＭＳ Ｐゴシック" charset="0"/>
              </a:rPr>
              <a:t>: 10.1111/j.1365-2354.2011.01258.x. </a:t>
            </a:r>
            <a:r>
              <a:rPr lang="en-US" sz="1200" u="sng" dirty="0" err="1" smtClean="0">
                <a:latin typeface="Times New Roman" charset="0"/>
                <a:ea typeface="ＭＳ Ｐゴシック" charset="0"/>
              </a:rPr>
              <a:t>Epub</a:t>
            </a:r>
            <a:r>
              <a:rPr lang="en-US" sz="1200" u="sng" dirty="0" smtClean="0">
                <a:latin typeface="Times New Roman" charset="0"/>
                <a:ea typeface="ＭＳ Ｐゴシック" charset="0"/>
              </a:rPr>
              <a:t> 2011 Jul 19</a:t>
            </a: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5</a:t>
            </a:fld>
            <a:endParaRPr lang="en-US"/>
          </a:p>
        </p:txBody>
      </p:sp>
    </p:spTree>
    <p:extLst>
      <p:ext uri="{BB962C8B-B14F-4D97-AF65-F5344CB8AC3E}">
        <p14:creationId xmlns:p14="http://schemas.microsoft.com/office/powerpoint/2010/main" val="496407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b="1"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References:</a:t>
            </a:r>
          </a:p>
          <a:p>
            <a:pPr marL="228600" lvl="0" indent="-228600">
              <a:buFont typeface="+mj-lt"/>
              <a:buAutoNum type="arabicPeriod"/>
            </a:pPr>
            <a:r>
              <a:rPr lang="en-US" sz="1200" b="1" kern="1200" dirty="0" smtClean="0">
                <a:solidFill>
                  <a:schemeClr val="tx1"/>
                </a:solidFill>
                <a:effectLst/>
                <a:latin typeface="+mn-lt"/>
                <a:ea typeface="+mn-ea"/>
                <a:cs typeface="+mn-cs"/>
              </a:rPr>
              <a:t>VIDEO:</a:t>
            </a:r>
            <a:r>
              <a:rPr lang="en-US" sz="1200" kern="1200" dirty="0" smtClean="0">
                <a:solidFill>
                  <a:schemeClr val="tx1"/>
                </a:solidFill>
                <a:effectLst/>
                <a:latin typeface="+mn-lt"/>
                <a:ea typeface="+mn-ea"/>
                <a:cs typeface="+mn-cs"/>
              </a:rPr>
              <a:t> Cohen, E. Sept 2011. American Morning. The Science Behind the HPV Vaccine  Response to Perry and Bachman during Campaign. </a:t>
            </a:r>
            <a:r>
              <a:rPr lang="en-US" sz="1200" u="sng" kern="1200" dirty="0" smtClean="0">
                <a:solidFill>
                  <a:schemeClr val="tx1"/>
                </a:solidFill>
                <a:effectLst/>
                <a:latin typeface="+mn-lt"/>
                <a:ea typeface="+mn-ea"/>
                <a:cs typeface="+mn-cs"/>
                <a:hlinkClick r:id="rId3"/>
              </a:rPr>
              <a:t>http://www.youtube.com/watch?v=WbNRFXwyDDc</a:t>
            </a:r>
            <a:r>
              <a:rPr lang="en-US" sz="1200" kern="1200" dirty="0" smtClean="0">
                <a:solidFill>
                  <a:schemeClr val="tx1"/>
                </a:solidFill>
                <a:effectLst/>
                <a:latin typeface="+mn-lt"/>
                <a:ea typeface="+mn-ea"/>
                <a:cs typeface="+mn-cs"/>
              </a:rPr>
              <a:t>  (3:31 min) </a:t>
            </a:r>
          </a:p>
          <a:p>
            <a:pPr marL="228600" lvl="0" indent="-228600">
              <a:buFont typeface="+mj-lt"/>
              <a:buAutoNum type="arabicPeriod"/>
            </a:pPr>
            <a:r>
              <a:rPr lang="en-US" sz="1200" b="1" kern="1200" dirty="0" smtClean="0">
                <a:solidFill>
                  <a:schemeClr val="tx1"/>
                </a:solidFill>
                <a:effectLst/>
                <a:latin typeface="+mn-lt"/>
                <a:ea typeface="+mn-ea"/>
                <a:cs typeface="+mn-cs"/>
              </a:rPr>
              <a:t>VIDEO:</a:t>
            </a:r>
            <a:r>
              <a:rPr lang="en-US" sz="1200" b="1" kern="1200" baseline="0" dirty="0" smtClean="0">
                <a:solidFill>
                  <a:schemeClr val="tx1"/>
                </a:solidFill>
                <a:effectLst/>
                <a:latin typeface="+mn-lt"/>
                <a:ea typeface="+mn-ea"/>
                <a:cs typeface="+mn-cs"/>
              </a:rPr>
              <a:t> </a:t>
            </a:r>
            <a:r>
              <a:rPr lang="en-US" sz="1200" b="0" kern="1200" baseline="0" dirty="0" smtClean="0">
                <a:solidFill>
                  <a:schemeClr val="tx1"/>
                </a:solidFill>
                <a:effectLst/>
                <a:latin typeface="+mn-lt"/>
                <a:ea typeface="+mn-ea"/>
                <a:cs typeface="+mn-cs"/>
              </a:rPr>
              <a:t>Cohen, E. Oct 25, 2011. HPV Vaccine Recommended for Boys. CNN. http://</a:t>
            </a:r>
            <a:r>
              <a:rPr lang="en-US" sz="1200" b="0" kern="1200" baseline="0" dirty="0" err="1" smtClean="0">
                <a:solidFill>
                  <a:schemeClr val="tx1"/>
                </a:solidFill>
                <a:effectLst/>
                <a:latin typeface="+mn-lt"/>
                <a:ea typeface="+mn-ea"/>
                <a:cs typeface="+mn-cs"/>
              </a:rPr>
              <a:t>www.youtube.com</a:t>
            </a:r>
            <a:r>
              <a:rPr lang="en-US" sz="1200" b="0" kern="1200" baseline="0" dirty="0" smtClean="0">
                <a:solidFill>
                  <a:schemeClr val="tx1"/>
                </a:solidFill>
                <a:effectLst/>
                <a:latin typeface="+mn-lt"/>
                <a:ea typeface="+mn-ea"/>
                <a:cs typeface="+mn-cs"/>
              </a:rPr>
              <a:t>/</a:t>
            </a:r>
            <a:r>
              <a:rPr lang="en-US" sz="1200" b="0" kern="1200" baseline="0" dirty="0" err="1" smtClean="0">
                <a:solidFill>
                  <a:schemeClr val="tx1"/>
                </a:solidFill>
                <a:effectLst/>
                <a:latin typeface="+mn-lt"/>
                <a:ea typeface="+mn-ea"/>
                <a:cs typeface="+mn-cs"/>
              </a:rPr>
              <a:t>watch?v</a:t>
            </a:r>
            <a:r>
              <a:rPr lang="en-US" sz="1200" b="0" kern="1200" baseline="0" dirty="0" smtClean="0">
                <a:solidFill>
                  <a:schemeClr val="tx1"/>
                </a:solidFill>
                <a:effectLst/>
                <a:latin typeface="+mn-lt"/>
                <a:ea typeface="+mn-ea"/>
                <a:cs typeface="+mn-cs"/>
              </a:rPr>
              <a:t>=ys9pGWrlHtY  (1:36)</a:t>
            </a:r>
          </a:p>
          <a:p>
            <a:pPr marL="228600" lvl="0" indent="-228600">
              <a:buFont typeface="+mj-lt"/>
              <a:buAutoNum type="arabicPeriod"/>
            </a:pPr>
            <a:r>
              <a:rPr lang="en-US" sz="1200" b="1" kern="1200" baseline="0" dirty="0" smtClean="0">
                <a:solidFill>
                  <a:schemeClr val="tx1"/>
                </a:solidFill>
                <a:effectLst/>
                <a:latin typeface="+mn-lt"/>
                <a:ea typeface="+mn-ea"/>
                <a:cs typeface="+mn-cs"/>
              </a:rPr>
              <a:t>VIDEO: </a:t>
            </a:r>
            <a:r>
              <a:rPr lang="en-US" sz="1200" b="0" kern="1200" baseline="0" dirty="0" err="1" smtClean="0">
                <a:solidFill>
                  <a:schemeClr val="tx1"/>
                </a:solidFill>
                <a:effectLst/>
                <a:latin typeface="+mn-lt"/>
                <a:ea typeface="+mn-ea"/>
                <a:cs typeface="+mn-cs"/>
              </a:rPr>
              <a:t>Makris</a:t>
            </a:r>
            <a:r>
              <a:rPr lang="en-US" sz="1200" b="0" kern="1200" baseline="0" dirty="0" smtClean="0">
                <a:solidFill>
                  <a:schemeClr val="tx1"/>
                </a:solidFill>
                <a:effectLst/>
                <a:latin typeface="+mn-lt"/>
                <a:ea typeface="+mn-ea"/>
                <a:cs typeface="+mn-cs"/>
              </a:rPr>
              <a:t>, N. May 29, 2011. HPV Vaccination in Women Who Have Sex with Women. Oncology Nursing News. http://</a:t>
            </a:r>
            <a:r>
              <a:rPr lang="en-US" sz="1200" b="0" kern="1200" baseline="0" dirty="0" err="1" smtClean="0">
                <a:solidFill>
                  <a:schemeClr val="tx1"/>
                </a:solidFill>
                <a:effectLst/>
                <a:latin typeface="+mn-lt"/>
                <a:ea typeface="+mn-ea"/>
                <a:cs typeface="+mn-cs"/>
              </a:rPr>
              <a:t>www.youtube.com</a:t>
            </a:r>
            <a:r>
              <a:rPr lang="en-US" sz="1200" b="0" kern="1200" baseline="0" dirty="0" smtClean="0">
                <a:solidFill>
                  <a:schemeClr val="tx1"/>
                </a:solidFill>
                <a:effectLst/>
                <a:latin typeface="+mn-lt"/>
                <a:ea typeface="+mn-ea"/>
                <a:cs typeface="+mn-cs"/>
              </a:rPr>
              <a:t>/</a:t>
            </a:r>
            <a:r>
              <a:rPr lang="en-US" sz="1200" b="0" kern="1200" baseline="0" dirty="0" err="1" smtClean="0">
                <a:solidFill>
                  <a:schemeClr val="tx1"/>
                </a:solidFill>
                <a:effectLst/>
                <a:latin typeface="+mn-lt"/>
                <a:ea typeface="+mn-ea"/>
                <a:cs typeface="+mn-cs"/>
              </a:rPr>
              <a:t>watch?v</a:t>
            </a:r>
            <a:r>
              <a:rPr lang="en-US" sz="1200" b="0" kern="1200" baseline="0" dirty="0" smtClean="0">
                <a:solidFill>
                  <a:schemeClr val="tx1"/>
                </a:solidFill>
                <a:effectLst/>
                <a:latin typeface="+mn-lt"/>
                <a:ea typeface="+mn-ea"/>
                <a:cs typeface="+mn-cs"/>
              </a:rPr>
              <a:t>=XXQiR92WF7k (1:06)</a:t>
            </a:r>
          </a:p>
          <a:p>
            <a:pPr marL="228600" lvl="0" indent="-228600">
              <a:buFont typeface="+mj-lt"/>
              <a:buAutoNum type="arabicPeriod"/>
            </a:pPr>
            <a:r>
              <a:rPr lang="en-US" sz="1200" b="1" kern="1200" baseline="0" dirty="0" smtClean="0">
                <a:solidFill>
                  <a:schemeClr val="tx1"/>
                </a:solidFill>
                <a:effectLst/>
                <a:latin typeface="+mn-lt"/>
                <a:ea typeface="+mn-ea"/>
                <a:cs typeface="+mn-cs"/>
              </a:rPr>
              <a:t>VIDEO:</a:t>
            </a:r>
            <a:r>
              <a:rPr lang="en-US" sz="1200" kern="1200" dirty="0" smtClean="0">
                <a:solidFill>
                  <a:schemeClr val="tx1"/>
                </a:solidFill>
                <a:effectLst/>
                <a:latin typeface="+mn-lt"/>
                <a:ea typeface="+mn-ea"/>
                <a:cs typeface="+mn-cs"/>
              </a:rPr>
              <a:t> HPV and Oral Cancer. 2009.You Tube. Oral Cancer Foundation. </a:t>
            </a:r>
            <a:r>
              <a:rPr lang="en-US" sz="1200" u="sng" kern="1200" dirty="0" smtClean="0">
                <a:solidFill>
                  <a:schemeClr val="tx1"/>
                </a:solidFill>
                <a:effectLst/>
                <a:latin typeface="+mn-lt"/>
                <a:ea typeface="+mn-ea"/>
                <a:cs typeface="+mn-cs"/>
                <a:hlinkClick r:id="rId4"/>
              </a:rPr>
              <a:t>http://www.youtube.com/watch?v=JJY2ynlXoKA</a:t>
            </a:r>
            <a:r>
              <a:rPr lang="en-US" sz="1200" kern="1200" dirty="0" smtClean="0">
                <a:solidFill>
                  <a:schemeClr val="tx1"/>
                </a:solidFill>
                <a:effectLst/>
                <a:latin typeface="+mn-lt"/>
                <a:ea typeface="+mn-ea"/>
                <a:cs typeface="+mn-cs"/>
              </a:rPr>
              <a:t>  (5:31)</a:t>
            </a:r>
          </a:p>
          <a:p>
            <a:pPr marL="228600" lvl="0" indent="-228600">
              <a:buFont typeface="+mj-lt"/>
              <a:buAutoNum type="arabicPeriod"/>
            </a:pP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April 29, 2014.</a:t>
            </a:r>
            <a:r>
              <a:rPr lang="en-US" sz="1200" kern="1200" baseline="0" dirty="0" smtClean="0">
                <a:solidFill>
                  <a:schemeClr val="tx1"/>
                </a:solidFill>
                <a:effectLst/>
                <a:latin typeface="+mn-lt"/>
                <a:ea typeface="+mn-ea"/>
                <a:cs typeface="+mn-cs"/>
              </a:rPr>
              <a:t> HPV-linked oral cancers may not be contagious. </a:t>
            </a:r>
            <a:r>
              <a:rPr lang="en-US" sz="1200" kern="1200" baseline="0" dirty="0" err="1" smtClean="0">
                <a:solidFill>
                  <a:schemeClr val="tx1"/>
                </a:solidFill>
                <a:effectLst/>
                <a:latin typeface="+mn-lt"/>
                <a:ea typeface="+mn-ea"/>
                <a:cs typeface="+mn-cs"/>
              </a:rPr>
              <a:t>MedLine</a:t>
            </a:r>
            <a:r>
              <a:rPr lang="en-US" sz="1200" kern="1200" baseline="0" dirty="0" smtClean="0">
                <a:solidFill>
                  <a:schemeClr val="tx1"/>
                </a:solidFill>
                <a:effectLst/>
                <a:latin typeface="+mn-lt"/>
                <a:ea typeface="+mn-ea"/>
                <a:cs typeface="+mn-cs"/>
              </a:rPr>
              <a:t> Plus. http://</a:t>
            </a:r>
            <a:r>
              <a:rPr lang="en-US" sz="1200" kern="1200" baseline="0" dirty="0" err="1" smtClean="0">
                <a:solidFill>
                  <a:schemeClr val="tx1"/>
                </a:solidFill>
                <a:effectLst/>
                <a:latin typeface="+mn-lt"/>
                <a:ea typeface="+mn-ea"/>
                <a:cs typeface="+mn-cs"/>
              </a:rPr>
              <a:t>www.nlm.nih.gov</a:t>
            </a:r>
            <a:r>
              <a:rPr lang="en-US" sz="1200" kern="1200" baseline="0" dirty="0" smtClean="0">
                <a:solidFill>
                  <a:schemeClr val="tx1"/>
                </a:solidFill>
                <a:effectLst/>
                <a:latin typeface="+mn-lt"/>
                <a:ea typeface="+mn-ea"/>
                <a:cs typeface="+mn-cs"/>
              </a:rPr>
              <a:t>/</a:t>
            </a:r>
            <a:r>
              <a:rPr lang="en-US" sz="1200" kern="1200" baseline="0" dirty="0" err="1" smtClean="0">
                <a:solidFill>
                  <a:schemeClr val="tx1"/>
                </a:solidFill>
                <a:effectLst/>
                <a:latin typeface="+mn-lt"/>
                <a:ea typeface="+mn-ea"/>
                <a:cs typeface="+mn-cs"/>
              </a:rPr>
              <a:t>medlineplus</a:t>
            </a:r>
            <a:r>
              <a:rPr lang="en-US" sz="1200" kern="1200" baseline="0" dirty="0" smtClean="0">
                <a:solidFill>
                  <a:schemeClr val="tx1"/>
                </a:solidFill>
                <a:effectLst/>
                <a:latin typeface="+mn-lt"/>
                <a:ea typeface="+mn-ea"/>
                <a:cs typeface="+mn-cs"/>
              </a:rPr>
              <a:t>/news/fullstory_145950.html </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VIDEO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Lapook</a:t>
            </a:r>
            <a:r>
              <a:rPr lang="en-US" sz="1200" kern="1200" dirty="0" smtClean="0">
                <a:solidFill>
                  <a:schemeClr val="tx1"/>
                </a:solidFill>
                <a:effectLst/>
                <a:latin typeface="+mn-lt"/>
                <a:ea typeface="+mn-ea"/>
                <a:cs typeface="+mn-cs"/>
              </a:rPr>
              <a:t>, J.  Mar 2, 2011. HPV Leading Cause of Male Head and Neck Cancer. CBS with Katie Couric. Video. </a:t>
            </a:r>
            <a:r>
              <a:rPr lang="en-US" sz="1200" u="sng" kern="1200" dirty="0" smtClean="0">
                <a:solidFill>
                  <a:schemeClr val="tx1"/>
                </a:solidFill>
                <a:effectLst/>
                <a:latin typeface="+mn-lt"/>
                <a:ea typeface="+mn-ea"/>
                <a:cs typeface="+mn-cs"/>
                <a:hlinkClick r:id="rId5"/>
              </a:rPr>
              <a:t>http://www.cbsnews.com/2100-18563_162-20037508.html</a:t>
            </a:r>
            <a:r>
              <a:rPr lang="en-US" sz="1200" kern="1200" dirty="0" smtClean="0">
                <a:solidFill>
                  <a:schemeClr val="tx1"/>
                </a:solidFill>
                <a:effectLst/>
                <a:latin typeface="+mn-lt"/>
                <a:ea typeface="+mn-ea"/>
                <a:cs typeface="+mn-cs"/>
              </a:rPr>
              <a:t> (2:02)</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6</a:t>
            </a:fld>
            <a:endParaRPr lang="en-US"/>
          </a:p>
        </p:txBody>
      </p:sp>
    </p:spTree>
    <p:extLst>
      <p:ext uri="{BB962C8B-B14F-4D97-AF65-F5344CB8AC3E}">
        <p14:creationId xmlns:p14="http://schemas.microsoft.com/office/powerpoint/2010/main" val="4132727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Each year anal cancer is diagnosed in about 2 people out of every 100,000 people in the general population. Current estimates are that HIV negative MSMs are 20 times more likely to be diagnosed with anal cancer. Their rate is about 40 cases per 100,000. HIV-positive MSMs are up to 40 times more likely to diagnosed with the disease, resulting in a rate of 80 anal cancer cases per 100,000 people.</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latin typeface="Times New Roman" charset="0"/>
                <a:ea typeface="ＭＳ Ｐゴシック" charset="-128"/>
                <a:cs typeface="ＭＳ Ｐゴシック" charset="-128"/>
              </a:rPr>
              <a:t>References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1. IAS2013. July 24, 2013. HPV Vaccination May Prevent Anal Cancer in Older Gay Men.  http://</a:t>
            </a:r>
            <a:r>
              <a:rPr lang="en-US" baseline="0" dirty="0" err="1" smtClean="0">
                <a:latin typeface="Times New Roman" charset="0"/>
                <a:ea typeface="ＭＳ Ｐゴシック" charset="-128"/>
                <a:cs typeface="ＭＳ Ｐゴシック" charset="-128"/>
              </a:rPr>
              <a:t>www.hivandhepatitis.com</a:t>
            </a:r>
            <a:r>
              <a:rPr lang="en-US" baseline="0" dirty="0" smtClean="0">
                <a:latin typeface="Times New Roman" charset="0"/>
                <a:ea typeface="ＭＳ Ｐゴシック" charset="-128"/>
                <a:cs typeface="ＭＳ Ｐゴシック" charset="-128"/>
              </a:rPr>
              <a:t>/other-health-news/other-health-news-topics/</a:t>
            </a:r>
            <a:r>
              <a:rPr lang="en-US" baseline="0" dirty="0" err="1" smtClean="0">
                <a:latin typeface="Times New Roman" charset="0"/>
                <a:ea typeface="ＭＳ Ｐゴシック" charset="-128"/>
                <a:cs typeface="ＭＳ Ｐゴシック" charset="-128"/>
              </a:rPr>
              <a:t>hpv</a:t>
            </a:r>
            <a:r>
              <a:rPr lang="en-US" baseline="0" dirty="0" smtClean="0">
                <a:latin typeface="Times New Roman" charset="0"/>
                <a:ea typeface="ＭＳ Ｐゴシック" charset="-128"/>
                <a:cs typeface="ＭＳ Ｐゴシック" charset="-128"/>
              </a:rPr>
              <a:t>/4221-ias-2013-hpv-vaccination-may-prevent-anal-cancer-in-older-gay-men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2. National Cancer Institute. Anal Cancer Prevention. http://</a:t>
            </a:r>
            <a:r>
              <a:rPr lang="en-US" baseline="0" dirty="0" err="1" smtClean="0">
                <a:latin typeface="Times New Roman" charset="0"/>
                <a:ea typeface="ＭＳ Ｐゴシック" charset="-128"/>
                <a:cs typeface="ＭＳ Ｐゴシック" charset="-128"/>
              </a:rPr>
              <a:t>www.cancer.gov</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cancertopics</a:t>
            </a:r>
            <a:r>
              <a:rPr lang="en-US" baseline="0" dirty="0" smtClean="0">
                <a:latin typeface="Times New Roman" charset="0"/>
                <a:ea typeface="ＭＳ Ｐゴシック" charset="-128"/>
                <a:cs typeface="ＭＳ Ｐゴシック" charset="-128"/>
              </a:rPr>
              <a:t>/pdq/prevention/anal/</a:t>
            </a:r>
            <a:r>
              <a:rPr lang="en-US" baseline="0" dirty="0" err="1" smtClean="0">
                <a:latin typeface="Times New Roman" charset="0"/>
                <a:ea typeface="ＭＳ Ｐゴシック" charset="-128"/>
                <a:cs typeface="ＭＳ Ｐゴシック" charset="-128"/>
              </a:rPr>
              <a:t>HealthProfessional</a:t>
            </a:r>
            <a:r>
              <a:rPr lang="en-US" baseline="0" dirty="0" smtClean="0">
                <a:latin typeface="Times New Roman" charset="0"/>
                <a:ea typeface="ＭＳ Ｐゴシック" charset="-128"/>
                <a:cs typeface="ＭＳ Ｐゴシック" charset="-128"/>
              </a:rPr>
              <a:t>/page2</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3. National LGBT Cancer Network Anal Cancer HIV and Gay/Bisexual Men.  http://</a:t>
            </a:r>
            <a:r>
              <a:rPr lang="en-US" baseline="0" dirty="0" err="1" smtClean="0">
                <a:latin typeface="Times New Roman" charset="0"/>
                <a:ea typeface="ＭＳ Ｐゴシック" charset="-128"/>
                <a:cs typeface="ＭＳ Ｐゴシック" charset="-128"/>
              </a:rPr>
              <a:t>www.cancer-network.org</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cancer_information</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gay_men_and_cancer</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anal_cancer_hiv_and_gay_men.php</a:t>
            </a:r>
            <a:endParaRPr lang="en-US"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latin typeface="Times New Roman"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7</a:t>
            </a:fld>
            <a:endParaRPr lang="en-US"/>
          </a:p>
        </p:txBody>
      </p:sp>
    </p:spTree>
    <p:extLst>
      <p:ext uri="{BB962C8B-B14F-4D97-AF65-F5344CB8AC3E}">
        <p14:creationId xmlns:p14="http://schemas.microsoft.com/office/powerpoint/2010/main" val="307868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8</a:t>
            </a:fld>
            <a:endParaRPr lang="en-US"/>
          </a:p>
        </p:txBody>
      </p:sp>
    </p:spTree>
    <p:extLst>
      <p:ext uri="{BB962C8B-B14F-4D97-AF65-F5344CB8AC3E}">
        <p14:creationId xmlns:p14="http://schemas.microsoft.com/office/powerpoint/2010/main" val="496407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Times New Roman" charset="0"/>
                <a:ea typeface="ＭＳ Ｐゴシック" charset="-128"/>
                <a:cs typeface="ＭＳ Ｐゴシック" charset="-128"/>
              </a:rPr>
              <a:t>100 cases  of anal cancer per</a:t>
            </a:r>
            <a:r>
              <a:rPr lang="en-US" baseline="0" dirty="0" smtClean="0">
                <a:latin typeface="Times New Roman" charset="0"/>
                <a:ea typeface="ＭＳ Ｐゴシック" charset="-128"/>
                <a:cs typeface="ＭＳ Ｐゴシック" charset="-128"/>
              </a:rPr>
              <a:t> 100,000 in homosexual  HIV+ men (2013)</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Each year anal cancer is diagnosed in about 2 people out of every 100,000 people in the general population. Current estimates are that HIV negative MSMs are 20 times more likely to be diagnosed with anal cancer. Their rate is about 40 cases per 100,000. HIV-positive MSMs are up to 40 times more likely to diagnosed with the disease, resulting in a rate of 80 anal cancer cases per 100,000 people.</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1"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latin typeface="Times New Roman" charset="0"/>
                <a:ea typeface="ＭＳ Ｐゴシック" charset="-128"/>
                <a:cs typeface="ＭＳ Ｐゴシック" charset="-128"/>
              </a:rPr>
              <a:t>References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1. IAS2013. July 24, 2013. HPV Vaccination May Prevent Anal Cancer in Older Gay Men.  http://</a:t>
            </a:r>
            <a:r>
              <a:rPr lang="en-US" baseline="0" dirty="0" err="1" smtClean="0">
                <a:latin typeface="Times New Roman" charset="0"/>
                <a:ea typeface="ＭＳ Ｐゴシック" charset="-128"/>
                <a:cs typeface="ＭＳ Ｐゴシック" charset="-128"/>
              </a:rPr>
              <a:t>www.hivandhepatitis.com</a:t>
            </a:r>
            <a:r>
              <a:rPr lang="en-US" baseline="0" dirty="0" smtClean="0">
                <a:latin typeface="Times New Roman" charset="0"/>
                <a:ea typeface="ＭＳ Ｐゴシック" charset="-128"/>
                <a:cs typeface="ＭＳ Ｐゴシック" charset="-128"/>
              </a:rPr>
              <a:t>/other-health-news/other-health-news-topics/</a:t>
            </a:r>
            <a:r>
              <a:rPr lang="en-US" baseline="0" dirty="0" err="1" smtClean="0">
                <a:latin typeface="Times New Roman" charset="0"/>
                <a:ea typeface="ＭＳ Ｐゴシック" charset="-128"/>
                <a:cs typeface="ＭＳ Ｐゴシック" charset="-128"/>
              </a:rPr>
              <a:t>hpv</a:t>
            </a:r>
            <a:r>
              <a:rPr lang="en-US" baseline="0" dirty="0" smtClean="0">
                <a:latin typeface="Times New Roman" charset="0"/>
                <a:ea typeface="ＭＳ Ｐゴシック" charset="-128"/>
                <a:cs typeface="ＭＳ Ｐゴシック" charset="-128"/>
              </a:rPr>
              <a:t>/4221-ias-2013-hpv-vaccination-may-prevent-anal-cancer-in-older-gay-men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2. National Cancer Institute. Anal Cancer Prevention. http://</a:t>
            </a:r>
            <a:r>
              <a:rPr lang="en-US" baseline="0" dirty="0" err="1" smtClean="0">
                <a:latin typeface="Times New Roman" charset="0"/>
                <a:ea typeface="ＭＳ Ｐゴシック" charset="-128"/>
                <a:cs typeface="ＭＳ Ｐゴシック" charset="-128"/>
              </a:rPr>
              <a:t>www.cancer.gov</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cancertopics</a:t>
            </a:r>
            <a:r>
              <a:rPr lang="en-US" baseline="0" dirty="0" smtClean="0">
                <a:latin typeface="Times New Roman" charset="0"/>
                <a:ea typeface="ＭＳ Ｐゴシック" charset="-128"/>
                <a:cs typeface="ＭＳ Ｐゴシック" charset="-128"/>
              </a:rPr>
              <a:t>/pdq/prevention/anal/</a:t>
            </a:r>
            <a:r>
              <a:rPr lang="en-US" baseline="0" dirty="0" err="1" smtClean="0">
                <a:latin typeface="Times New Roman" charset="0"/>
                <a:ea typeface="ＭＳ Ｐゴシック" charset="-128"/>
                <a:cs typeface="ＭＳ Ｐゴシック" charset="-128"/>
              </a:rPr>
              <a:t>HealthProfessional</a:t>
            </a:r>
            <a:r>
              <a:rPr lang="en-US" baseline="0" dirty="0" smtClean="0">
                <a:latin typeface="Times New Roman" charset="0"/>
                <a:ea typeface="ＭＳ Ｐゴシック" charset="-128"/>
                <a:cs typeface="ＭＳ Ｐゴシック" charset="-128"/>
              </a:rPr>
              <a:t>/page2</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3. National </a:t>
            </a:r>
            <a:r>
              <a:rPr lang="en-US" baseline="0" dirty="0" err="1" smtClean="0">
                <a:latin typeface="Times New Roman" charset="0"/>
                <a:ea typeface="ＭＳ Ｐゴシック" charset="-128"/>
                <a:cs typeface="ＭＳ Ｐゴシック" charset="-128"/>
              </a:rPr>
              <a:t>LGBTCancer</a:t>
            </a:r>
            <a:r>
              <a:rPr lang="en-US" baseline="0" dirty="0" smtClean="0">
                <a:latin typeface="Times New Roman" charset="0"/>
                <a:ea typeface="ＭＳ Ｐゴシック" charset="-128"/>
                <a:cs typeface="ＭＳ Ｐゴシック" charset="-128"/>
              </a:rPr>
              <a:t> Network Anal Cancer HIV and Gay/Bisexual Men.  http://</a:t>
            </a:r>
            <a:r>
              <a:rPr lang="en-US" baseline="0" dirty="0" err="1" smtClean="0">
                <a:latin typeface="Times New Roman" charset="0"/>
                <a:ea typeface="ＭＳ Ｐゴシック" charset="-128"/>
                <a:cs typeface="ＭＳ Ｐゴシック" charset="-128"/>
              </a:rPr>
              <a:t>www.cancer-network.org</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cancer_information</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gay_men_and_cancer</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anal_cancer_hiv_and_gay_men.php</a:t>
            </a:r>
            <a:endParaRPr lang="en-US"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latin typeface="Times New Roman" charset="0"/>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fld id="{F35C61D8-F973-6D4C-B901-DA1CFC376FEA}" type="slidenum">
              <a:rPr lang="en-US" smtClean="0"/>
              <a:pPr/>
              <a:t>9</a:t>
            </a:fld>
            <a:endParaRPr lang="en-US"/>
          </a:p>
        </p:txBody>
      </p:sp>
    </p:spTree>
    <p:extLst>
      <p:ext uri="{BB962C8B-B14F-4D97-AF65-F5344CB8AC3E}">
        <p14:creationId xmlns:p14="http://schemas.microsoft.com/office/powerpoint/2010/main" val="3000117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Times New Roman" charset="0"/>
                <a:ea typeface="ＭＳ Ｐゴシック" charset="-128"/>
                <a:cs typeface="ＭＳ Ｐゴシック" charset="-128"/>
              </a:rPr>
              <a:t>100 cases  of anal cancer per</a:t>
            </a:r>
            <a:r>
              <a:rPr lang="en-US" baseline="0" dirty="0" smtClean="0">
                <a:latin typeface="Times New Roman" charset="0"/>
                <a:ea typeface="ＭＳ Ｐゴシック" charset="-128"/>
                <a:cs typeface="ＭＳ Ｐゴシック" charset="-128"/>
              </a:rPr>
              <a:t> 100,000 in homosexual  HIV+ men (2013)</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latin typeface="Times New Roman" charset="0"/>
                <a:ea typeface="ＭＳ Ｐゴシック" charset="-128"/>
                <a:cs typeface="ＭＳ Ｐゴシック" charset="-128"/>
              </a:rPr>
              <a:t>References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1. IAS2013. July 24, 2013. HPV Vaccination May Prevent Anal Cancer in Older Gay Men.  http://</a:t>
            </a:r>
            <a:r>
              <a:rPr lang="en-US" baseline="0" dirty="0" err="1" smtClean="0">
                <a:latin typeface="Times New Roman" charset="0"/>
                <a:ea typeface="ＭＳ Ｐゴシック" charset="-128"/>
                <a:cs typeface="ＭＳ Ｐゴシック" charset="-128"/>
              </a:rPr>
              <a:t>www.hivandhepatitis.com</a:t>
            </a:r>
            <a:r>
              <a:rPr lang="en-US" baseline="0" dirty="0" smtClean="0">
                <a:latin typeface="Times New Roman" charset="0"/>
                <a:ea typeface="ＭＳ Ｐゴシック" charset="-128"/>
                <a:cs typeface="ＭＳ Ｐゴシック" charset="-128"/>
              </a:rPr>
              <a:t>/other-health-news/other-health-news-topics/</a:t>
            </a:r>
            <a:r>
              <a:rPr lang="en-US" baseline="0" dirty="0" err="1" smtClean="0">
                <a:latin typeface="Times New Roman" charset="0"/>
                <a:ea typeface="ＭＳ Ｐゴシック" charset="-128"/>
                <a:cs typeface="ＭＳ Ｐゴシック" charset="-128"/>
              </a:rPr>
              <a:t>hpv</a:t>
            </a:r>
            <a:r>
              <a:rPr lang="en-US" baseline="0" dirty="0" smtClean="0">
                <a:latin typeface="Times New Roman" charset="0"/>
                <a:ea typeface="ＭＳ Ｐゴシック" charset="-128"/>
                <a:cs typeface="ＭＳ Ｐゴシック" charset="-128"/>
              </a:rPr>
              <a:t>/4221-ias-2013-hpv-vaccination-may-prevent-anal-cancer-in-older-gay-men</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2. National Cancer Institute. Anal Cancer Prevention. http://</a:t>
            </a:r>
            <a:r>
              <a:rPr lang="en-US" baseline="0" dirty="0" err="1" smtClean="0">
                <a:latin typeface="Times New Roman" charset="0"/>
                <a:ea typeface="ＭＳ Ｐゴシック" charset="-128"/>
                <a:cs typeface="ＭＳ Ｐゴシック" charset="-128"/>
              </a:rPr>
              <a:t>www.cancer.gov</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cancertopics</a:t>
            </a:r>
            <a:r>
              <a:rPr lang="en-US" baseline="0" dirty="0" smtClean="0">
                <a:latin typeface="Times New Roman" charset="0"/>
                <a:ea typeface="ＭＳ Ｐゴシック" charset="-128"/>
                <a:cs typeface="ＭＳ Ｐゴシック" charset="-128"/>
              </a:rPr>
              <a:t>/pdq/prevention/anal/</a:t>
            </a:r>
            <a:r>
              <a:rPr lang="en-US" baseline="0" dirty="0" err="1" smtClean="0">
                <a:latin typeface="Times New Roman" charset="0"/>
                <a:ea typeface="ＭＳ Ｐゴシック" charset="-128"/>
                <a:cs typeface="ＭＳ Ｐゴシック" charset="-128"/>
              </a:rPr>
              <a:t>HealthProfessional</a:t>
            </a:r>
            <a:r>
              <a:rPr lang="en-US" baseline="0" dirty="0" smtClean="0">
                <a:latin typeface="Times New Roman" charset="0"/>
                <a:ea typeface="ＭＳ Ｐゴシック" charset="-128"/>
                <a:cs typeface="ＭＳ Ｐゴシック" charset="-128"/>
              </a:rPr>
              <a:t>/page2</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latin typeface="Times New Roman" charset="0"/>
              <a:ea typeface="ＭＳ Ｐゴシック" charset="-128"/>
              <a:cs typeface="ＭＳ Ｐゴシック"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latin typeface="Times New Roman" charset="0"/>
                <a:ea typeface="ＭＳ Ｐゴシック" charset="-128"/>
                <a:cs typeface="ＭＳ Ｐゴシック" charset="-128"/>
              </a:rPr>
              <a:t>3. National </a:t>
            </a:r>
            <a:r>
              <a:rPr lang="en-US" baseline="0" dirty="0" err="1" smtClean="0">
                <a:latin typeface="Times New Roman" charset="0"/>
                <a:ea typeface="ＭＳ Ｐゴシック" charset="-128"/>
                <a:cs typeface="ＭＳ Ｐゴシック" charset="-128"/>
              </a:rPr>
              <a:t>LGBTCancer</a:t>
            </a:r>
            <a:r>
              <a:rPr lang="en-US" baseline="0" dirty="0" smtClean="0">
                <a:latin typeface="Times New Roman" charset="0"/>
                <a:ea typeface="ＭＳ Ｐゴシック" charset="-128"/>
                <a:cs typeface="ＭＳ Ｐゴシック" charset="-128"/>
              </a:rPr>
              <a:t> Network Anal Cancer HIV and Gay/Bisexual Men.  http://</a:t>
            </a:r>
            <a:r>
              <a:rPr lang="en-US" baseline="0" dirty="0" err="1" smtClean="0">
                <a:latin typeface="Times New Roman" charset="0"/>
                <a:ea typeface="ＭＳ Ｐゴシック" charset="-128"/>
                <a:cs typeface="ＭＳ Ｐゴシック" charset="-128"/>
              </a:rPr>
              <a:t>www.cancer-network.org</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cancer_information</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gay_men_and_cancer</a:t>
            </a:r>
            <a:r>
              <a:rPr lang="en-US" baseline="0" dirty="0" smtClean="0">
                <a:latin typeface="Times New Roman" charset="0"/>
                <a:ea typeface="ＭＳ Ｐゴシック" charset="-128"/>
                <a:cs typeface="ＭＳ Ｐゴシック" charset="-128"/>
              </a:rPr>
              <a:t>/</a:t>
            </a:r>
            <a:r>
              <a:rPr lang="en-US" baseline="0" dirty="0" err="1" smtClean="0">
                <a:latin typeface="Times New Roman" charset="0"/>
                <a:ea typeface="ＭＳ Ｐゴシック" charset="-128"/>
                <a:cs typeface="ＭＳ Ｐゴシック" charset="-128"/>
              </a:rPr>
              <a:t>anal_cancer_hiv_and_gay_men.php</a:t>
            </a:r>
            <a:endParaRPr lang="en-US" dirty="0" smtClean="0">
              <a:latin typeface="Times New Roman"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pPr/>
              <a:t>10</a:t>
            </a:fld>
            <a:endParaRPr lang="en-US"/>
          </a:p>
        </p:txBody>
      </p:sp>
    </p:spTree>
    <p:extLst>
      <p:ext uri="{BB962C8B-B14F-4D97-AF65-F5344CB8AC3E}">
        <p14:creationId xmlns:p14="http://schemas.microsoft.com/office/powerpoint/2010/main" val="836258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4123088-3984-1348-8438-957782BD32E6}" type="datetime1">
              <a:rPr lang="en-US" smtClean="0"/>
              <a:pPr/>
              <a:t>2/29/16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AC2E83-C8B4-CD43-9D7A-C2480604E7D0}" type="datetime1">
              <a:rPr lang="en-US" smtClean="0"/>
              <a:pPr/>
              <a:t>2/29/16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D55707-26CE-E24B-BE1A-BAFB948484C5}" type="datetime1">
              <a:rPr lang="en-US" smtClean="0"/>
              <a:pPr/>
              <a:t>2/29/16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B0558-100E-AD4B-AD79-2EE4B15A9EF7}" type="datetime1">
              <a:rPr lang="en-US" smtClean="0"/>
              <a:pPr/>
              <a:t>2/29/16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CE1E37-C529-754B-BDFD-A402D5E44AE0}" type="datetime1">
              <a:rPr lang="en-US" smtClean="0"/>
              <a:pPr/>
              <a:t>2/29/16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2D1AB7-D60B-E142-A4DA-DF1E70DC7216}" type="datetime1">
              <a:rPr lang="en-US" smtClean="0"/>
              <a:pPr/>
              <a:t>2/29/16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FDBF1F-5123-D244-BC0D-806CDDA79949}" type="datetime1">
              <a:rPr lang="en-US" smtClean="0"/>
              <a:pPr/>
              <a:t>2/29/16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36DF42E-94A2-5E42-B00D-20F182D06533}" type="datetime1">
              <a:rPr lang="en-US" smtClean="0"/>
              <a:pPr/>
              <a:t>2/29/16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E73C67-2D40-A749-AAD9-D851BD19AADC}" type="datetime1">
              <a:rPr lang="en-US" smtClean="0"/>
              <a:pPr/>
              <a:t>2/29/16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EED85A-03E6-FE42-B218-654EFED8D02A}" type="datetime1">
              <a:rPr lang="en-US" smtClean="0"/>
              <a:pPr/>
              <a:t>2/29/16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9357A0-7442-EA43-B213-AC230C30AE39}" type="datetime1">
              <a:rPr lang="en-US" smtClean="0"/>
              <a:pPr/>
              <a:t>2/29/16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pPr/>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Title</a:t>
            </a:r>
            <a:br>
              <a:rPr lang="en-US" dirty="0" smtClean="0"/>
            </a:b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DC10D9-3910-5944-BA76-30D4D1124A3B}" type="datetime1">
              <a:rPr lang="en-US" smtClean="0"/>
              <a:pPr/>
              <a:t>2/29/16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pPr/>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5400" kern="1200">
          <a:solidFill>
            <a:srgbClr val="12919C"/>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rgbClr val="12919C"/>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85000"/>
              <a:lumOff val="1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85000"/>
              <a:lumOff val="1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85000"/>
              <a:lumOff val="1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lumMod val="85000"/>
              <a:lumOff val="1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www.bcsls.net/pages/documents/Hill-HPV.pdf" TargetMode="External"/><Relationship Id="rId4" Type="http://schemas.openxmlformats.org/officeDocument/2006/relationships/hyperlink" Target="http://www.paml.com/Files/Webinar/Mar26_Webinar%20Handout.pdf" TargetMode="External"/><Relationship Id="rId5" Type="http://schemas.openxmlformats.org/officeDocument/2006/relationships/hyperlink" Target="http://www.youtube.com/watch?v=bU85vvVNleY" TargetMode="External"/><Relationship Id="rId6" Type="http://schemas.openxmlformats.org/officeDocument/2006/relationships/image" Target="../media/image2.png"/><Relationship Id="rId7" Type="http://schemas.openxmlformats.org/officeDocument/2006/relationships/hyperlink" Target="http://www.youtube.com/watch?v=1n80dx38CJ8" TargetMode="External"/><Relationship Id="rId8" Type="http://schemas.openxmlformats.org/officeDocument/2006/relationships/hyperlink" Target="https://www.youtube.com/watch?v=uKCHCSXWQBM"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JJY2ynlXoKA" TargetMode="External"/><Relationship Id="rId4" Type="http://schemas.openxmlformats.org/officeDocument/2006/relationships/image" Target="../media/image2.png"/><Relationship Id="rId5" Type="http://schemas.openxmlformats.org/officeDocument/2006/relationships/hyperlink" Target="http://www.cbsnews.com/2100-18563_162-20037508.html" TargetMode="External"/><Relationship Id="rId6" Type="http://schemas.openxmlformats.org/officeDocument/2006/relationships/hyperlink" Target="http://www.youtube.com/watch?v=XXQiR92WF7k" TargetMode="External"/><Relationship Id="rId7" Type="http://schemas.openxmlformats.org/officeDocument/2006/relationships/hyperlink" Target="http://www.youtube.com/watch?v=ys9pGWrlHtY" TargetMode="External"/><Relationship Id="rId8" Type="http://schemas.openxmlformats.org/officeDocument/2006/relationships/hyperlink" Target="http://www.youtube.com/watch?v=WbNRFXwyDDc"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9" Type="http://schemas.openxmlformats.org/officeDocument/2006/relationships/image" Target="../media/image19.png"/><Relationship Id="rId10" Type="http://schemas.openxmlformats.org/officeDocument/2006/relationships/image" Target="../media/image28.png"/><Relationship Id="rId11"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1" Type="http://schemas.openxmlformats.org/officeDocument/2006/relationships/image" Target="../media/image36.png"/><Relationship Id="rId12" Type="http://schemas.openxmlformats.org/officeDocument/2006/relationships/hyperlink" Target="https://www.youtube.com/watch?v=uKCHCSXWQBM" TargetMode="External"/><Relationship Id="rId13"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png"/><Relationship Id="rId4" Type="http://schemas.openxmlformats.org/officeDocument/2006/relationships/image" Target="../media/image30.png"/><Relationship Id="rId5" Type="http://schemas.openxmlformats.org/officeDocument/2006/relationships/image" Target="../media/image19.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20.png"/><Relationship Id="rId9" Type="http://schemas.openxmlformats.org/officeDocument/2006/relationships/image" Target="../media/image40.png"/><Relationship Id="rId10"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3.xml.rels><?xml version="1.0" encoding="UTF-8" standalone="yes"?>
<Relationships xmlns="http://schemas.openxmlformats.org/package/2006/relationships"><Relationship Id="rId3" Type="http://schemas.openxmlformats.org/officeDocument/2006/relationships/hyperlink" Target="http://www.thehpvtest.com/30plus/HPV_Facts/keypoints_HPV_virus.html" TargetMode="External"/><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3" Type="http://schemas.openxmlformats.org/officeDocument/2006/relationships/hyperlink" Target="http://news.bbc.co.uk/1/hi/health/2495029.stm" TargetMode="External"/><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hyperlink" Target="http://www.niaid.nih.gov/dmid/stds/condomreport.pdf"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chart" Target="../charts/char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45808" y="5425680"/>
            <a:ext cx="7749116" cy="1600438"/>
          </a:xfrm>
          <a:prstGeom prst="rect">
            <a:avLst/>
          </a:prstGeom>
          <a:noFill/>
        </p:spPr>
        <p:txBody>
          <a:bodyPr wrap="square" rtlCol="0">
            <a:spAutoFit/>
          </a:bodyPr>
          <a:lstStyle/>
          <a:p>
            <a:r>
              <a:rPr lang="en-US" sz="1400" cap="all" dirty="0" smtClean="0">
                <a:solidFill>
                  <a:srgbClr val="12919C"/>
                </a:solidFill>
              </a:rPr>
              <a:t>Presentation Content: Katayoun Chamany</a:t>
            </a:r>
          </a:p>
          <a:p>
            <a:r>
              <a:rPr lang="en-US" sz="1400" cap="all" dirty="0" smtClean="0">
                <a:solidFill>
                  <a:srgbClr val="12919C"/>
                </a:solidFill>
              </a:rPr>
              <a:t>Illustration, Design, &amp; Animation: Emmanuel Nunez</a:t>
            </a:r>
          </a:p>
          <a:p>
            <a:r>
              <a:rPr lang="en-US" sz="1400" cap="all" dirty="0" err="1" smtClean="0">
                <a:solidFill>
                  <a:schemeClr val="tx1">
                    <a:lumMod val="65000"/>
                    <a:lumOff val="35000"/>
                  </a:schemeClr>
                </a:solidFill>
              </a:rPr>
              <a:t>FebRuary</a:t>
            </a:r>
            <a:r>
              <a:rPr lang="en-US" sz="1400" cap="all" dirty="0" smtClean="0">
                <a:solidFill>
                  <a:schemeClr val="tx1">
                    <a:lumMod val="65000"/>
                    <a:lumOff val="35000"/>
                  </a:schemeClr>
                </a:solidFill>
              </a:rPr>
              <a:t> 2016</a:t>
            </a:r>
          </a:p>
          <a:p>
            <a:endParaRPr lang="en-US" sz="1400" cap="all" dirty="0" smtClean="0">
              <a:solidFill>
                <a:schemeClr val="tx1">
                  <a:lumMod val="65000"/>
                  <a:lumOff val="35000"/>
                </a:schemeClr>
              </a:solidFill>
            </a:endParaRPr>
          </a:p>
          <a:p>
            <a:r>
              <a:rPr lang="en-US" sz="1050" cap="small" dirty="0">
                <a:solidFill>
                  <a:srgbClr val="7F7F7F"/>
                </a:solidFill>
              </a:rPr>
              <a:t>opinions expressed </a:t>
            </a:r>
            <a:r>
              <a:rPr lang="en-US" sz="1050" cap="small" dirty="0">
                <a:solidFill>
                  <a:schemeClr val="tx1">
                    <a:lumMod val="50000"/>
                    <a:lumOff val="50000"/>
                  </a:schemeClr>
                </a:solidFill>
              </a:rPr>
              <a:t>here are solely those of the authors and do not necessarily reflect those of</a:t>
            </a:r>
          </a:p>
          <a:p>
            <a:r>
              <a:rPr lang="en-US" sz="1050" cap="small" dirty="0">
                <a:solidFill>
                  <a:schemeClr val="tx1">
                    <a:lumMod val="50000"/>
                    <a:lumOff val="50000"/>
                  </a:schemeClr>
                </a:solidFill>
              </a:rPr>
              <a:t>the empire state stem cell board the new york state department of health, or the state of new york. </a:t>
            </a:r>
          </a:p>
          <a:p>
            <a:endParaRPr lang="en-US" sz="1050" cap="all" dirty="0" smtClean="0">
              <a:solidFill>
                <a:schemeClr val="tx1">
                  <a:lumMod val="65000"/>
                  <a:lumOff val="35000"/>
                </a:schemeClr>
              </a:solidFill>
            </a:endParaRPr>
          </a:p>
          <a:p>
            <a:endParaRPr lang="en-US" sz="1050" dirty="0" smtClean="0">
              <a:solidFill>
                <a:schemeClr val="tx1">
                  <a:lumMod val="65000"/>
                  <a:lumOff val="35000"/>
                </a:schemeClr>
              </a:solidFill>
            </a:endParaRPr>
          </a:p>
        </p:txBody>
      </p:sp>
      <p:sp>
        <p:nvSpPr>
          <p:cNvPr id="7" name="TextBox 6"/>
          <p:cNvSpPr txBox="1"/>
          <p:nvPr/>
        </p:nvSpPr>
        <p:spPr>
          <a:xfrm>
            <a:off x="0" y="2143946"/>
            <a:ext cx="9144000" cy="2708434"/>
          </a:xfrm>
          <a:prstGeom prst="rect">
            <a:avLst/>
          </a:prstGeom>
          <a:noFill/>
        </p:spPr>
        <p:txBody>
          <a:bodyPr wrap="square" rtlCol="0">
            <a:spAutoFit/>
          </a:bodyPr>
          <a:lstStyle/>
          <a:p>
            <a:pPr algn="ctr"/>
            <a:r>
              <a:rPr lang="en-US" sz="5400" dirty="0" smtClean="0">
                <a:solidFill>
                  <a:srgbClr val="11909C"/>
                </a:solidFill>
                <a:ea typeface="ＭＳ Ｐゴシック" charset="0"/>
                <a:cs typeface="Helvetica" charset="0"/>
              </a:rPr>
              <a:t>HPV &amp; Cancer</a:t>
            </a:r>
          </a:p>
          <a:p>
            <a:pPr algn="ctr"/>
            <a:r>
              <a:rPr lang="en-US" sz="2800" i="1" dirty="0" smtClean="0">
                <a:solidFill>
                  <a:schemeClr val="tx1">
                    <a:lumMod val="50000"/>
                    <a:lumOff val="50000"/>
                  </a:schemeClr>
                </a:solidFill>
              </a:rPr>
              <a:t>Surveillance, Diagnostics, Vaccinations,</a:t>
            </a:r>
            <a:r>
              <a:rPr lang="en-US" sz="2800" i="1" dirty="0">
                <a:solidFill>
                  <a:schemeClr val="tx1">
                    <a:lumMod val="50000"/>
                    <a:lumOff val="50000"/>
                  </a:schemeClr>
                </a:solidFill>
              </a:rPr>
              <a:t> </a:t>
            </a:r>
            <a:r>
              <a:rPr lang="en-US" sz="2800" i="1" dirty="0" smtClean="0">
                <a:solidFill>
                  <a:schemeClr val="tx1">
                    <a:lumMod val="50000"/>
                    <a:lumOff val="50000"/>
                  </a:schemeClr>
                </a:solidFill>
              </a:rPr>
              <a:t>&amp; Treatment </a:t>
            </a:r>
          </a:p>
          <a:p>
            <a:pPr algn="ctr"/>
            <a:endParaRPr lang="en-US" sz="2000" i="1" cap="all" dirty="0" smtClean="0">
              <a:solidFill>
                <a:srgbClr val="7F7F7F"/>
              </a:solidFill>
            </a:endParaRPr>
          </a:p>
          <a:p>
            <a:pPr algn="ctr"/>
            <a:r>
              <a:rPr lang="en-US" sz="2000" i="1" cap="all" dirty="0" smtClean="0">
                <a:solidFill>
                  <a:srgbClr val="7F7F7F"/>
                </a:solidFill>
              </a:rPr>
              <a:t>Stem </a:t>
            </a:r>
            <a:r>
              <a:rPr lang="en-US" sz="2000" i="1" cap="all" dirty="0">
                <a:solidFill>
                  <a:srgbClr val="7F7F7F"/>
                </a:solidFill>
              </a:rPr>
              <a:t>Cells Across the Curriculum</a:t>
            </a:r>
          </a:p>
          <a:p>
            <a:pPr algn="ctr"/>
            <a:r>
              <a:rPr lang="en-US" sz="2000" i="1" dirty="0" err="1">
                <a:solidFill>
                  <a:schemeClr val="tx1">
                    <a:lumMod val="50000"/>
                    <a:lumOff val="50000"/>
                  </a:schemeClr>
                </a:solidFill>
              </a:rPr>
              <a:t>www.stemcellcurriculum.org</a:t>
            </a:r>
            <a:endParaRPr lang="en-US" sz="2000" i="1" dirty="0">
              <a:solidFill>
                <a:schemeClr val="tx1">
                  <a:lumMod val="50000"/>
                  <a:lumOff val="50000"/>
                </a:schemeClr>
              </a:solidFill>
            </a:endParaRPr>
          </a:p>
          <a:p>
            <a:pPr algn="ctr"/>
            <a:endParaRPr lang="en-US" sz="2800" i="1" dirty="0">
              <a:solidFill>
                <a:schemeClr val="tx1">
                  <a:lumMod val="50000"/>
                  <a:lumOff val="50000"/>
                </a:schemeClr>
              </a:solidFill>
            </a:endParaRPr>
          </a:p>
        </p:txBody>
      </p:sp>
      <p:pic>
        <p:nvPicPr>
          <p:cNvPr id="2" name="Picture 1"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730" y="5506840"/>
            <a:ext cx="2255242" cy="342184"/>
          </a:xfrm>
          <a:prstGeom prst="rect">
            <a:avLst/>
          </a:prstGeom>
        </p:spPr>
      </p:pic>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7735342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3038"/>
            <a:ext cx="9144000" cy="1143000"/>
          </a:xfrm>
        </p:spPr>
        <p:txBody>
          <a:bodyPr/>
          <a:lstStyle/>
          <a:p>
            <a:r>
              <a:rPr lang="en-US" dirty="0" smtClean="0"/>
              <a:t>HPV Diagnostics</a:t>
            </a:r>
            <a:br>
              <a:rPr lang="en-US" dirty="0" smtClean="0"/>
            </a:br>
            <a:r>
              <a:rPr lang="en-US" sz="3200" i="1" dirty="0" smtClean="0">
                <a:solidFill>
                  <a:schemeClr val="tx1">
                    <a:lumMod val="65000"/>
                    <a:lumOff val="35000"/>
                  </a:schemeClr>
                </a:solidFill>
              </a:rPr>
              <a:t>Persistent Infection </a:t>
            </a:r>
            <a:r>
              <a:rPr lang="en-US" sz="3200" i="1" dirty="0" smtClean="0">
                <a:solidFill>
                  <a:schemeClr val="tx1">
                    <a:lumMod val="65000"/>
                    <a:lumOff val="35000"/>
                  </a:schemeClr>
                </a:solidFill>
                <a:sym typeface="Wingdings"/>
              </a:rPr>
              <a:t> 300% increase in CC risk </a:t>
            </a:r>
            <a:endParaRPr lang="en-US" sz="3200" dirty="0"/>
          </a:p>
        </p:txBody>
      </p:sp>
      <p:sp>
        <p:nvSpPr>
          <p:cNvPr id="4" name="Content Placeholder 12"/>
          <p:cNvSpPr txBox="1">
            <a:spLocks noGrp="1"/>
          </p:cNvSpPr>
          <p:nvPr>
            <p:ph idx="1"/>
          </p:nvPr>
        </p:nvSpPr>
        <p:spPr>
          <a:xfrm>
            <a:off x="266700" y="1468438"/>
            <a:ext cx="8686800" cy="5618162"/>
          </a:xfrm>
          <a:prstGeom prst="rect">
            <a:avLst/>
          </a:prstGeom>
        </p:spPr>
        <p:txBody>
          <a:bodyPr vert="horz" lIns="91440" tIns="45720" rIns="91440" bIns="45720" rtlCol="0">
            <a:normAutofit fontScale="70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457200" algn="l">
              <a:buFont typeface="Arial"/>
              <a:buChar char="•"/>
            </a:pPr>
            <a:r>
              <a:rPr lang="en-US" sz="3100" dirty="0" smtClean="0">
                <a:solidFill>
                  <a:schemeClr val="tx1"/>
                </a:solidFill>
              </a:rPr>
              <a:t>Pap</a:t>
            </a:r>
          </a:p>
          <a:p>
            <a:pPr marL="685800" lvl="1" indent="-228600" algn="l">
              <a:buFont typeface="Arial"/>
              <a:buChar char="•"/>
            </a:pPr>
            <a:r>
              <a:rPr lang="en-US" sz="2300" dirty="0" smtClean="0">
                <a:solidFill>
                  <a:schemeClr val="tx1">
                    <a:lumMod val="65000"/>
                    <a:lumOff val="35000"/>
                  </a:schemeClr>
                </a:solidFill>
              </a:rPr>
              <a:t>Human Cervical/Anal Tissue Pathology </a:t>
            </a:r>
          </a:p>
          <a:p>
            <a:pPr marL="685800" lvl="1" indent="-228600" algn="l">
              <a:buFont typeface="Arial"/>
              <a:buChar char="•"/>
            </a:pPr>
            <a:r>
              <a:rPr lang="en-US" sz="2300" dirty="0" smtClean="0">
                <a:solidFill>
                  <a:schemeClr val="tx1">
                    <a:lumMod val="65000"/>
                    <a:lumOff val="35000"/>
                  </a:schemeClr>
                </a:solidFill>
              </a:rPr>
              <a:t>Needs: Clinic, Microscope, High Expertise, Time, $$ ($20-40 per test)</a:t>
            </a:r>
          </a:p>
          <a:p>
            <a:pPr marL="685800" lvl="1" indent="-228600" algn="l">
              <a:buFont typeface="Arial"/>
              <a:buChar char="•"/>
            </a:pPr>
            <a:r>
              <a:rPr lang="en-US" sz="2300" dirty="0" smtClean="0">
                <a:solidFill>
                  <a:schemeClr val="tx1">
                    <a:lumMod val="65000"/>
                    <a:lumOff val="35000"/>
                  </a:schemeClr>
                </a:solidFill>
              </a:rPr>
              <a:t>Recommendations (U.S. 2012 ACS):</a:t>
            </a:r>
          </a:p>
          <a:p>
            <a:pPr marL="685800" lvl="2" indent="-228600" algn="l">
              <a:buFont typeface="Arial"/>
              <a:buChar char="•"/>
            </a:pPr>
            <a:r>
              <a:rPr lang="en-US" sz="2300" dirty="0" smtClean="0">
                <a:solidFill>
                  <a:schemeClr val="tx1">
                    <a:lumMod val="65000"/>
                    <a:lumOff val="35000"/>
                  </a:schemeClr>
                </a:solidFill>
              </a:rPr>
              <a:t>Every 3 years after age  21</a:t>
            </a:r>
          </a:p>
          <a:p>
            <a:pPr marL="685800" lvl="2" indent="-228600" algn="l">
              <a:buFont typeface="Arial"/>
              <a:buChar char="•"/>
            </a:pPr>
            <a:r>
              <a:rPr lang="en-US" sz="2300" dirty="0" smtClean="0">
                <a:solidFill>
                  <a:schemeClr val="tx1">
                    <a:lumMod val="65000"/>
                    <a:lumOff val="35000"/>
                  </a:schemeClr>
                </a:solidFill>
              </a:rPr>
              <a:t>Co testing: in combination with HPV testing after the age of 30</a:t>
            </a:r>
          </a:p>
          <a:p>
            <a:pPr marL="685800" lvl="2" indent="-228600" algn="l">
              <a:buFont typeface="Arial"/>
              <a:buChar char="•"/>
            </a:pPr>
            <a:r>
              <a:rPr lang="en-US" sz="2300" dirty="0" smtClean="0">
                <a:solidFill>
                  <a:schemeClr val="tx1">
                    <a:lumMod val="65000"/>
                    <a:lumOff val="35000"/>
                  </a:schemeClr>
                </a:solidFill>
              </a:rPr>
              <a:t>No testing  before 21 </a:t>
            </a:r>
            <a:r>
              <a:rPr lang="en-US" sz="2300" dirty="0" err="1" smtClean="0">
                <a:solidFill>
                  <a:schemeClr val="tx1">
                    <a:lumMod val="65000"/>
                    <a:lumOff val="35000"/>
                  </a:schemeClr>
                </a:solidFill>
              </a:rPr>
              <a:t>yrs</a:t>
            </a:r>
            <a:r>
              <a:rPr lang="en-US" sz="2300" dirty="0" smtClean="0">
                <a:solidFill>
                  <a:schemeClr val="tx1">
                    <a:lumMod val="65000"/>
                    <a:lumOff val="35000"/>
                  </a:schemeClr>
                </a:solidFill>
              </a:rPr>
              <a:t> of age or after the age of 65</a:t>
            </a:r>
          </a:p>
          <a:p>
            <a:pPr marL="685800" lvl="2" indent="-228600" algn="l">
              <a:buFont typeface="Arial"/>
              <a:buChar char="•"/>
            </a:pPr>
            <a:endParaRPr lang="en-US" sz="2300" dirty="0">
              <a:solidFill>
                <a:schemeClr val="tx1">
                  <a:lumMod val="65000"/>
                  <a:lumOff val="35000"/>
                </a:schemeClr>
              </a:solidFill>
            </a:endParaRPr>
          </a:p>
          <a:p>
            <a:pPr marL="457200" indent="-457200" algn="l">
              <a:buFont typeface="Arial"/>
              <a:buChar char="•"/>
            </a:pPr>
            <a:r>
              <a:rPr lang="en-US" sz="3100" dirty="0" smtClean="0">
                <a:solidFill>
                  <a:schemeClr val="tx1"/>
                </a:solidFill>
              </a:rPr>
              <a:t>VIA</a:t>
            </a:r>
          </a:p>
          <a:p>
            <a:pPr marL="685800" lvl="1" indent="-228600" algn="l">
              <a:buFont typeface="Arial"/>
              <a:buChar char="•"/>
            </a:pPr>
            <a:r>
              <a:rPr lang="en-US" sz="2300" dirty="0" smtClean="0">
                <a:solidFill>
                  <a:schemeClr val="tx1">
                    <a:lumMod val="65000"/>
                    <a:lumOff val="35000"/>
                  </a:schemeClr>
                </a:solidFill>
              </a:rPr>
              <a:t>Visual Inspection Analysis</a:t>
            </a:r>
          </a:p>
          <a:p>
            <a:pPr marL="685800" lvl="1" indent="-228600" algn="l">
              <a:buFont typeface="Arial"/>
              <a:buChar char="•"/>
            </a:pPr>
            <a:r>
              <a:rPr lang="en-US" sz="2300" dirty="0" smtClean="0">
                <a:solidFill>
                  <a:schemeClr val="tx1">
                    <a:lumMod val="65000"/>
                    <a:lumOff val="35000"/>
                  </a:schemeClr>
                </a:solidFill>
              </a:rPr>
              <a:t>Needs: Community Center; Low Expertise, Same Day, $</a:t>
            </a:r>
          </a:p>
          <a:p>
            <a:pPr marL="914400" lvl="1" indent="-457200" algn="l">
              <a:buFont typeface="Arial"/>
              <a:buChar char="•"/>
            </a:pPr>
            <a:endParaRPr lang="en-US" sz="2600" dirty="0">
              <a:solidFill>
                <a:schemeClr val="tx1">
                  <a:lumMod val="65000"/>
                  <a:lumOff val="35000"/>
                </a:schemeClr>
              </a:solidFill>
            </a:endParaRPr>
          </a:p>
          <a:p>
            <a:pPr marL="457200" indent="-457200" algn="l">
              <a:buFont typeface="Arial"/>
              <a:buChar char="•"/>
            </a:pPr>
            <a:r>
              <a:rPr lang="en-US" sz="3100" dirty="0" smtClean="0">
                <a:solidFill>
                  <a:schemeClr val="tx1"/>
                </a:solidFill>
              </a:rPr>
              <a:t>Emerging Tests </a:t>
            </a:r>
          </a:p>
          <a:p>
            <a:pPr marL="685800" lvl="1" indent="-228600" algn="l">
              <a:buFont typeface="Arial"/>
              <a:buChar char="•"/>
            </a:pPr>
            <a:r>
              <a:rPr lang="en-US" sz="2300" dirty="0" smtClean="0">
                <a:solidFill>
                  <a:schemeClr val="tx1">
                    <a:lumMod val="65000"/>
                    <a:lumOff val="35000"/>
                  </a:schemeClr>
                </a:solidFill>
              </a:rPr>
              <a:t>Presence of HPV DNA: Roche and </a:t>
            </a:r>
            <a:r>
              <a:rPr lang="en-US" sz="2300" dirty="0" err="1" smtClean="0">
                <a:solidFill>
                  <a:schemeClr val="tx1">
                    <a:lumMod val="65000"/>
                    <a:lumOff val="35000"/>
                  </a:schemeClr>
                </a:solidFill>
              </a:rPr>
              <a:t>Quiagen</a:t>
            </a:r>
            <a:r>
              <a:rPr lang="en-US" sz="2300" dirty="0">
                <a:solidFill>
                  <a:schemeClr val="tx1">
                    <a:lumMod val="65000"/>
                    <a:lumOff val="35000"/>
                  </a:schemeClr>
                </a:solidFill>
              </a:rPr>
              <a:t> </a:t>
            </a:r>
            <a:r>
              <a:rPr lang="en-US" sz="2300" dirty="0" smtClean="0">
                <a:solidFill>
                  <a:schemeClr val="tx1">
                    <a:lumMod val="65000"/>
                    <a:lumOff val="35000"/>
                  </a:schemeClr>
                </a:solidFill>
              </a:rPr>
              <a:t>$$$ (~$100 per </a:t>
            </a:r>
            <a:r>
              <a:rPr lang="en-US" sz="2300" dirty="0">
                <a:solidFill>
                  <a:schemeClr val="tx1">
                    <a:lumMod val="65000"/>
                    <a:lumOff val="35000"/>
                  </a:schemeClr>
                </a:solidFill>
              </a:rPr>
              <a:t>test)</a:t>
            </a:r>
            <a:endParaRPr lang="en-US" sz="2300" dirty="0" smtClean="0">
              <a:solidFill>
                <a:schemeClr val="tx1">
                  <a:lumMod val="65000"/>
                  <a:lumOff val="35000"/>
                </a:schemeClr>
              </a:solidFill>
            </a:endParaRPr>
          </a:p>
          <a:p>
            <a:pPr marL="685800" lvl="2" indent="-228600" algn="l">
              <a:buFont typeface="Arial"/>
              <a:buChar char="•"/>
            </a:pPr>
            <a:r>
              <a:rPr lang="en-US" sz="2300" dirty="0" err="1" smtClean="0">
                <a:solidFill>
                  <a:schemeClr val="tx1">
                    <a:lumMod val="65000"/>
                    <a:lumOff val="35000"/>
                  </a:schemeClr>
                </a:solidFill>
              </a:rPr>
              <a:t>Digene</a:t>
            </a:r>
            <a:r>
              <a:rPr lang="en-US" sz="2300" dirty="0" smtClean="0">
                <a:solidFill>
                  <a:schemeClr val="tx1">
                    <a:lumMod val="65000"/>
                    <a:lumOff val="35000"/>
                  </a:schemeClr>
                </a:solidFill>
              </a:rPr>
              <a:t> or </a:t>
            </a:r>
            <a:r>
              <a:rPr lang="en-US" sz="2300" dirty="0" err="1" smtClean="0">
                <a:solidFill>
                  <a:schemeClr val="tx1">
                    <a:lumMod val="65000"/>
                    <a:lumOff val="35000"/>
                  </a:schemeClr>
                </a:solidFill>
              </a:rPr>
              <a:t>Cobas</a:t>
            </a:r>
            <a:r>
              <a:rPr lang="en-US" sz="2300" dirty="0" smtClean="0">
                <a:solidFill>
                  <a:schemeClr val="tx1">
                    <a:lumMod val="65000"/>
                    <a:lumOff val="35000"/>
                  </a:schemeClr>
                </a:solidFill>
              </a:rPr>
              <a:t>/</a:t>
            </a:r>
            <a:r>
              <a:rPr lang="en-US" sz="2300" dirty="0" err="1" smtClean="0">
                <a:solidFill>
                  <a:schemeClr val="tx1">
                    <a:lumMod val="65000"/>
                    <a:lumOff val="35000"/>
                  </a:schemeClr>
                </a:solidFill>
              </a:rPr>
              <a:t>Amplicor</a:t>
            </a:r>
            <a:r>
              <a:rPr lang="en-US" sz="2300" dirty="0" smtClean="0">
                <a:solidFill>
                  <a:schemeClr val="tx1">
                    <a:lumMod val="65000"/>
                    <a:lumOff val="35000"/>
                  </a:schemeClr>
                </a:solidFill>
              </a:rPr>
              <a:t> (13 genotypes), Linear Array (37 genotypes)</a:t>
            </a:r>
          </a:p>
          <a:p>
            <a:pPr marL="685800" lvl="2" indent="-228600" algn="l">
              <a:buFont typeface="Arial"/>
              <a:buChar char="•"/>
            </a:pPr>
            <a:r>
              <a:rPr lang="en-US" sz="2300" dirty="0" smtClean="0">
                <a:solidFill>
                  <a:schemeClr val="tx1">
                    <a:lumMod val="65000"/>
                    <a:lumOff val="35000"/>
                  </a:schemeClr>
                </a:solidFill>
              </a:rPr>
              <a:t>FDA has approved </a:t>
            </a:r>
            <a:r>
              <a:rPr lang="en-US" sz="2300" dirty="0" err="1" smtClean="0">
                <a:solidFill>
                  <a:schemeClr val="tx1">
                    <a:lumMod val="65000"/>
                    <a:lumOff val="35000"/>
                  </a:schemeClr>
                </a:solidFill>
              </a:rPr>
              <a:t>Amplicor</a:t>
            </a:r>
            <a:r>
              <a:rPr lang="en-US" sz="2300" dirty="0" smtClean="0">
                <a:solidFill>
                  <a:schemeClr val="tx1">
                    <a:lumMod val="65000"/>
                    <a:lumOff val="35000"/>
                  </a:schemeClr>
                </a:solidFill>
              </a:rPr>
              <a:t> for primary screening but medical associations have not yet decided on how it should be administered. (April 25, 2014) </a:t>
            </a:r>
            <a:endParaRPr lang="en-US" sz="2300" dirty="0">
              <a:solidFill>
                <a:schemeClr val="tx1">
                  <a:lumMod val="65000"/>
                  <a:lumOff val="35000"/>
                </a:schemeClr>
              </a:solidFill>
            </a:endParaRPr>
          </a:p>
          <a:p>
            <a:pPr marL="685800" lvl="1" indent="-228600" algn="l">
              <a:buFont typeface="Arial"/>
              <a:buChar char="•"/>
            </a:pPr>
            <a:r>
              <a:rPr lang="en-US" sz="2300" dirty="0" smtClean="0">
                <a:solidFill>
                  <a:schemeClr val="tx1">
                    <a:lumMod val="65000"/>
                    <a:lumOff val="35000"/>
                  </a:schemeClr>
                </a:solidFill>
              </a:rPr>
              <a:t>Presence of HPV RNA</a:t>
            </a:r>
            <a:r>
              <a:rPr lang="en-US" sz="2300" dirty="0" smtClean="0">
                <a:solidFill>
                  <a:schemeClr val="tx1">
                    <a:lumMod val="65000"/>
                    <a:lumOff val="35000"/>
                  </a:schemeClr>
                </a:solidFill>
              </a:rPr>
              <a:t>:</a:t>
            </a:r>
          </a:p>
          <a:p>
            <a:pPr marL="1143000" lvl="2" indent="-228600" algn="l">
              <a:buFont typeface="Arial"/>
              <a:buChar char="•"/>
            </a:pPr>
            <a:r>
              <a:rPr lang="en-US" sz="1900" dirty="0" smtClean="0">
                <a:solidFill>
                  <a:schemeClr val="tx1">
                    <a:lumMod val="65000"/>
                    <a:lumOff val="35000"/>
                  </a:schemeClr>
                </a:solidFill>
                <a:hlinkClick r:id="rId3"/>
              </a:rPr>
              <a:t>Norchip </a:t>
            </a:r>
            <a:r>
              <a:rPr lang="en-US" sz="1900" dirty="0" smtClean="0">
                <a:solidFill>
                  <a:schemeClr val="tx1">
                    <a:lumMod val="65000"/>
                    <a:lumOff val="35000"/>
                  </a:schemeClr>
                </a:solidFill>
                <a:hlinkClick r:id="rId3"/>
              </a:rPr>
              <a:t>Pretect Proofer or Gen-Probe APTIMA HPV </a:t>
            </a:r>
            <a:r>
              <a:rPr lang="en-US" sz="1900" dirty="0" smtClean="0">
                <a:solidFill>
                  <a:schemeClr val="tx1">
                    <a:lumMod val="65000"/>
                    <a:lumOff val="35000"/>
                  </a:schemeClr>
                </a:solidFill>
              </a:rPr>
              <a:t>(14 genotypes</a:t>
            </a:r>
            <a:r>
              <a:rPr lang="en-US" sz="1900" dirty="0" smtClean="0">
                <a:solidFill>
                  <a:schemeClr val="tx1">
                    <a:lumMod val="65000"/>
                    <a:lumOff val="35000"/>
                  </a:schemeClr>
                </a:solidFill>
              </a:rPr>
              <a:t>)</a:t>
            </a:r>
          </a:p>
          <a:p>
            <a:pPr marL="1143000" lvl="2" indent="-228600" algn="l">
              <a:buFont typeface="Arial"/>
              <a:buChar char="•"/>
            </a:pPr>
            <a:r>
              <a:rPr lang="en-US" sz="1900" dirty="0" err="1" smtClean="0">
                <a:solidFill>
                  <a:schemeClr val="tx1">
                    <a:lumMod val="65000"/>
                    <a:lumOff val="35000"/>
                  </a:schemeClr>
                </a:solidFill>
              </a:rPr>
              <a:t>Oncotect</a:t>
            </a:r>
            <a:r>
              <a:rPr lang="en-US" sz="1900" dirty="0" smtClean="0">
                <a:solidFill>
                  <a:schemeClr val="tx1">
                    <a:lumMod val="65000"/>
                    <a:lumOff val="35000"/>
                  </a:schemeClr>
                </a:solidFill>
              </a:rPr>
              <a:t> Fluorescence Cell Sorting (FACS) Animation </a:t>
            </a:r>
            <a:endParaRPr lang="en-US" sz="1500" dirty="0" smtClean="0">
              <a:solidFill>
                <a:schemeClr val="tx1">
                  <a:lumMod val="65000"/>
                  <a:lumOff val="35000"/>
                </a:schemeClr>
              </a:solidFill>
            </a:endParaRPr>
          </a:p>
          <a:p>
            <a:pPr marL="685800" lvl="1" indent="-228600" algn="l">
              <a:buFont typeface="Arial"/>
              <a:buChar char="•"/>
            </a:pPr>
            <a:r>
              <a:rPr lang="en-US" sz="2300" dirty="0" smtClean="0">
                <a:solidFill>
                  <a:schemeClr val="tx1">
                    <a:lumMod val="65000"/>
                    <a:lumOff val="35000"/>
                  </a:schemeClr>
                </a:solidFill>
              </a:rPr>
              <a:t>Presence of Human Genomic Instability/Immortality: </a:t>
            </a:r>
            <a:r>
              <a:rPr lang="en-US" sz="2300" dirty="0" err="1" smtClean="0">
                <a:solidFill>
                  <a:schemeClr val="tx1">
                    <a:lumMod val="65000"/>
                    <a:lumOff val="35000"/>
                  </a:schemeClr>
                </a:solidFill>
              </a:rPr>
              <a:t>I</a:t>
            </a:r>
            <a:r>
              <a:rPr lang="en-US" sz="2300" dirty="0" err="1" smtClean="0">
                <a:solidFill>
                  <a:schemeClr val="tx1">
                    <a:lumMod val="65000"/>
                    <a:lumOff val="35000"/>
                  </a:schemeClr>
                </a:solidFill>
                <a:hlinkClick r:id="rId4"/>
              </a:rPr>
              <a:t>konisys</a:t>
            </a:r>
            <a:r>
              <a:rPr lang="en-US" sz="2300" dirty="0" smtClean="0">
                <a:solidFill>
                  <a:schemeClr val="tx1">
                    <a:lumMod val="65000"/>
                    <a:lumOff val="35000"/>
                  </a:schemeClr>
                </a:solidFill>
                <a:hlinkClick r:id="rId4"/>
              </a:rPr>
              <a:t> oncoFISH</a:t>
            </a:r>
            <a:endParaRPr lang="en-US" sz="2300" dirty="0">
              <a:solidFill>
                <a:schemeClr val="tx1">
                  <a:lumMod val="65000"/>
                  <a:lumOff val="35000"/>
                </a:schemeClr>
              </a:solidFill>
            </a:endParaRPr>
          </a:p>
          <a:p>
            <a:pPr marL="457200" indent="-457200" algn="l">
              <a:buFont typeface="Arial"/>
              <a:buChar char="•"/>
            </a:pPr>
            <a:endParaRPr lang="en-US" sz="2600" dirty="0" smtClean="0">
              <a:solidFill>
                <a:schemeClr val="tx1">
                  <a:lumMod val="75000"/>
                  <a:lumOff val="25000"/>
                </a:schemeClr>
              </a:solidFill>
            </a:endParaRPr>
          </a:p>
        </p:txBody>
      </p:sp>
      <p:pic>
        <p:nvPicPr>
          <p:cNvPr id="3" name="Picture 2" descr="Video_icon1.png">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4212" y="1468438"/>
            <a:ext cx="442687" cy="331208"/>
          </a:xfrm>
          <a:prstGeom prst="rect">
            <a:avLst/>
          </a:prstGeom>
        </p:spPr>
      </p:pic>
      <p:pic>
        <p:nvPicPr>
          <p:cNvPr id="5" name="Picture 4" descr="Video_icon1.png">
            <a:hlinkClick r:id="rId7"/>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48500" y="4947135"/>
            <a:ext cx="282038" cy="211014"/>
          </a:xfrm>
          <a:prstGeom prst="rect">
            <a:avLst/>
          </a:prstGeom>
        </p:spPr>
      </p:pic>
      <p:pic>
        <p:nvPicPr>
          <p:cNvPr id="6" name="Picture 5" descr="Video_icon1.png">
            <a:hlinkClick r:id="rId8"/>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75300" y="6281263"/>
            <a:ext cx="308852" cy="231076"/>
          </a:xfrm>
          <a:prstGeom prst="rect">
            <a:avLst/>
          </a:prstGeom>
        </p:spPr>
      </p:pic>
    </p:spTree>
    <p:extLst>
      <p:ext uri="{BB962C8B-B14F-4D97-AF65-F5344CB8AC3E}">
        <p14:creationId xmlns:p14="http://schemas.microsoft.com/office/powerpoint/2010/main" val="14133854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fade">
                                      <p:cBhvr>
                                        <p:cTn id="25" dur="500"/>
                                        <p:tgtEl>
                                          <p:spTgt spid="4">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8" end="8"/>
                                            </p:txEl>
                                          </p:spTgt>
                                        </p:tgtEl>
                                        <p:attrNameLst>
                                          <p:attrName>style.visibility</p:attrName>
                                        </p:attrNameLst>
                                      </p:cBhvr>
                                      <p:to>
                                        <p:strVal val="visible"/>
                                      </p:to>
                                    </p:set>
                                    <p:animEffect transition="in" filter="fade">
                                      <p:cBhvr>
                                        <p:cTn id="33" dur="500"/>
                                        <p:tgtEl>
                                          <p:spTgt spid="4">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4">
                                            <p:txEl>
                                              <p:pRg st="9" end="9"/>
                                            </p:txEl>
                                          </p:spTgt>
                                        </p:tgtEl>
                                        <p:attrNameLst>
                                          <p:attrName>style.visibility</p:attrName>
                                        </p:attrNameLst>
                                      </p:cBhvr>
                                      <p:to>
                                        <p:strVal val="visible"/>
                                      </p:to>
                                    </p:set>
                                    <p:animEffect transition="in" filter="fade">
                                      <p:cBhvr>
                                        <p:cTn id="36" dur="500"/>
                                        <p:tgtEl>
                                          <p:spTgt spid="4">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animEffect transition="in" filter="fade">
                                      <p:cBhvr>
                                        <p:cTn id="39" dur="500"/>
                                        <p:tgtEl>
                                          <p:spTgt spid="4">
                                            <p:txEl>
                                              <p:pRg st="10" end="1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
                                            <p:txEl>
                                              <p:pRg st="12" end="12"/>
                                            </p:txEl>
                                          </p:spTgt>
                                        </p:tgtEl>
                                        <p:attrNameLst>
                                          <p:attrName>style.visibility</p:attrName>
                                        </p:attrNameLst>
                                      </p:cBhvr>
                                      <p:to>
                                        <p:strVal val="visible"/>
                                      </p:to>
                                    </p:set>
                                    <p:animEffect transition="in" filter="fade">
                                      <p:cBhvr>
                                        <p:cTn id="44" dur="500"/>
                                        <p:tgtEl>
                                          <p:spTgt spid="4">
                                            <p:txEl>
                                              <p:pRg st="12" end="12"/>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4">
                                            <p:txEl>
                                              <p:pRg st="13" end="13"/>
                                            </p:txEl>
                                          </p:spTgt>
                                        </p:tgtEl>
                                        <p:attrNameLst>
                                          <p:attrName>style.visibility</p:attrName>
                                        </p:attrNameLst>
                                      </p:cBhvr>
                                      <p:to>
                                        <p:strVal val="visible"/>
                                      </p:to>
                                    </p:set>
                                    <p:animEffect transition="in" filter="fade">
                                      <p:cBhvr>
                                        <p:cTn id="47" dur="500"/>
                                        <p:tgtEl>
                                          <p:spTgt spid="4">
                                            <p:txEl>
                                              <p:pRg st="13" end="13"/>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4">
                                            <p:txEl>
                                              <p:pRg st="14" end="14"/>
                                            </p:txEl>
                                          </p:spTgt>
                                        </p:tgtEl>
                                        <p:attrNameLst>
                                          <p:attrName>style.visibility</p:attrName>
                                        </p:attrNameLst>
                                      </p:cBhvr>
                                      <p:to>
                                        <p:strVal val="visible"/>
                                      </p:to>
                                    </p:set>
                                    <p:animEffect transition="in" filter="fade">
                                      <p:cBhvr>
                                        <p:cTn id="50" dur="500"/>
                                        <p:tgtEl>
                                          <p:spTgt spid="4">
                                            <p:txEl>
                                              <p:pRg st="14" end="14"/>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4">
                                            <p:txEl>
                                              <p:pRg st="15" end="15"/>
                                            </p:txEl>
                                          </p:spTgt>
                                        </p:tgtEl>
                                        <p:attrNameLst>
                                          <p:attrName>style.visibility</p:attrName>
                                        </p:attrNameLst>
                                      </p:cBhvr>
                                      <p:to>
                                        <p:strVal val="visible"/>
                                      </p:to>
                                    </p:set>
                                    <p:animEffect transition="in" filter="fade">
                                      <p:cBhvr>
                                        <p:cTn id="53" dur="500"/>
                                        <p:tgtEl>
                                          <p:spTgt spid="4">
                                            <p:txEl>
                                              <p:pRg st="15" end="15"/>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4">
                                            <p:txEl>
                                              <p:pRg st="16" end="16"/>
                                            </p:txEl>
                                          </p:spTgt>
                                        </p:tgtEl>
                                        <p:attrNameLst>
                                          <p:attrName>style.visibility</p:attrName>
                                        </p:attrNameLst>
                                      </p:cBhvr>
                                      <p:to>
                                        <p:strVal val="visible"/>
                                      </p:to>
                                    </p:set>
                                    <p:animEffect transition="in" filter="fade">
                                      <p:cBhvr>
                                        <p:cTn id="56" dur="500"/>
                                        <p:tgtEl>
                                          <p:spTgt spid="4">
                                            <p:txEl>
                                              <p:pRg st="16" end="16"/>
                                            </p:txEl>
                                          </p:spTgt>
                                        </p:tgtEl>
                                      </p:cBhvr>
                                    </p:animEffect>
                                  </p:childTnLst>
                                </p:cTn>
                              </p:par>
                              <p:par>
                                <p:cTn id="57" presetID="10" presetClass="entr" presetSubtype="0" fill="hold" nodeType="withEffect">
                                  <p:stCondLst>
                                    <p:cond delay="0"/>
                                  </p:stCondLst>
                                  <p:childTnLst>
                                    <p:set>
                                      <p:cBhvr>
                                        <p:cTn id="58" dur="1" fill="hold">
                                          <p:stCondLst>
                                            <p:cond delay="0"/>
                                          </p:stCondLst>
                                        </p:cTn>
                                        <p:tgtEl>
                                          <p:spTgt spid="4">
                                            <p:txEl>
                                              <p:pRg st="17" end="17"/>
                                            </p:txEl>
                                          </p:spTgt>
                                        </p:tgtEl>
                                        <p:attrNameLst>
                                          <p:attrName>style.visibility</p:attrName>
                                        </p:attrNameLst>
                                      </p:cBhvr>
                                      <p:to>
                                        <p:strVal val="visible"/>
                                      </p:to>
                                    </p:set>
                                    <p:animEffect transition="in" filter="fade">
                                      <p:cBhvr>
                                        <p:cTn id="59" dur="500"/>
                                        <p:tgtEl>
                                          <p:spTgt spid="4">
                                            <p:txEl>
                                              <p:pRg st="17" end="17"/>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4">
                                            <p:txEl>
                                              <p:pRg st="18" end="18"/>
                                            </p:txEl>
                                          </p:spTgt>
                                        </p:tgtEl>
                                        <p:attrNameLst>
                                          <p:attrName>style.visibility</p:attrName>
                                        </p:attrNameLst>
                                      </p:cBhvr>
                                      <p:to>
                                        <p:strVal val="visible"/>
                                      </p:to>
                                    </p:set>
                                    <p:animEffect transition="in" filter="fade">
                                      <p:cBhvr>
                                        <p:cTn id="62" dur="500"/>
                                        <p:tgtEl>
                                          <p:spTgt spid="4">
                                            <p:txEl>
                                              <p:pRg st="18" end="18"/>
                                            </p:txEl>
                                          </p:spTgt>
                                        </p:tgtEl>
                                      </p:cBhvr>
                                    </p:animEffect>
                                  </p:childTnLst>
                                </p:cTn>
                              </p:par>
                              <p:par>
                                <p:cTn id="63" presetID="10" presetClass="entr" presetSubtype="0" fill="hold" nodeType="withEffect">
                                  <p:stCondLst>
                                    <p:cond delay="0"/>
                                  </p:stCondLst>
                                  <p:childTnLst>
                                    <p:set>
                                      <p:cBhvr>
                                        <p:cTn id="64" dur="1" fill="hold">
                                          <p:stCondLst>
                                            <p:cond delay="0"/>
                                          </p:stCondLst>
                                        </p:cTn>
                                        <p:tgtEl>
                                          <p:spTgt spid="4">
                                            <p:txEl>
                                              <p:pRg st="19" end="19"/>
                                            </p:txEl>
                                          </p:spTgt>
                                        </p:tgtEl>
                                        <p:attrNameLst>
                                          <p:attrName>style.visibility</p:attrName>
                                        </p:attrNameLst>
                                      </p:cBhvr>
                                      <p:to>
                                        <p:strVal val="visible"/>
                                      </p:to>
                                    </p:set>
                                    <p:animEffect transition="in" filter="fade">
                                      <p:cBhvr>
                                        <p:cTn id="65" dur="500"/>
                                        <p:tgtEl>
                                          <p:spTgt spid="4">
                                            <p:txEl>
                                              <p:pRg st="19" end="19"/>
                                            </p:txEl>
                                          </p:spTgt>
                                        </p:tgtEl>
                                      </p:cBhvr>
                                    </p:animEffect>
                                  </p:childTnLst>
                                </p:cTn>
                              </p:par>
                              <p:par>
                                <p:cTn id="66" presetID="10" presetClass="entr" presetSubtype="0" fill="hold"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500"/>
                                        <p:tgtEl>
                                          <p:spTgt spid="5"/>
                                        </p:tgtEl>
                                      </p:cBhvr>
                                    </p:animEffect>
                                  </p:childTnLst>
                                </p:cTn>
                              </p:par>
                              <p:par>
                                <p:cTn id="69" presetID="10" presetClass="entr" presetSubtype="0" fill="hold" nodeType="with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lstStyle/>
          <a:p>
            <a:r>
              <a:rPr lang="en-US" sz="4800" dirty="0" smtClean="0"/>
              <a:t>Prevention Challenges</a:t>
            </a:r>
            <a:endParaRPr lang="en-US" sz="4800" dirty="0"/>
          </a:p>
        </p:txBody>
      </p:sp>
      <p:sp>
        <p:nvSpPr>
          <p:cNvPr id="4" name="Content Placeholder 12"/>
          <p:cNvSpPr txBox="1">
            <a:spLocks noGrp="1"/>
          </p:cNvSpPr>
          <p:nvPr>
            <p:ph idx="1"/>
          </p:nvPr>
        </p:nvSpPr>
        <p:spPr>
          <a:xfrm>
            <a:off x="490680" y="1730811"/>
            <a:ext cx="8653320" cy="5000189"/>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177800" indent="-177800" algn="l">
              <a:buFont typeface="Arial"/>
              <a:buChar char="•"/>
            </a:pPr>
            <a:r>
              <a:rPr lang="en-US" sz="2200" dirty="0" smtClean="0">
                <a:solidFill>
                  <a:schemeClr val="tx1">
                    <a:lumMod val="75000"/>
                    <a:lumOff val="25000"/>
                  </a:schemeClr>
                </a:solidFill>
              </a:rPr>
              <a:t>Sexualized Message/Anti-vaccine Movement  </a:t>
            </a:r>
          </a:p>
          <a:p>
            <a:pPr marL="177800" indent="-177800" algn="l"/>
            <a:endParaRPr lang="en-US" sz="2200" dirty="0" smtClean="0">
              <a:solidFill>
                <a:schemeClr val="tx1">
                  <a:lumMod val="65000"/>
                  <a:lumOff val="35000"/>
                </a:schemeClr>
              </a:solidFill>
            </a:endParaRPr>
          </a:p>
          <a:p>
            <a:pPr marL="177800" indent="-177800" algn="l">
              <a:buFont typeface="Arial"/>
              <a:buChar char="•"/>
            </a:pPr>
            <a:r>
              <a:rPr lang="en-US" sz="2200" dirty="0" smtClean="0">
                <a:solidFill>
                  <a:schemeClr val="tx1">
                    <a:lumMod val="75000"/>
                    <a:lumOff val="25000"/>
                  </a:schemeClr>
                </a:solidFill>
              </a:rPr>
              <a:t>Gendered/</a:t>
            </a:r>
            <a:r>
              <a:rPr lang="en-US" sz="2200" dirty="0" err="1" smtClean="0">
                <a:solidFill>
                  <a:schemeClr val="tx1">
                    <a:lumMod val="75000"/>
                    <a:lumOff val="25000"/>
                  </a:schemeClr>
                </a:solidFill>
              </a:rPr>
              <a:t>Heteronormative</a:t>
            </a:r>
            <a:r>
              <a:rPr lang="en-US" sz="2200" dirty="0" smtClean="0">
                <a:solidFill>
                  <a:schemeClr val="tx1">
                    <a:lumMod val="75000"/>
                    <a:lumOff val="25000"/>
                  </a:schemeClr>
                </a:solidFill>
              </a:rPr>
              <a:t> Message         and LGBQT </a:t>
            </a:r>
          </a:p>
          <a:p>
            <a:pPr marL="177800" indent="-177800" algn="l">
              <a:buFont typeface="Arial"/>
              <a:buChar char="•"/>
            </a:pPr>
            <a:endParaRPr lang="en-US" sz="2200" dirty="0" smtClean="0">
              <a:solidFill>
                <a:schemeClr val="tx1">
                  <a:lumMod val="75000"/>
                  <a:lumOff val="25000"/>
                </a:schemeClr>
              </a:solidFill>
            </a:endParaRPr>
          </a:p>
          <a:p>
            <a:pPr marL="177800" indent="-177800" algn="l">
              <a:buFont typeface="Arial"/>
              <a:buChar char="•"/>
            </a:pPr>
            <a:r>
              <a:rPr lang="en-US" sz="2200" dirty="0" smtClean="0">
                <a:solidFill>
                  <a:schemeClr val="tx1">
                    <a:lumMod val="75000"/>
                    <a:lumOff val="25000"/>
                  </a:schemeClr>
                </a:solidFill>
              </a:rPr>
              <a:t>Assumes Access to Health Care/Power/Education</a:t>
            </a:r>
          </a:p>
          <a:p>
            <a:pPr marL="177800" indent="-177800" algn="l">
              <a:buFont typeface="Arial"/>
              <a:buChar char="•"/>
            </a:pPr>
            <a:endParaRPr lang="en-US" sz="2200" dirty="0" smtClean="0">
              <a:solidFill>
                <a:schemeClr val="tx1">
                  <a:lumMod val="75000"/>
                  <a:lumOff val="25000"/>
                </a:schemeClr>
              </a:solidFill>
            </a:endParaRPr>
          </a:p>
          <a:p>
            <a:pPr marL="177800" indent="-177800" algn="l">
              <a:buFont typeface="Arial"/>
              <a:buChar char="•"/>
            </a:pPr>
            <a:r>
              <a:rPr lang="en-US" sz="2200" dirty="0" smtClean="0">
                <a:solidFill>
                  <a:schemeClr val="tx1">
                    <a:lumMod val="75000"/>
                    <a:lumOff val="25000"/>
                  </a:schemeClr>
                </a:solidFill>
              </a:rPr>
              <a:t>Pap is a “Later” Stage Clinical Diagnostic for Cancer</a:t>
            </a:r>
          </a:p>
          <a:p>
            <a:pPr marL="457200" indent="-457200" algn="l">
              <a:buFont typeface="Arial"/>
              <a:buChar char="•"/>
            </a:pPr>
            <a:endParaRPr lang="en-US" sz="2200" dirty="0" smtClean="0">
              <a:solidFill>
                <a:schemeClr val="tx1">
                  <a:lumMod val="75000"/>
                  <a:lumOff val="25000"/>
                </a:schemeClr>
              </a:solidFill>
            </a:endParaRPr>
          </a:p>
          <a:p>
            <a:pPr marL="457200" indent="-457200" algn="l">
              <a:buFont typeface="Arial"/>
              <a:buChar char="•"/>
            </a:pPr>
            <a:r>
              <a:rPr lang="en-US" sz="2200" dirty="0" smtClean="0">
                <a:solidFill>
                  <a:schemeClr val="tx1">
                    <a:lumMod val="75000"/>
                    <a:lumOff val="25000"/>
                  </a:schemeClr>
                </a:solidFill>
              </a:rPr>
              <a:t>New Diagnostics needed for HPV-related Cancers</a:t>
            </a:r>
          </a:p>
          <a:p>
            <a:pPr marL="685800" lvl="1" indent="-228600" algn="l">
              <a:buFont typeface="Arial"/>
              <a:buChar char="•"/>
            </a:pPr>
            <a:r>
              <a:rPr lang="en-US" sz="2000" dirty="0" smtClean="0">
                <a:solidFill>
                  <a:schemeClr val="tx1">
                    <a:lumMod val="75000"/>
                    <a:lumOff val="25000"/>
                  </a:schemeClr>
                </a:solidFill>
              </a:rPr>
              <a:t>Anal cancer </a:t>
            </a:r>
          </a:p>
          <a:p>
            <a:pPr marL="685800" lvl="1" indent="-228600" algn="l">
              <a:buFont typeface="Arial"/>
              <a:buChar char="•"/>
            </a:pPr>
            <a:r>
              <a:rPr lang="en-US" sz="2000" dirty="0" smtClean="0">
                <a:solidFill>
                  <a:schemeClr val="tx1">
                    <a:lumMod val="75000"/>
                    <a:lumOff val="25000"/>
                  </a:schemeClr>
                </a:solidFill>
              </a:rPr>
              <a:t>Oral cancer </a:t>
            </a:r>
          </a:p>
          <a:p>
            <a:pPr marL="685800" lvl="1" indent="-228600" algn="l">
              <a:buFont typeface="Arial"/>
              <a:buChar char="•"/>
            </a:pPr>
            <a:r>
              <a:rPr lang="en-US" sz="2000" dirty="0" smtClean="0">
                <a:solidFill>
                  <a:schemeClr val="tx1">
                    <a:lumMod val="75000"/>
                    <a:lumOff val="25000"/>
                  </a:schemeClr>
                </a:solidFill>
              </a:rPr>
              <a:t>Head and neck cancers</a:t>
            </a:r>
          </a:p>
          <a:p>
            <a:pPr algn="l"/>
            <a:endParaRPr lang="en-US" dirty="0">
              <a:solidFill>
                <a:schemeClr val="tx1">
                  <a:lumMod val="65000"/>
                  <a:lumOff val="35000"/>
                </a:schemeClr>
              </a:solidFill>
            </a:endParaRPr>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8111" y="5810116"/>
            <a:ext cx="442687" cy="331208"/>
          </a:xfrm>
          <a:prstGeom prst="rect">
            <a:avLst/>
          </a:prstGeom>
        </p:spPr>
      </p:pic>
      <p:pic>
        <p:nvPicPr>
          <p:cNvPr id="6" name="Picture 5"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3205" y="6133244"/>
            <a:ext cx="442687" cy="331208"/>
          </a:xfrm>
          <a:prstGeom prst="rect">
            <a:avLst/>
          </a:prstGeom>
        </p:spPr>
      </p:pic>
      <p:pic>
        <p:nvPicPr>
          <p:cNvPr id="7" name="Picture 6" descr="Video_icon1.png">
            <a:hlinkClick r:id="rId6"/>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4728" y="2606965"/>
            <a:ext cx="442687" cy="331208"/>
          </a:xfrm>
          <a:prstGeom prst="rect">
            <a:avLst/>
          </a:prstGeom>
        </p:spPr>
      </p:pic>
      <p:pic>
        <p:nvPicPr>
          <p:cNvPr id="8" name="Picture 7" descr="Video_icon1.png">
            <a:hlinkClick r:id="rId7"/>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4518" y="2606965"/>
            <a:ext cx="442687" cy="331208"/>
          </a:xfrm>
          <a:prstGeom prst="rect">
            <a:avLst/>
          </a:prstGeom>
        </p:spPr>
      </p:pic>
      <p:pic>
        <p:nvPicPr>
          <p:cNvPr id="9" name="Picture 8"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8111" y="5398090"/>
            <a:ext cx="442687" cy="331208"/>
          </a:xfrm>
          <a:prstGeom prst="rect">
            <a:avLst/>
          </a:prstGeom>
        </p:spPr>
      </p:pic>
      <p:pic>
        <p:nvPicPr>
          <p:cNvPr id="10" name="Picture 9" descr="Video_icon1.png">
            <a:hlinkClick r:id="rId8"/>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6895" y="1801093"/>
            <a:ext cx="442687" cy="331208"/>
          </a:xfrm>
          <a:prstGeom prst="rect">
            <a:avLst/>
          </a:prstGeom>
        </p:spPr>
      </p:pic>
    </p:spTree>
    <p:extLst>
      <p:ext uri="{BB962C8B-B14F-4D97-AF65-F5344CB8AC3E}">
        <p14:creationId xmlns:p14="http://schemas.microsoft.com/office/powerpoint/2010/main" val="18125374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fade">
                                      <p:cBhvr>
                                        <p:cTn id="26" dur="500"/>
                                        <p:tgtEl>
                                          <p:spTgt spid="4">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fade">
                                      <p:cBhvr>
                                        <p:cTn id="31" dur="500"/>
                                        <p:tgtEl>
                                          <p:spTgt spid="4">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
                                            <p:txEl>
                                              <p:pRg st="8" end="8"/>
                                            </p:txEl>
                                          </p:spTgt>
                                        </p:tgtEl>
                                        <p:attrNameLst>
                                          <p:attrName>style.visibility</p:attrName>
                                        </p:attrNameLst>
                                      </p:cBhvr>
                                      <p:to>
                                        <p:strVal val="visible"/>
                                      </p:to>
                                    </p:set>
                                    <p:animEffect transition="in" filter="fade">
                                      <p:cBhvr>
                                        <p:cTn id="36" dur="500"/>
                                        <p:tgtEl>
                                          <p:spTgt spid="4">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animEffect transition="in" filter="fade">
                                      <p:cBhvr>
                                        <p:cTn id="39" dur="500"/>
                                        <p:tgtEl>
                                          <p:spTgt spid="4">
                                            <p:txEl>
                                              <p:pRg st="9" end="9"/>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4">
                                            <p:txEl>
                                              <p:pRg st="10" end="10"/>
                                            </p:txEl>
                                          </p:spTgt>
                                        </p:tgtEl>
                                        <p:attrNameLst>
                                          <p:attrName>style.visibility</p:attrName>
                                        </p:attrNameLst>
                                      </p:cBhvr>
                                      <p:to>
                                        <p:strVal val="visible"/>
                                      </p:to>
                                    </p:set>
                                    <p:animEffect transition="in" filter="fade">
                                      <p:cBhvr>
                                        <p:cTn id="45" dur="500"/>
                                        <p:tgtEl>
                                          <p:spTgt spid="4">
                                            <p:txEl>
                                              <p:pRg st="10" end="1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par>
                                <p:cTn id="49" presetID="10" presetClass="entr" presetSubtype="0" fill="hold" nodeType="withEffect">
                                  <p:stCondLst>
                                    <p:cond delay="0"/>
                                  </p:stCondLst>
                                  <p:childTnLst>
                                    <p:set>
                                      <p:cBhvr>
                                        <p:cTn id="50" dur="1" fill="hold">
                                          <p:stCondLst>
                                            <p:cond delay="0"/>
                                          </p:stCondLst>
                                        </p:cTn>
                                        <p:tgtEl>
                                          <p:spTgt spid="4">
                                            <p:txEl>
                                              <p:pRg st="11" end="11"/>
                                            </p:txEl>
                                          </p:spTgt>
                                        </p:tgtEl>
                                        <p:attrNameLst>
                                          <p:attrName>style.visibility</p:attrName>
                                        </p:attrNameLst>
                                      </p:cBhvr>
                                      <p:to>
                                        <p:strVal val="visible"/>
                                      </p:to>
                                    </p:set>
                                    <p:animEffect transition="in" filter="fade">
                                      <p:cBhvr>
                                        <p:cTn id="51" dur="500"/>
                                        <p:tgtEl>
                                          <p:spTgt spid="4">
                                            <p:txEl>
                                              <p:pRg st="11" end="11"/>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22" y="47040"/>
            <a:ext cx="1288737" cy="1628906"/>
          </a:xfrm>
          <a:prstGeom prst="rect">
            <a:avLst/>
          </a:prstGeom>
        </p:spPr>
      </p:pic>
      <p:pic>
        <p:nvPicPr>
          <p:cNvPr id="5" name="Picture 4" descr="Two.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0212" y="1392742"/>
            <a:ext cx="1280203" cy="1286299"/>
          </a:xfrm>
          <a:prstGeom prst="rect">
            <a:avLst/>
          </a:prstGeom>
        </p:spPr>
      </p:pic>
      <p:pic>
        <p:nvPicPr>
          <p:cNvPr id="6" name="Picture 5" descr="Thre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3091" y="2299147"/>
            <a:ext cx="1278984" cy="1287518"/>
          </a:xfrm>
          <a:prstGeom prst="rect">
            <a:avLst/>
          </a:prstGeom>
        </p:spPr>
      </p:pic>
      <p:pic>
        <p:nvPicPr>
          <p:cNvPr id="7" name="Picture 6" descr="Stres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90248" y="2596608"/>
            <a:ext cx="1172910" cy="1626467"/>
          </a:xfrm>
          <a:prstGeom prst="rect">
            <a:avLst/>
          </a:prstGeom>
        </p:spPr>
      </p:pic>
      <p:pic>
        <p:nvPicPr>
          <p:cNvPr id="8" name="Picture 7" descr="Four.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72043" y="2964659"/>
            <a:ext cx="3199288" cy="2140987"/>
          </a:xfrm>
          <a:prstGeom prst="rect">
            <a:avLst/>
          </a:prstGeom>
        </p:spPr>
      </p:pic>
      <p:pic>
        <p:nvPicPr>
          <p:cNvPr id="9" name="Picture 8" descr="Fiv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81586" y="4825425"/>
            <a:ext cx="1830385" cy="1802952"/>
          </a:xfrm>
          <a:prstGeom prst="rect">
            <a:avLst/>
          </a:prstGeom>
        </p:spPr>
      </p:pic>
      <p:pic>
        <p:nvPicPr>
          <p:cNvPr id="10" name="Picture 9"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43321" y="1505857"/>
            <a:ext cx="92662" cy="101197"/>
          </a:xfrm>
          <a:prstGeom prst="rect">
            <a:avLst/>
          </a:prstGeom>
        </p:spPr>
      </p:pic>
      <p:pic>
        <p:nvPicPr>
          <p:cNvPr id="11" name="Picture 10"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92721" y="2495411"/>
            <a:ext cx="92662" cy="101197"/>
          </a:xfrm>
          <a:prstGeom prst="rect">
            <a:avLst/>
          </a:prstGeom>
        </p:spPr>
      </p:pic>
      <p:pic>
        <p:nvPicPr>
          <p:cNvPr id="12" name="Picture 11"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11279" y="5004449"/>
            <a:ext cx="92662" cy="101197"/>
          </a:xfrm>
          <a:prstGeom prst="rect">
            <a:avLst/>
          </a:prstGeom>
        </p:spPr>
      </p:pic>
      <p:sp>
        <p:nvSpPr>
          <p:cNvPr id="13" name="TextBox 12"/>
          <p:cNvSpPr txBox="1"/>
          <p:nvPr/>
        </p:nvSpPr>
        <p:spPr>
          <a:xfrm>
            <a:off x="1414159" y="916970"/>
            <a:ext cx="846155" cy="400110"/>
          </a:xfrm>
          <a:prstGeom prst="rect">
            <a:avLst/>
          </a:prstGeom>
          <a:noFill/>
        </p:spPr>
        <p:txBody>
          <a:bodyPr wrap="none" rtlCol="0">
            <a:spAutoFit/>
          </a:bodyPr>
          <a:lstStyle/>
          <a:p>
            <a:pPr algn="ctr"/>
            <a:r>
              <a:rPr lang="en-US" sz="1200" dirty="0" smtClean="0">
                <a:solidFill>
                  <a:srgbClr val="404040"/>
                </a:solidFill>
              </a:rPr>
              <a:t>85% </a:t>
            </a:r>
          </a:p>
          <a:p>
            <a:pPr algn="ctr"/>
            <a:r>
              <a:rPr lang="en-US" sz="800" dirty="0" smtClean="0">
                <a:solidFill>
                  <a:srgbClr val="404040"/>
                </a:solidFill>
              </a:rPr>
              <a:t>Clear Infection</a:t>
            </a:r>
            <a:endParaRPr lang="en-US" sz="800" dirty="0">
              <a:solidFill>
                <a:srgbClr val="404040"/>
              </a:solidFill>
            </a:endParaRPr>
          </a:p>
        </p:txBody>
      </p:sp>
      <p:sp>
        <p:nvSpPr>
          <p:cNvPr id="14" name="TextBox 13"/>
          <p:cNvSpPr txBox="1"/>
          <p:nvPr/>
        </p:nvSpPr>
        <p:spPr>
          <a:xfrm>
            <a:off x="6883993" y="4425315"/>
            <a:ext cx="595185" cy="400110"/>
          </a:xfrm>
          <a:prstGeom prst="rect">
            <a:avLst/>
          </a:prstGeom>
          <a:noFill/>
        </p:spPr>
        <p:txBody>
          <a:bodyPr wrap="none" rtlCol="0">
            <a:spAutoFit/>
          </a:bodyPr>
          <a:lstStyle/>
          <a:p>
            <a:pPr algn="ctr"/>
            <a:r>
              <a:rPr lang="en-US" sz="1200" dirty="0" smtClean="0">
                <a:solidFill>
                  <a:srgbClr val="404040"/>
                </a:solidFill>
              </a:rPr>
              <a:t>10%</a:t>
            </a:r>
          </a:p>
          <a:p>
            <a:pPr algn="ctr"/>
            <a:r>
              <a:rPr lang="en-US" sz="800" dirty="0" smtClean="0">
                <a:solidFill>
                  <a:srgbClr val="404040"/>
                </a:solidFill>
              </a:rPr>
              <a:t>Progress</a:t>
            </a:r>
            <a:endParaRPr lang="en-US" sz="800" dirty="0">
              <a:solidFill>
                <a:srgbClr val="404040"/>
              </a:solidFill>
            </a:endParaRPr>
          </a:p>
        </p:txBody>
      </p:sp>
      <p:sp>
        <p:nvSpPr>
          <p:cNvPr id="15" name="TextBox 14"/>
          <p:cNvSpPr txBox="1"/>
          <p:nvPr/>
        </p:nvSpPr>
        <p:spPr>
          <a:xfrm>
            <a:off x="-29879" y="1898247"/>
            <a:ext cx="1473200" cy="707886"/>
          </a:xfrm>
          <a:prstGeom prst="rect">
            <a:avLst/>
          </a:prstGeom>
          <a:noFill/>
        </p:spPr>
        <p:txBody>
          <a:bodyPr wrap="square" rtlCol="0">
            <a:spAutoFit/>
          </a:bodyPr>
          <a:lstStyle/>
          <a:p>
            <a:pPr algn="ctr"/>
            <a:r>
              <a:rPr lang="en-US" sz="1000" b="1" dirty="0">
                <a:solidFill>
                  <a:srgbClr val="404040"/>
                </a:solidFill>
              </a:rPr>
              <a:t>HPV EXPOSURE </a:t>
            </a:r>
          </a:p>
          <a:p>
            <a:pPr algn="ctr"/>
            <a:r>
              <a:rPr lang="en-US" sz="1000" dirty="0">
                <a:solidFill>
                  <a:srgbClr val="404040"/>
                </a:solidFill>
              </a:rPr>
              <a:t>HPV enters cells and  </a:t>
            </a:r>
          </a:p>
          <a:p>
            <a:pPr algn="ctr"/>
            <a:r>
              <a:rPr lang="en-US" sz="1000" dirty="0">
                <a:solidFill>
                  <a:srgbClr val="404040"/>
                </a:solidFill>
              </a:rPr>
              <a:t>  viral DNA remains in cytoplasm.</a:t>
            </a:r>
          </a:p>
        </p:txBody>
      </p:sp>
      <p:sp>
        <p:nvSpPr>
          <p:cNvPr id="16" name="TextBox 15"/>
          <p:cNvSpPr txBox="1"/>
          <p:nvPr/>
        </p:nvSpPr>
        <p:spPr>
          <a:xfrm>
            <a:off x="1519521" y="2961051"/>
            <a:ext cx="1473200" cy="861774"/>
          </a:xfrm>
          <a:prstGeom prst="rect">
            <a:avLst/>
          </a:prstGeom>
          <a:noFill/>
        </p:spPr>
        <p:txBody>
          <a:bodyPr wrap="square" rtlCol="0">
            <a:spAutoFit/>
          </a:bodyPr>
          <a:lstStyle/>
          <a:p>
            <a:pPr algn="ctr"/>
            <a:r>
              <a:rPr lang="en-US" sz="1000" b="1" dirty="0">
                <a:solidFill>
                  <a:srgbClr val="404040"/>
                </a:solidFill>
              </a:rPr>
              <a:t>HPV INTEGRATION</a:t>
            </a:r>
          </a:p>
          <a:p>
            <a:pPr algn="ctr"/>
            <a:r>
              <a:rPr lang="en-US" sz="1000" dirty="0">
                <a:solidFill>
                  <a:srgbClr val="404040"/>
                </a:solidFill>
              </a:rPr>
              <a:t>HPV DNA integrates into host genome</a:t>
            </a:r>
          </a:p>
          <a:p>
            <a:pPr algn="ctr"/>
            <a:r>
              <a:rPr lang="en-US" sz="1000" dirty="0">
                <a:solidFill>
                  <a:srgbClr val="404040"/>
                </a:solidFill>
              </a:rPr>
              <a:t>and viral proteins E6 &amp; E7 expressed.</a:t>
            </a:r>
          </a:p>
        </p:txBody>
      </p:sp>
      <p:sp>
        <p:nvSpPr>
          <p:cNvPr id="17" name="TextBox 16"/>
          <p:cNvSpPr txBox="1"/>
          <p:nvPr/>
        </p:nvSpPr>
        <p:spPr>
          <a:xfrm>
            <a:off x="3171898" y="3848057"/>
            <a:ext cx="1473200" cy="1015663"/>
          </a:xfrm>
          <a:prstGeom prst="rect">
            <a:avLst/>
          </a:prstGeom>
          <a:noFill/>
        </p:spPr>
        <p:txBody>
          <a:bodyPr wrap="square" rtlCol="0">
            <a:spAutoFit/>
          </a:bodyPr>
          <a:lstStyle/>
          <a:p>
            <a:pPr algn="ctr"/>
            <a:r>
              <a:rPr lang="en-US" sz="1000" b="1" dirty="0">
                <a:solidFill>
                  <a:srgbClr val="404040"/>
                </a:solidFill>
              </a:rPr>
              <a:t>HPV ACTIVITY</a:t>
            </a:r>
          </a:p>
          <a:p>
            <a:pPr algn="ctr"/>
            <a:r>
              <a:rPr lang="en-US" sz="1000" dirty="0">
                <a:solidFill>
                  <a:srgbClr val="404040"/>
                </a:solidFill>
              </a:rPr>
              <a:t>Viral proteins bind to</a:t>
            </a:r>
          </a:p>
          <a:p>
            <a:pPr algn="ctr"/>
            <a:r>
              <a:rPr lang="en-US" sz="1000" dirty="0">
                <a:solidFill>
                  <a:srgbClr val="404040"/>
                </a:solidFill>
              </a:rPr>
              <a:t>host tumor suppressor proteins, </a:t>
            </a:r>
            <a:r>
              <a:rPr lang="en-US" sz="1000" dirty="0" smtClean="0">
                <a:solidFill>
                  <a:srgbClr val="404040"/>
                </a:solidFill>
              </a:rPr>
              <a:t>E6 </a:t>
            </a:r>
            <a:r>
              <a:rPr lang="en-US" sz="1000" dirty="0">
                <a:solidFill>
                  <a:srgbClr val="404040"/>
                </a:solidFill>
              </a:rPr>
              <a:t>binds to human P53 and E7 </a:t>
            </a:r>
          </a:p>
          <a:p>
            <a:pPr algn="ctr"/>
            <a:r>
              <a:rPr lang="en-US" sz="1000" dirty="0">
                <a:solidFill>
                  <a:srgbClr val="404040"/>
                </a:solidFill>
              </a:rPr>
              <a:t>binds to human </a:t>
            </a:r>
            <a:r>
              <a:rPr lang="en-US" sz="1000" dirty="0" err="1" smtClean="0">
                <a:solidFill>
                  <a:srgbClr val="404040"/>
                </a:solidFill>
              </a:rPr>
              <a:t>Rb</a:t>
            </a:r>
            <a:r>
              <a:rPr lang="en-US" sz="1000" dirty="0" smtClean="0">
                <a:solidFill>
                  <a:srgbClr val="404040"/>
                </a:solidFill>
              </a:rPr>
              <a:t>. </a:t>
            </a:r>
            <a:endParaRPr lang="en-US" sz="1000" dirty="0">
              <a:solidFill>
                <a:srgbClr val="404040"/>
              </a:solidFill>
            </a:endParaRPr>
          </a:p>
        </p:txBody>
      </p:sp>
      <p:sp>
        <p:nvSpPr>
          <p:cNvPr id="18" name="TextBox 17"/>
          <p:cNvSpPr txBox="1"/>
          <p:nvPr/>
        </p:nvSpPr>
        <p:spPr>
          <a:xfrm>
            <a:off x="4899730" y="5372057"/>
            <a:ext cx="2281856" cy="1323439"/>
          </a:xfrm>
          <a:prstGeom prst="rect">
            <a:avLst/>
          </a:prstGeom>
          <a:noFill/>
        </p:spPr>
        <p:txBody>
          <a:bodyPr wrap="square" rtlCol="0">
            <a:spAutoFit/>
          </a:bodyPr>
          <a:lstStyle/>
          <a:p>
            <a:pPr algn="ctr"/>
            <a:r>
              <a:rPr lang="en-US" sz="1000" b="1" dirty="0" smtClean="0">
                <a:solidFill>
                  <a:srgbClr val="404040"/>
                </a:solidFill>
              </a:rPr>
              <a:t>HOST CELL DYSPLASIA </a:t>
            </a:r>
          </a:p>
          <a:p>
            <a:pPr algn="ctr"/>
            <a:r>
              <a:rPr lang="en-US" sz="1000" dirty="0" smtClean="0">
                <a:solidFill>
                  <a:srgbClr val="404040"/>
                </a:solidFill>
              </a:rPr>
              <a:t>Cells undergo gene amplification, unregulated cell </a:t>
            </a:r>
            <a:r>
              <a:rPr lang="en-US" sz="1000" dirty="0">
                <a:solidFill>
                  <a:srgbClr val="404040"/>
                </a:solidFill>
              </a:rPr>
              <a:t>division, and DNA </a:t>
            </a:r>
            <a:r>
              <a:rPr lang="en-US" sz="1000" dirty="0" smtClean="0">
                <a:solidFill>
                  <a:srgbClr val="404040"/>
                </a:solidFill>
              </a:rPr>
              <a:t>fragmentation. Early gene copy number can be detected by </a:t>
            </a:r>
            <a:r>
              <a:rPr lang="en-US" sz="1000" dirty="0" err="1">
                <a:solidFill>
                  <a:srgbClr val="404040"/>
                </a:solidFill>
              </a:rPr>
              <a:t>o</a:t>
            </a:r>
            <a:r>
              <a:rPr lang="en-US" sz="1000" dirty="0" err="1" smtClean="0">
                <a:solidFill>
                  <a:srgbClr val="404040"/>
                </a:solidFill>
              </a:rPr>
              <a:t>ncoFISH</a:t>
            </a:r>
            <a:r>
              <a:rPr lang="en-US" sz="1000" dirty="0" smtClean="0">
                <a:solidFill>
                  <a:srgbClr val="404040"/>
                </a:solidFill>
              </a:rPr>
              <a:t> chromosomal analysis. Clinical diagnosis via Pap identifies cell </a:t>
            </a:r>
            <a:r>
              <a:rPr lang="en-US" sz="1000" dirty="0">
                <a:solidFill>
                  <a:srgbClr val="404040"/>
                </a:solidFill>
              </a:rPr>
              <a:t>dysplasia (LSIL</a:t>
            </a:r>
            <a:r>
              <a:rPr lang="en-US" sz="1000" dirty="0" smtClean="0">
                <a:solidFill>
                  <a:srgbClr val="404040"/>
                </a:solidFill>
              </a:rPr>
              <a:t>) .</a:t>
            </a:r>
            <a:endParaRPr lang="en-US" sz="1000" dirty="0">
              <a:solidFill>
                <a:srgbClr val="404040"/>
              </a:solidFill>
            </a:endParaRPr>
          </a:p>
        </p:txBody>
      </p:sp>
      <p:sp>
        <p:nvSpPr>
          <p:cNvPr id="19" name="TextBox 18"/>
          <p:cNvSpPr txBox="1"/>
          <p:nvPr/>
        </p:nvSpPr>
        <p:spPr>
          <a:xfrm>
            <a:off x="7963583" y="6557257"/>
            <a:ext cx="1180417" cy="246221"/>
          </a:xfrm>
          <a:prstGeom prst="rect">
            <a:avLst/>
          </a:prstGeom>
          <a:noFill/>
        </p:spPr>
        <p:txBody>
          <a:bodyPr wrap="square" rtlCol="0">
            <a:spAutoFit/>
          </a:bodyPr>
          <a:lstStyle/>
          <a:p>
            <a:pPr algn="ctr"/>
            <a:r>
              <a:rPr lang="en-US" sz="1000" b="1" dirty="0" smtClean="0">
                <a:solidFill>
                  <a:srgbClr val="404040"/>
                </a:solidFill>
              </a:rPr>
              <a:t>CANCER</a:t>
            </a:r>
            <a:endParaRPr lang="en-US" sz="1000" b="1" dirty="0">
              <a:solidFill>
                <a:srgbClr val="404040"/>
              </a:solidFill>
            </a:endParaRPr>
          </a:p>
        </p:txBody>
      </p:sp>
      <p:sp>
        <p:nvSpPr>
          <p:cNvPr id="20" name="TextBox 19"/>
          <p:cNvSpPr txBox="1"/>
          <p:nvPr/>
        </p:nvSpPr>
        <p:spPr>
          <a:xfrm>
            <a:off x="685800" y="5571752"/>
            <a:ext cx="3332480" cy="707886"/>
          </a:xfrm>
          <a:prstGeom prst="rect">
            <a:avLst/>
          </a:prstGeom>
          <a:noFill/>
        </p:spPr>
        <p:txBody>
          <a:bodyPr wrap="square" rtlCol="0">
            <a:spAutoFit/>
          </a:bodyPr>
          <a:lstStyle/>
          <a:p>
            <a:r>
              <a:rPr lang="en-US" sz="1000" dirty="0">
                <a:solidFill>
                  <a:schemeClr val="accent2">
                    <a:lumMod val="75000"/>
                  </a:schemeClr>
                </a:solidFill>
              </a:rPr>
              <a:t>Predicting Cancer in HPV+ Populations </a:t>
            </a:r>
          </a:p>
          <a:p>
            <a:r>
              <a:rPr lang="en-US" sz="1000" dirty="0">
                <a:solidFill>
                  <a:schemeClr val="tx1">
                    <a:lumMod val="75000"/>
                    <a:lumOff val="25000"/>
                  </a:schemeClr>
                </a:solidFill>
              </a:rPr>
              <a:t>45-60% </a:t>
            </a:r>
            <a:r>
              <a:rPr lang="en-US" sz="1000" dirty="0" smtClean="0">
                <a:solidFill>
                  <a:schemeClr val="tx1">
                    <a:lumMod val="75000"/>
                    <a:lumOff val="25000"/>
                  </a:schemeClr>
                </a:solidFill>
              </a:rPr>
              <a:t>with </a:t>
            </a:r>
            <a:r>
              <a:rPr lang="en-US" sz="1000" dirty="0">
                <a:solidFill>
                  <a:schemeClr val="tx1">
                    <a:lumMod val="75000"/>
                    <a:lumOff val="25000"/>
                  </a:schemeClr>
                </a:solidFill>
              </a:rPr>
              <a:t>LSIL regress </a:t>
            </a:r>
          </a:p>
          <a:p>
            <a:r>
              <a:rPr lang="en-US" sz="1000" dirty="0">
                <a:solidFill>
                  <a:schemeClr val="tx1">
                    <a:lumMod val="75000"/>
                    <a:lumOff val="25000"/>
                  </a:schemeClr>
                </a:solidFill>
              </a:rPr>
              <a:t>30-40% </a:t>
            </a:r>
            <a:r>
              <a:rPr lang="en-US" sz="1000" dirty="0" smtClean="0">
                <a:solidFill>
                  <a:schemeClr val="tx1">
                    <a:lumMod val="75000"/>
                    <a:lumOff val="25000"/>
                  </a:schemeClr>
                </a:solidFill>
              </a:rPr>
              <a:t>with </a:t>
            </a:r>
            <a:r>
              <a:rPr lang="en-US" sz="1000" dirty="0">
                <a:solidFill>
                  <a:schemeClr val="tx1">
                    <a:lumMod val="75000"/>
                    <a:lumOff val="25000"/>
                  </a:schemeClr>
                </a:solidFill>
              </a:rPr>
              <a:t>LSIL maintain this state </a:t>
            </a:r>
          </a:p>
          <a:p>
            <a:r>
              <a:rPr lang="en-US" sz="1000" dirty="0">
                <a:solidFill>
                  <a:schemeClr val="tx1">
                    <a:lumMod val="75000"/>
                    <a:lumOff val="25000"/>
                  </a:schemeClr>
                </a:solidFill>
              </a:rPr>
              <a:t>1-10% 	with LSIL progress to cancer </a:t>
            </a:r>
          </a:p>
        </p:txBody>
      </p:sp>
      <p:sp>
        <p:nvSpPr>
          <p:cNvPr id="21" name="TextBox 20"/>
          <p:cNvSpPr txBox="1"/>
          <p:nvPr/>
        </p:nvSpPr>
        <p:spPr>
          <a:xfrm>
            <a:off x="5369629" y="-22234"/>
            <a:ext cx="3774371" cy="646331"/>
          </a:xfrm>
          <a:prstGeom prst="rect">
            <a:avLst/>
          </a:prstGeom>
          <a:noFill/>
        </p:spPr>
        <p:txBody>
          <a:bodyPr wrap="square" rtlCol="0">
            <a:spAutoFit/>
          </a:bodyPr>
          <a:lstStyle/>
          <a:p>
            <a:endParaRPr lang="en-US" dirty="0" smtClean="0"/>
          </a:p>
          <a:p>
            <a:pPr algn="ctr"/>
            <a:r>
              <a:rPr lang="en-US" dirty="0" smtClean="0">
                <a:solidFill>
                  <a:srgbClr val="12919C"/>
                </a:solidFill>
              </a:rPr>
              <a:t>HPV &amp; Cancer Overview</a:t>
            </a:r>
            <a:endParaRPr lang="en-US" dirty="0">
              <a:solidFill>
                <a:srgbClr val="12919C"/>
              </a:solidFill>
            </a:endParaRPr>
          </a:p>
        </p:txBody>
      </p:sp>
    </p:spTree>
    <p:extLst>
      <p:ext uri="{BB962C8B-B14F-4D97-AF65-F5344CB8AC3E}">
        <p14:creationId xmlns:p14="http://schemas.microsoft.com/office/powerpoint/2010/main" val="3487946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xit" presetSubtype="0" fill="hold" nodeType="with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xit" presetSubtype="0" fill="hold" grpId="1"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xit" presetSubtype="0" fill="hold"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par>
                                <p:cTn id="74" presetID="10" presetClass="entr" presetSubtype="0"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500"/>
                                        <p:tgtEl>
                                          <p:spTgt spid="12"/>
                                        </p:tgtEl>
                                      </p:cBhvr>
                                    </p:animEffect>
                                  </p:childTnLst>
                                </p:cTn>
                              </p:par>
                              <p:par>
                                <p:cTn id="77" presetID="10" presetClass="exit" presetSubtype="0" fill="hold" nodeType="withEffect">
                                  <p:stCondLst>
                                    <p:cond delay="0"/>
                                  </p:stCondLst>
                                  <p:childTnLst>
                                    <p:animEffect transition="out" filter="fad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7"/>
                                        </p:tgtEl>
                                      </p:cBhvr>
                                    </p:animEffect>
                                    <p:set>
                                      <p:cBhvr>
                                        <p:cTn id="82" dur="1" fill="hold">
                                          <p:stCondLst>
                                            <p:cond delay="499"/>
                                          </p:stCondLst>
                                        </p:cTn>
                                        <p:tgtEl>
                                          <p:spTgt spid="7"/>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7"/>
                                        </p:tgtEl>
                                      </p:cBhvr>
                                    </p:animEffect>
                                    <p:set>
                                      <p:cBhvr>
                                        <p:cTn id="85" dur="1" fill="hold">
                                          <p:stCondLst>
                                            <p:cond delay="499"/>
                                          </p:stCondLst>
                                        </p:cTn>
                                        <p:tgtEl>
                                          <p:spTgt spid="17"/>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8"/>
                                        </p:tgtEl>
                                      </p:cBhvr>
                                    </p:animEffect>
                                    <p:set>
                                      <p:cBhvr>
                                        <p:cTn id="91" dur="1" fill="hold">
                                          <p:stCondLst>
                                            <p:cond delay="499"/>
                                          </p:stCondLst>
                                        </p:cTn>
                                        <p:tgtEl>
                                          <p:spTgt spid="8"/>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fade">
                                      <p:cBhvr>
                                        <p:cTn id="99" dur="500"/>
                                        <p:tgtEl>
                                          <p:spTgt spid="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500"/>
                                        <p:tgtEl>
                                          <p:spTgt spid="19"/>
                                        </p:tgtEl>
                                      </p:cBhvr>
                                    </p:animEffect>
                                  </p:childTnLst>
                                </p:cTn>
                              </p:par>
                              <p:par>
                                <p:cTn id="103" presetID="10" presetClass="exit" presetSubtype="0" fill="hold" nodeType="withEffect">
                                  <p:stCondLst>
                                    <p:cond delay="0"/>
                                  </p:stCondLst>
                                  <p:childTnLst>
                                    <p:animEffect transition="out" filter="fade">
                                      <p:cBhvr>
                                        <p:cTn id="104" dur="500"/>
                                        <p:tgtEl>
                                          <p:spTgt spid="12"/>
                                        </p:tgtEl>
                                      </p:cBhvr>
                                    </p:animEffect>
                                    <p:set>
                                      <p:cBhvr>
                                        <p:cTn id="105" dur="1" fill="hold">
                                          <p:stCondLst>
                                            <p:cond delay="499"/>
                                          </p:stCondLst>
                                        </p:cTn>
                                        <p:tgtEl>
                                          <p:spTgt spid="12"/>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14"/>
                                        </p:tgtEl>
                                      </p:cBhvr>
                                    </p:animEffect>
                                    <p:set>
                                      <p:cBhvr>
                                        <p:cTn id="108" dur="1" fill="hold">
                                          <p:stCondLst>
                                            <p:cond delay="499"/>
                                          </p:stCondLst>
                                        </p:cTn>
                                        <p:tgtEl>
                                          <p:spTgt spid="14"/>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5"/>
                                        </p:tgtEl>
                                        <p:attrNameLst>
                                          <p:attrName>style.visibility</p:attrName>
                                        </p:attrNameLst>
                                      </p:cBhvr>
                                      <p:to>
                                        <p:strVal val="visible"/>
                                      </p:to>
                                    </p:set>
                                    <p:animEffect transition="in" filter="fade">
                                      <p:cBhvr>
                                        <p:cTn id="113" dur="500"/>
                                        <p:tgtEl>
                                          <p:spTgt spid="5"/>
                                        </p:tgtEl>
                                      </p:cBhvr>
                                    </p:animEffect>
                                  </p:childTnLst>
                                </p:cTn>
                              </p:par>
                              <p:par>
                                <p:cTn id="114" presetID="10" presetClass="entr" presetSubtype="0" fill="hold" nodeType="withEffect">
                                  <p:stCondLst>
                                    <p:cond delay="0"/>
                                  </p:stCondLst>
                                  <p:childTnLst>
                                    <p:set>
                                      <p:cBhvr>
                                        <p:cTn id="115" dur="1" fill="hold">
                                          <p:stCondLst>
                                            <p:cond delay="0"/>
                                          </p:stCondLst>
                                        </p:cTn>
                                        <p:tgtEl>
                                          <p:spTgt spid="6"/>
                                        </p:tgtEl>
                                        <p:attrNameLst>
                                          <p:attrName>style.visibility</p:attrName>
                                        </p:attrNameLst>
                                      </p:cBhvr>
                                      <p:to>
                                        <p:strVal val="visible"/>
                                      </p:to>
                                    </p:set>
                                    <p:animEffect transition="in" filter="fade">
                                      <p:cBhvr>
                                        <p:cTn id="116" dur="500"/>
                                        <p:tgtEl>
                                          <p:spTgt spid="6"/>
                                        </p:tgtEl>
                                      </p:cBhvr>
                                    </p:animEffect>
                                  </p:childTnLst>
                                </p:cTn>
                              </p:par>
                              <p:par>
                                <p:cTn id="117" presetID="10" presetClass="entr" presetSubtype="0" fill="hold" nodeType="with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fade">
                                      <p:cBhvr>
                                        <p:cTn id="119" dur="500"/>
                                        <p:tgtEl>
                                          <p:spTgt spid="7"/>
                                        </p:tgtEl>
                                      </p:cBhvr>
                                    </p:animEffect>
                                  </p:childTnLst>
                                </p:cTn>
                              </p:par>
                              <p:par>
                                <p:cTn id="120" presetID="10" presetClass="entr" presetSubtype="0" fill="hold" nodeType="withEffect">
                                  <p:stCondLst>
                                    <p:cond delay="0"/>
                                  </p:stCondLst>
                                  <p:childTnLst>
                                    <p:set>
                                      <p:cBhvr>
                                        <p:cTn id="121" dur="1" fill="hold">
                                          <p:stCondLst>
                                            <p:cond delay="0"/>
                                          </p:stCondLst>
                                        </p:cTn>
                                        <p:tgtEl>
                                          <p:spTgt spid="10"/>
                                        </p:tgtEl>
                                        <p:attrNameLst>
                                          <p:attrName>style.visibility</p:attrName>
                                        </p:attrNameLst>
                                      </p:cBhvr>
                                      <p:to>
                                        <p:strVal val="visible"/>
                                      </p:to>
                                    </p:set>
                                    <p:animEffect transition="in" filter="fade">
                                      <p:cBhvr>
                                        <p:cTn id="122" dur="500"/>
                                        <p:tgtEl>
                                          <p:spTgt spid="10"/>
                                        </p:tgtEl>
                                      </p:cBhvr>
                                    </p:animEffect>
                                  </p:childTnLst>
                                </p:cTn>
                              </p:par>
                              <p:par>
                                <p:cTn id="123" presetID="10" presetClass="entr" presetSubtype="0" fill="hold" nodeType="with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fade">
                                      <p:cBhvr>
                                        <p:cTn id="125" dur="500"/>
                                        <p:tgtEl>
                                          <p:spTgt spid="11"/>
                                        </p:tgtEl>
                                      </p:cBhvr>
                                    </p:animEffect>
                                  </p:childTnLst>
                                </p:cTn>
                              </p:par>
                              <p:par>
                                <p:cTn id="126" presetID="10" presetClass="entr" presetSubtype="0" fill="hold" grpId="2" nodeType="withEffect">
                                  <p:stCondLst>
                                    <p:cond delay="0"/>
                                  </p:stCondLst>
                                  <p:childTnLst>
                                    <p:set>
                                      <p:cBhvr>
                                        <p:cTn id="127" dur="1" fill="hold">
                                          <p:stCondLst>
                                            <p:cond delay="0"/>
                                          </p:stCondLst>
                                        </p:cTn>
                                        <p:tgtEl>
                                          <p:spTgt spid="13"/>
                                        </p:tgtEl>
                                        <p:attrNameLst>
                                          <p:attrName>style.visibility</p:attrName>
                                        </p:attrNameLst>
                                      </p:cBhvr>
                                      <p:to>
                                        <p:strVal val="visible"/>
                                      </p:to>
                                    </p:set>
                                    <p:animEffect transition="in" filter="fade">
                                      <p:cBhvr>
                                        <p:cTn id="128" dur="500"/>
                                        <p:tgtEl>
                                          <p:spTgt spid="13"/>
                                        </p:tgtEl>
                                      </p:cBhvr>
                                    </p:animEffect>
                                  </p:childTnLst>
                                </p:cTn>
                              </p:par>
                              <p:par>
                                <p:cTn id="129" presetID="10" presetClass="entr" presetSubtype="0" fill="hold" grpId="2" nodeType="withEffect">
                                  <p:stCondLst>
                                    <p:cond delay="0"/>
                                  </p:stCondLst>
                                  <p:childTnLst>
                                    <p:set>
                                      <p:cBhvr>
                                        <p:cTn id="130" dur="1" fill="hold">
                                          <p:stCondLst>
                                            <p:cond delay="0"/>
                                          </p:stCondLst>
                                        </p:cTn>
                                        <p:tgtEl>
                                          <p:spTgt spid="16"/>
                                        </p:tgtEl>
                                        <p:attrNameLst>
                                          <p:attrName>style.visibility</p:attrName>
                                        </p:attrNameLst>
                                      </p:cBhvr>
                                      <p:to>
                                        <p:strVal val="visible"/>
                                      </p:to>
                                    </p:set>
                                    <p:animEffect transition="in" filter="fade">
                                      <p:cBhvr>
                                        <p:cTn id="131" dur="500"/>
                                        <p:tgtEl>
                                          <p:spTgt spid="16"/>
                                        </p:tgtEl>
                                      </p:cBhvr>
                                    </p:animEffect>
                                  </p:childTnLst>
                                </p:cTn>
                              </p:par>
                              <p:par>
                                <p:cTn id="132" presetID="10" presetClass="entr" presetSubtype="0" fill="hold" grpId="2" nodeType="withEffect">
                                  <p:stCondLst>
                                    <p:cond delay="0"/>
                                  </p:stCondLst>
                                  <p:childTnLst>
                                    <p:set>
                                      <p:cBhvr>
                                        <p:cTn id="133" dur="1" fill="hold">
                                          <p:stCondLst>
                                            <p:cond delay="0"/>
                                          </p:stCondLst>
                                        </p:cTn>
                                        <p:tgtEl>
                                          <p:spTgt spid="15"/>
                                        </p:tgtEl>
                                        <p:attrNameLst>
                                          <p:attrName>style.visibility</p:attrName>
                                        </p:attrNameLst>
                                      </p:cBhvr>
                                      <p:to>
                                        <p:strVal val="visible"/>
                                      </p:to>
                                    </p:set>
                                    <p:animEffect transition="in" filter="fade">
                                      <p:cBhvr>
                                        <p:cTn id="134" dur="500"/>
                                        <p:tgtEl>
                                          <p:spTgt spid="15"/>
                                        </p:tgtEl>
                                      </p:cBhvr>
                                    </p:animEffect>
                                  </p:childTnLst>
                                </p:cTn>
                              </p:par>
                              <p:par>
                                <p:cTn id="135" presetID="10" presetClass="entr" presetSubtype="0" fill="hold" grpId="2" nodeType="withEffect">
                                  <p:stCondLst>
                                    <p:cond delay="0"/>
                                  </p:stCondLst>
                                  <p:childTnLst>
                                    <p:set>
                                      <p:cBhvr>
                                        <p:cTn id="136" dur="1" fill="hold">
                                          <p:stCondLst>
                                            <p:cond delay="0"/>
                                          </p:stCondLst>
                                        </p:cTn>
                                        <p:tgtEl>
                                          <p:spTgt spid="17"/>
                                        </p:tgtEl>
                                        <p:attrNameLst>
                                          <p:attrName>style.visibility</p:attrName>
                                        </p:attrNameLst>
                                      </p:cBhvr>
                                      <p:to>
                                        <p:strVal val="visible"/>
                                      </p:to>
                                    </p:set>
                                    <p:animEffect transition="in" filter="fade">
                                      <p:cBhvr>
                                        <p:cTn id="137" dur="500"/>
                                        <p:tgtEl>
                                          <p:spTgt spid="17"/>
                                        </p:tgtEl>
                                      </p:cBhvr>
                                    </p:animEffect>
                                  </p:childTnLst>
                                </p:cTn>
                              </p:par>
                              <p:par>
                                <p:cTn id="138" presetID="10" presetClass="entr" presetSubtype="0" fill="hold" grpId="2" nodeType="withEffect">
                                  <p:stCondLst>
                                    <p:cond delay="0"/>
                                  </p:stCondLst>
                                  <p:childTnLst>
                                    <p:set>
                                      <p:cBhvr>
                                        <p:cTn id="139" dur="1" fill="hold">
                                          <p:stCondLst>
                                            <p:cond delay="0"/>
                                          </p:stCondLst>
                                        </p:cTn>
                                        <p:tgtEl>
                                          <p:spTgt spid="18"/>
                                        </p:tgtEl>
                                        <p:attrNameLst>
                                          <p:attrName>style.visibility</p:attrName>
                                        </p:attrNameLst>
                                      </p:cBhvr>
                                      <p:to>
                                        <p:strVal val="visible"/>
                                      </p:to>
                                    </p:set>
                                    <p:animEffect transition="in" filter="fade">
                                      <p:cBhvr>
                                        <p:cTn id="140" dur="500"/>
                                        <p:tgtEl>
                                          <p:spTgt spid="18"/>
                                        </p:tgtEl>
                                      </p:cBhvr>
                                    </p:animEffect>
                                  </p:childTnLst>
                                </p:cTn>
                              </p:par>
                              <p:par>
                                <p:cTn id="141" presetID="10" presetClass="entr" presetSubtype="0" fill="hold" nodeType="withEffect">
                                  <p:stCondLst>
                                    <p:cond delay="0"/>
                                  </p:stCondLst>
                                  <p:childTnLst>
                                    <p:set>
                                      <p:cBhvr>
                                        <p:cTn id="142" dur="1" fill="hold">
                                          <p:stCondLst>
                                            <p:cond delay="0"/>
                                          </p:stCondLst>
                                        </p:cTn>
                                        <p:tgtEl>
                                          <p:spTgt spid="12"/>
                                        </p:tgtEl>
                                        <p:attrNameLst>
                                          <p:attrName>style.visibility</p:attrName>
                                        </p:attrNameLst>
                                      </p:cBhvr>
                                      <p:to>
                                        <p:strVal val="visible"/>
                                      </p:to>
                                    </p:set>
                                    <p:animEffect transition="in" filter="fade">
                                      <p:cBhvr>
                                        <p:cTn id="143" dur="500"/>
                                        <p:tgtEl>
                                          <p:spTgt spid="12"/>
                                        </p:tgtEl>
                                      </p:cBhvr>
                                    </p:animEffect>
                                  </p:childTnLst>
                                </p:cTn>
                              </p:par>
                              <p:par>
                                <p:cTn id="144" presetID="10" presetClass="entr" presetSubtype="0" fill="hold" nodeType="withEffect">
                                  <p:stCondLst>
                                    <p:cond delay="0"/>
                                  </p:stCondLst>
                                  <p:childTnLst>
                                    <p:set>
                                      <p:cBhvr>
                                        <p:cTn id="145" dur="1" fill="hold">
                                          <p:stCondLst>
                                            <p:cond delay="0"/>
                                          </p:stCondLst>
                                        </p:cTn>
                                        <p:tgtEl>
                                          <p:spTgt spid="8"/>
                                        </p:tgtEl>
                                        <p:attrNameLst>
                                          <p:attrName>style.visibility</p:attrName>
                                        </p:attrNameLst>
                                      </p:cBhvr>
                                      <p:to>
                                        <p:strVal val="visible"/>
                                      </p:to>
                                    </p:set>
                                    <p:animEffect transition="in" filter="fade">
                                      <p:cBhvr>
                                        <p:cTn id="146" dur="500"/>
                                        <p:tgtEl>
                                          <p:spTgt spid="8"/>
                                        </p:tgtEl>
                                      </p:cBhvr>
                                    </p:animEffect>
                                  </p:childTnLst>
                                </p:cTn>
                              </p:par>
                              <p:par>
                                <p:cTn id="147" presetID="10" presetClass="entr" presetSubtype="0" fill="hold" nodeType="withEffect">
                                  <p:stCondLst>
                                    <p:cond delay="0"/>
                                  </p:stCondLst>
                                  <p:childTnLst>
                                    <p:set>
                                      <p:cBhvr>
                                        <p:cTn id="148" dur="1" fill="hold">
                                          <p:stCondLst>
                                            <p:cond delay="0"/>
                                          </p:stCondLst>
                                        </p:cTn>
                                        <p:tgtEl>
                                          <p:spTgt spid="9"/>
                                        </p:tgtEl>
                                        <p:attrNameLst>
                                          <p:attrName>style.visibility</p:attrName>
                                        </p:attrNameLst>
                                      </p:cBhvr>
                                      <p:to>
                                        <p:strVal val="visible"/>
                                      </p:to>
                                    </p:set>
                                    <p:animEffect transition="in" filter="fade">
                                      <p:cBhvr>
                                        <p:cTn id="149" dur="500"/>
                                        <p:tgtEl>
                                          <p:spTgt spid="9"/>
                                        </p:tgtEl>
                                      </p:cBhvr>
                                    </p:animEffect>
                                  </p:childTnLst>
                                </p:cTn>
                              </p:par>
                              <p:par>
                                <p:cTn id="150" presetID="10" presetClass="entr" presetSubtype="0" fill="hold" grpId="1" nodeType="withEffect">
                                  <p:stCondLst>
                                    <p:cond delay="0"/>
                                  </p:stCondLst>
                                  <p:childTnLst>
                                    <p:set>
                                      <p:cBhvr>
                                        <p:cTn id="151" dur="1" fill="hold">
                                          <p:stCondLst>
                                            <p:cond delay="0"/>
                                          </p:stCondLst>
                                        </p:cTn>
                                        <p:tgtEl>
                                          <p:spTgt spid="19"/>
                                        </p:tgtEl>
                                        <p:attrNameLst>
                                          <p:attrName>style.visibility</p:attrName>
                                        </p:attrNameLst>
                                      </p:cBhvr>
                                      <p:to>
                                        <p:strVal val="visible"/>
                                      </p:to>
                                    </p:set>
                                    <p:animEffect transition="in" filter="fade">
                                      <p:cBhvr>
                                        <p:cTn id="152" dur="500"/>
                                        <p:tgtEl>
                                          <p:spTgt spid="19"/>
                                        </p:tgtEl>
                                      </p:cBhvr>
                                    </p:animEffect>
                                  </p:childTnLst>
                                </p:cTn>
                              </p:par>
                              <p:par>
                                <p:cTn id="153" presetID="10" presetClass="entr" presetSubtype="0" fill="hold" nodeType="withEffect">
                                  <p:stCondLst>
                                    <p:cond delay="0"/>
                                  </p:stCondLst>
                                  <p:childTnLst>
                                    <p:set>
                                      <p:cBhvr>
                                        <p:cTn id="154" dur="1" fill="hold">
                                          <p:stCondLst>
                                            <p:cond delay="0"/>
                                          </p:stCondLst>
                                        </p:cTn>
                                        <p:tgtEl>
                                          <p:spTgt spid="4"/>
                                        </p:tgtEl>
                                        <p:attrNameLst>
                                          <p:attrName>style.visibility</p:attrName>
                                        </p:attrNameLst>
                                      </p:cBhvr>
                                      <p:to>
                                        <p:strVal val="visible"/>
                                      </p:to>
                                    </p:set>
                                    <p:animEffect transition="in" filter="fade">
                                      <p:cBhvr>
                                        <p:cTn id="155" dur="500"/>
                                        <p:tgtEl>
                                          <p:spTgt spid="4"/>
                                        </p:tgtEl>
                                      </p:cBhvr>
                                    </p:animEffect>
                                  </p:childTnLst>
                                </p:cTn>
                              </p:par>
                              <p:par>
                                <p:cTn id="156" presetID="10" presetClass="entr" presetSubtype="0" fill="hold" grpId="2" nodeType="withEffect">
                                  <p:stCondLst>
                                    <p:cond delay="0"/>
                                  </p:stCondLst>
                                  <p:childTnLst>
                                    <p:set>
                                      <p:cBhvr>
                                        <p:cTn id="157" dur="1" fill="hold">
                                          <p:stCondLst>
                                            <p:cond delay="0"/>
                                          </p:stCondLst>
                                        </p:cTn>
                                        <p:tgtEl>
                                          <p:spTgt spid="14"/>
                                        </p:tgtEl>
                                        <p:attrNameLst>
                                          <p:attrName>style.visibility</p:attrName>
                                        </p:attrNameLst>
                                      </p:cBhvr>
                                      <p:to>
                                        <p:strVal val="visible"/>
                                      </p:to>
                                    </p:set>
                                    <p:animEffect transition="in" filter="fade">
                                      <p:cBhvr>
                                        <p:cTn id="1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4" grpId="0"/>
      <p:bldP spid="14" grpId="1"/>
      <p:bldP spid="14" grpId="2"/>
      <p:bldP spid="15" grpId="0"/>
      <p:bldP spid="15" grpId="1"/>
      <p:bldP spid="15" grpId="2"/>
      <p:bldP spid="16" grpId="0"/>
      <p:bldP spid="16" grpId="1"/>
      <p:bldP spid="16" grpId="2"/>
      <p:bldP spid="17" grpId="0"/>
      <p:bldP spid="17" grpId="1"/>
      <p:bldP spid="17" grpId="2"/>
      <p:bldP spid="18" grpId="0"/>
      <p:bldP spid="18" grpId="1"/>
      <p:bldP spid="18" grpId="2"/>
      <p:bldP spid="19" grpId="0"/>
      <p:bldP spid="1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0" y="446088"/>
            <a:ext cx="1828800" cy="839787"/>
          </a:xfrm>
        </p:spPr>
        <p:txBody>
          <a:bodyPr/>
          <a:lstStyle/>
          <a:p>
            <a:r>
              <a:rPr lang="en-US" sz="1600" b="0" dirty="0">
                <a:solidFill>
                  <a:schemeClr val="tx1">
                    <a:lumMod val="95000"/>
                    <a:lumOff val="5000"/>
                  </a:schemeClr>
                </a:solidFill>
                <a:latin typeface="Apple Casual" charset="0"/>
                <a:ea typeface="ＭＳ Ｐゴシック" charset="0"/>
                <a:cs typeface="Apple Casual" charset="0"/>
              </a:rPr>
              <a:t>Viral E6 and E7 hijack human tumor suppressors</a:t>
            </a:r>
          </a:p>
        </p:txBody>
      </p:sp>
      <p:pic>
        <p:nvPicPr>
          <p:cNvPr id="45059"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841500" y="750888"/>
            <a:ext cx="5446713" cy="5859462"/>
          </a:xfrm>
        </p:spPr>
      </p:pic>
      <p:cxnSp>
        <p:nvCxnSpPr>
          <p:cNvPr id="8" name="Straight Arrow Connector 7"/>
          <p:cNvCxnSpPr/>
          <p:nvPr/>
        </p:nvCxnSpPr>
        <p:spPr>
          <a:xfrm>
            <a:off x="2971800" y="5257800"/>
            <a:ext cx="1143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400968" y="792163"/>
            <a:ext cx="1008063" cy="682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5062" name="TextBox 13"/>
          <p:cNvSpPr txBox="1">
            <a:spLocks noChangeArrowheads="1"/>
          </p:cNvSpPr>
          <p:nvPr/>
        </p:nvSpPr>
        <p:spPr bwMode="auto">
          <a:xfrm>
            <a:off x="7048500" y="860425"/>
            <a:ext cx="1981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r>
              <a:rPr lang="en-US" sz="1600" dirty="0">
                <a:solidFill>
                  <a:srgbClr val="000000"/>
                </a:solidFill>
                <a:latin typeface="Apple Casual" charset="0"/>
                <a:cs typeface="Apple Casual" charset="0"/>
              </a:rPr>
              <a:t>Viral E7 and human </a:t>
            </a:r>
            <a:r>
              <a:rPr lang="en-US" sz="1600" dirty="0" smtClean="0">
                <a:solidFill>
                  <a:srgbClr val="000000"/>
                </a:solidFill>
                <a:latin typeface="Apple Casual" charset="0"/>
                <a:cs typeface="Apple Casual" charset="0"/>
              </a:rPr>
              <a:t>E2F</a:t>
            </a:r>
            <a:r>
              <a:rPr lang="en-US" sz="1600" dirty="0">
                <a:solidFill>
                  <a:srgbClr val="000000"/>
                </a:solidFill>
                <a:latin typeface="Apple Casual" charset="0"/>
                <a:cs typeface="Apple Casual" charset="0"/>
              </a:rPr>
              <a:t> </a:t>
            </a:r>
            <a:r>
              <a:rPr lang="en-US" sz="1600" dirty="0" smtClean="0">
                <a:solidFill>
                  <a:srgbClr val="000000"/>
                </a:solidFill>
                <a:latin typeface="Apple Casual" charset="0"/>
                <a:cs typeface="Apple Casual" charset="0"/>
              </a:rPr>
              <a:t>promote cell duplication</a:t>
            </a:r>
            <a:endParaRPr lang="en-US" sz="1600" dirty="0">
              <a:solidFill>
                <a:srgbClr val="000000"/>
              </a:solidFill>
              <a:latin typeface="Apple Casual" charset="0"/>
              <a:cs typeface="Apple Casual" charset="0"/>
            </a:endParaRPr>
          </a:p>
        </p:txBody>
      </p:sp>
      <p:cxnSp>
        <p:nvCxnSpPr>
          <p:cNvPr id="18" name="Straight Arrow Connector 17"/>
          <p:cNvCxnSpPr/>
          <p:nvPr/>
        </p:nvCxnSpPr>
        <p:spPr>
          <a:xfrm flipH="1">
            <a:off x="6172200" y="1038226"/>
            <a:ext cx="76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6553200" y="1168400"/>
            <a:ext cx="381000" cy="3413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5065" name="TextBox 11"/>
          <p:cNvSpPr txBox="1">
            <a:spLocks noChangeArrowheads="1"/>
          </p:cNvSpPr>
          <p:nvPr/>
        </p:nvSpPr>
        <p:spPr bwMode="auto">
          <a:xfrm>
            <a:off x="6553200" y="5780088"/>
            <a:ext cx="2476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r>
              <a:rPr lang="en-US" sz="1600" dirty="0">
                <a:solidFill>
                  <a:srgbClr val="000000"/>
                </a:solidFill>
                <a:latin typeface="Apple Casual" charset="0"/>
                <a:cs typeface="Apple Casual" charset="0"/>
              </a:rPr>
              <a:t>Chromosome </a:t>
            </a:r>
            <a:r>
              <a:rPr lang="en-US" sz="1600" dirty="0" smtClean="0">
                <a:solidFill>
                  <a:srgbClr val="000000"/>
                </a:solidFill>
                <a:latin typeface="Apple Casual" charset="0"/>
                <a:cs typeface="Apple Casual" charset="0"/>
              </a:rPr>
              <a:t>Instability </a:t>
            </a:r>
            <a:r>
              <a:rPr lang="en-US" sz="1600" dirty="0" smtClean="0">
                <a:solidFill>
                  <a:srgbClr val="000000"/>
                </a:solidFill>
                <a:latin typeface="Apple Casual" charset="0"/>
                <a:cs typeface="Apple Casual" charset="0"/>
                <a:sym typeface="Wingdings" charset="0"/>
              </a:rPr>
              <a:t></a:t>
            </a:r>
            <a:r>
              <a:rPr lang="en-US" sz="1600" dirty="0">
                <a:solidFill>
                  <a:srgbClr val="000000"/>
                </a:solidFill>
                <a:latin typeface="Apple Casual" charset="0"/>
                <a:cs typeface="Apple Casual" charset="0"/>
              </a:rPr>
              <a:t>Gain of </a:t>
            </a:r>
            <a:r>
              <a:rPr lang="en-US" sz="1600" dirty="0" smtClean="0">
                <a:solidFill>
                  <a:srgbClr val="000000"/>
                </a:solidFill>
                <a:latin typeface="Apple Casual" charset="0"/>
                <a:cs typeface="Apple Casual" charset="0"/>
              </a:rPr>
              <a:t>3q </a:t>
            </a:r>
            <a:r>
              <a:rPr lang="en-US" sz="1600" dirty="0" smtClean="0">
                <a:solidFill>
                  <a:srgbClr val="12919C"/>
                </a:solidFill>
                <a:latin typeface="Apple Casual" charset="0"/>
                <a:cs typeface="Apple Casual" charset="0"/>
              </a:rPr>
              <a:t>(TERC)</a:t>
            </a:r>
          </a:p>
          <a:p>
            <a:r>
              <a:rPr lang="en-US" sz="1600" dirty="0" smtClean="0">
                <a:solidFill>
                  <a:srgbClr val="000000"/>
                </a:solidFill>
                <a:latin typeface="Apple Casual" charset="0"/>
                <a:cs typeface="Apple Casual" charset="0"/>
                <a:sym typeface="Wingdings"/>
              </a:rPr>
              <a:t>Visible in</a:t>
            </a:r>
            <a:r>
              <a:rPr lang="en-US" sz="1600" dirty="0">
                <a:solidFill>
                  <a:srgbClr val="000000"/>
                </a:solidFill>
                <a:latin typeface="Apple Casual" charset="0"/>
                <a:cs typeface="Apple Casual" charset="0"/>
                <a:sym typeface="Wingdings"/>
              </a:rPr>
              <a:t> </a:t>
            </a:r>
            <a:r>
              <a:rPr lang="en-US" sz="1600" dirty="0" err="1" smtClean="0">
                <a:solidFill>
                  <a:srgbClr val="000000"/>
                </a:solidFill>
                <a:latin typeface="Apple Casual" charset="0"/>
                <a:cs typeface="Apple Casual" charset="0"/>
              </a:rPr>
              <a:t>HeLa</a:t>
            </a:r>
            <a:r>
              <a:rPr lang="en-US" sz="1600" dirty="0" smtClean="0">
                <a:solidFill>
                  <a:srgbClr val="000000"/>
                </a:solidFill>
                <a:latin typeface="Apple Casual" charset="0"/>
                <a:cs typeface="Apple Casual" charset="0"/>
              </a:rPr>
              <a:t> </a:t>
            </a:r>
            <a:r>
              <a:rPr lang="en-US" sz="1600" dirty="0">
                <a:solidFill>
                  <a:srgbClr val="000000"/>
                </a:solidFill>
                <a:latin typeface="Apple Casual" charset="0"/>
                <a:cs typeface="Apple Casual" charset="0"/>
              </a:rPr>
              <a:t>cells</a:t>
            </a:r>
          </a:p>
        </p:txBody>
      </p:sp>
      <p:cxnSp>
        <p:nvCxnSpPr>
          <p:cNvPr id="15" name="Straight Arrow Connector 14"/>
          <p:cNvCxnSpPr/>
          <p:nvPr/>
        </p:nvCxnSpPr>
        <p:spPr>
          <a:xfrm flipH="1">
            <a:off x="5702300" y="6032500"/>
            <a:ext cx="76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Rectangle 2"/>
          <p:cNvSpPr txBox="1">
            <a:spLocks noChangeArrowheads="1"/>
          </p:cNvSpPr>
          <p:nvPr/>
        </p:nvSpPr>
        <p:spPr bwMode="auto">
          <a:xfrm>
            <a:off x="736600" y="0"/>
            <a:ext cx="7772400" cy="1143000"/>
          </a:xfrm>
          <a:prstGeom prst="rect">
            <a:avLst/>
          </a:prstGeom>
          <a:noFill/>
          <a:ln w="9525">
            <a:noFill/>
            <a:miter lim="800000"/>
            <a:headEnd/>
            <a:tailEnd/>
          </a:ln>
        </p:spPr>
        <p:txBody>
          <a:bodyPr anchor="ct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pPr algn="ctr"/>
            <a:r>
              <a:rPr lang="en-US" sz="4400" b="1" dirty="0" smtClean="0">
                <a:solidFill>
                  <a:srgbClr val="12919C"/>
                </a:solidFill>
                <a:latin typeface="Arial Unicode MS" charset="0"/>
                <a:sym typeface="Wingdings" charset="0"/>
              </a:rPr>
              <a:t>HPV &amp;Cancer</a:t>
            </a:r>
            <a:r>
              <a:rPr lang="en-US" sz="2400" b="1" i="1" dirty="0">
                <a:latin typeface="Arial Unicode MS" charset="0"/>
                <a:sym typeface="Wingdings" charset="0"/>
              </a:rPr>
              <a:t/>
            </a:r>
            <a:br>
              <a:rPr lang="en-US" sz="2400" b="1" i="1" dirty="0">
                <a:latin typeface="Arial Unicode MS" charset="0"/>
                <a:sym typeface="Wingdings" charset="0"/>
              </a:rPr>
            </a:br>
            <a:endParaRPr lang="en-US" sz="2400" b="1" i="1" dirty="0">
              <a:latin typeface="Arial Unicode MS" charset="0"/>
            </a:endParaRPr>
          </a:p>
        </p:txBody>
      </p:sp>
    </p:spTree>
    <p:extLst>
      <p:ext uri="{BB962C8B-B14F-4D97-AF65-F5344CB8AC3E}">
        <p14:creationId xmlns:p14="http://schemas.microsoft.com/office/powerpoint/2010/main" val="241348535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0" y="2602187"/>
            <a:ext cx="8993875" cy="1143000"/>
          </a:xfrm>
          <a:prstGeom prst="rect">
            <a:avLst/>
          </a:prstGeom>
          <a:noFill/>
          <a:ln w="9525">
            <a:noFill/>
            <a:miter lim="800000"/>
            <a:headEnd/>
            <a:tailEnd/>
          </a:ln>
        </p:spPr>
        <p:txBody>
          <a:bodyPr anchor="ctr"/>
          <a:lstStyle>
            <a:lvl1pPr>
              <a:defRPr sz="3200">
                <a:solidFill>
                  <a:schemeClr val="accent2"/>
                </a:solidFill>
                <a:latin typeface="Times New Roman" charset="0"/>
                <a:ea typeface="ＭＳ Ｐゴシック" charset="0"/>
                <a:cs typeface="ＭＳ Ｐゴシック" charset="0"/>
              </a:defRPr>
            </a:lvl1pPr>
            <a:lvl2pPr marL="37931725" indent="-37474525">
              <a:defRPr sz="3200">
                <a:solidFill>
                  <a:schemeClr val="accent2"/>
                </a:solidFill>
                <a:latin typeface="Times New Roman" charset="0"/>
                <a:ea typeface="ＭＳ Ｐゴシック" charset="0"/>
              </a:defRPr>
            </a:lvl2pPr>
            <a:lvl3pPr>
              <a:defRPr sz="3200">
                <a:solidFill>
                  <a:schemeClr val="accent2"/>
                </a:solidFill>
                <a:latin typeface="Times New Roman" charset="0"/>
                <a:ea typeface="ＭＳ Ｐゴシック" charset="0"/>
              </a:defRPr>
            </a:lvl3pPr>
            <a:lvl4pPr>
              <a:defRPr sz="3200">
                <a:solidFill>
                  <a:schemeClr val="accent2"/>
                </a:solidFill>
                <a:latin typeface="Times New Roman" charset="0"/>
                <a:ea typeface="ＭＳ Ｐゴシック" charset="0"/>
              </a:defRPr>
            </a:lvl4pPr>
            <a:lvl5pPr>
              <a:defRPr sz="3200">
                <a:solidFill>
                  <a:schemeClr val="accent2"/>
                </a:solidFill>
                <a:latin typeface="Times New Roman" charset="0"/>
                <a:ea typeface="ＭＳ Ｐゴシック" charset="0"/>
              </a:defRPr>
            </a:lvl5pPr>
            <a:lvl6pPr marL="457200" eaLnBrk="0" fontAlgn="base" hangingPunct="0">
              <a:spcBef>
                <a:spcPct val="0"/>
              </a:spcBef>
              <a:spcAft>
                <a:spcPct val="0"/>
              </a:spcAft>
              <a:defRPr sz="3200">
                <a:solidFill>
                  <a:schemeClr val="accent2"/>
                </a:solidFill>
                <a:latin typeface="Times New Roman" charset="0"/>
                <a:ea typeface="ＭＳ Ｐゴシック" charset="0"/>
              </a:defRPr>
            </a:lvl6pPr>
            <a:lvl7pPr marL="914400" eaLnBrk="0" fontAlgn="base" hangingPunct="0">
              <a:spcBef>
                <a:spcPct val="0"/>
              </a:spcBef>
              <a:spcAft>
                <a:spcPct val="0"/>
              </a:spcAft>
              <a:defRPr sz="3200">
                <a:solidFill>
                  <a:schemeClr val="accent2"/>
                </a:solidFill>
                <a:latin typeface="Times New Roman" charset="0"/>
                <a:ea typeface="ＭＳ Ｐゴシック" charset="0"/>
              </a:defRPr>
            </a:lvl7pPr>
            <a:lvl8pPr marL="1371600" eaLnBrk="0" fontAlgn="base" hangingPunct="0">
              <a:spcBef>
                <a:spcPct val="0"/>
              </a:spcBef>
              <a:spcAft>
                <a:spcPct val="0"/>
              </a:spcAft>
              <a:defRPr sz="3200">
                <a:solidFill>
                  <a:schemeClr val="accent2"/>
                </a:solidFill>
                <a:latin typeface="Times New Roman" charset="0"/>
                <a:ea typeface="ＭＳ Ｐゴシック" charset="0"/>
              </a:defRPr>
            </a:lvl8pPr>
            <a:lvl9pPr marL="1828800" eaLnBrk="0" fontAlgn="base" hangingPunct="0">
              <a:spcBef>
                <a:spcPct val="0"/>
              </a:spcBef>
              <a:spcAft>
                <a:spcPct val="0"/>
              </a:spcAft>
              <a:defRPr sz="3200">
                <a:solidFill>
                  <a:schemeClr val="accent2"/>
                </a:solidFill>
                <a:latin typeface="Times New Roman" charset="0"/>
                <a:ea typeface="ＭＳ Ｐゴシック" charset="0"/>
              </a:defRPr>
            </a:lvl9pPr>
          </a:lstStyle>
          <a:p>
            <a:pPr algn="ctr"/>
            <a:r>
              <a:rPr lang="en-US" sz="4400" b="1" dirty="0" smtClean="0">
                <a:solidFill>
                  <a:srgbClr val="12919C"/>
                </a:solidFill>
                <a:latin typeface="Arial Unicode MS" charset="0"/>
                <a:sym typeface="Wingdings" charset="0"/>
              </a:rPr>
              <a:t>TERC, Telomerase, &amp; Immortality</a:t>
            </a:r>
            <a:r>
              <a:rPr lang="en-US" sz="2400" b="1" i="1" dirty="0">
                <a:latin typeface="Arial Unicode MS" charset="0"/>
                <a:sym typeface="Wingdings" charset="0"/>
              </a:rPr>
              <a:t/>
            </a:r>
            <a:br>
              <a:rPr lang="en-US" sz="2400" b="1" i="1" dirty="0">
                <a:latin typeface="Arial Unicode MS" charset="0"/>
                <a:sym typeface="Wingdings" charset="0"/>
              </a:rPr>
            </a:br>
            <a:endParaRPr lang="en-US" sz="2400" b="1" i="1" dirty="0">
              <a:latin typeface="Arial Unicode MS" charset="0"/>
            </a:endParaRPr>
          </a:p>
        </p:txBody>
      </p:sp>
    </p:spTree>
    <p:extLst>
      <p:ext uri="{BB962C8B-B14F-4D97-AF65-F5344CB8AC3E}">
        <p14:creationId xmlns:p14="http://schemas.microsoft.com/office/powerpoint/2010/main" val="318722528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a:xfrm>
            <a:off x="0" y="3448242"/>
            <a:ext cx="9144000" cy="3388781"/>
          </a:xfrm>
          <a:prstGeom prst="rect">
            <a:avLst/>
          </a:prstGeom>
          <a:gradFill flip="none" rotWithShape="1">
            <a:gsLst>
              <a:gs pos="36000">
                <a:schemeClr val="bg1">
                  <a:lumMod val="95000"/>
                </a:schemeClr>
              </a:gs>
              <a:gs pos="100000">
                <a:schemeClr val="bg1"/>
              </a:gs>
              <a:gs pos="0">
                <a:schemeClr val="bg1">
                  <a:lumMod val="85000"/>
                </a:schemeClr>
              </a:gs>
            </a:gsLst>
            <a:lin ang="16200000" scaled="0"/>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38" y="975579"/>
            <a:ext cx="1504238" cy="150576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256" y="1976137"/>
            <a:ext cx="992797" cy="99380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256" y="335370"/>
            <a:ext cx="992797" cy="993802"/>
          </a:xfrm>
          <a:prstGeom prst="rect">
            <a:avLst/>
          </a:prstGeom>
        </p:spPr>
      </p:pic>
      <p:pic>
        <p:nvPicPr>
          <p:cNvPr id="7" name="Picture 6"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2541626"/>
            <a:ext cx="752119" cy="752881"/>
          </a:xfrm>
          <a:prstGeom prst="rect">
            <a:avLst/>
          </a:prstGeom>
        </p:spPr>
      </p:pic>
      <p:pic>
        <p:nvPicPr>
          <p:cNvPr id="8" name="Picture 7"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1710426"/>
            <a:ext cx="752119" cy="752881"/>
          </a:xfrm>
          <a:prstGeom prst="rect">
            <a:avLst/>
          </a:prstGeom>
        </p:spPr>
      </p:pic>
      <p:pic>
        <p:nvPicPr>
          <p:cNvPr id="9" name="Picture 8"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888879"/>
            <a:ext cx="752119" cy="752881"/>
          </a:xfrm>
          <a:prstGeom prst="rect">
            <a:avLst/>
          </a:prstGeom>
        </p:spPr>
      </p:pic>
      <p:pic>
        <p:nvPicPr>
          <p:cNvPr id="10" name="Picture 9"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57017"/>
            <a:ext cx="752119" cy="752881"/>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38" y="4282895"/>
            <a:ext cx="1504238" cy="1505762"/>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256" y="5524602"/>
            <a:ext cx="992796" cy="993802"/>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256" y="3877887"/>
            <a:ext cx="992796" cy="993802"/>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6084142"/>
            <a:ext cx="752119" cy="75288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5268622"/>
            <a:ext cx="752119" cy="752881"/>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4447075"/>
            <a:ext cx="752119" cy="752881"/>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3596414"/>
            <a:ext cx="752119" cy="752881"/>
          </a:xfrm>
          <a:prstGeom prst="rect">
            <a:avLst/>
          </a:prstGeom>
        </p:spPr>
      </p:pic>
      <p:cxnSp>
        <p:nvCxnSpPr>
          <p:cNvPr id="27" name="Straight Connector 26"/>
          <p:cNvCxnSpPr>
            <a:endCxn id="43" idx="0"/>
          </p:cNvCxnSpPr>
          <p:nvPr/>
        </p:nvCxnSpPr>
        <p:spPr>
          <a:xfrm flipH="1">
            <a:off x="644338" y="1295171"/>
            <a:ext cx="541884" cy="1919150"/>
          </a:xfrm>
          <a:prstGeom prst="line">
            <a:avLst/>
          </a:prstGeom>
          <a:ln>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a:endCxn id="43" idx="2"/>
          </p:cNvCxnSpPr>
          <p:nvPr/>
        </p:nvCxnSpPr>
        <p:spPr>
          <a:xfrm flipH="1" flipV="1">
            <a:off x="644338" y="3522098"/>
            <a:ext cx="532474" cy="1122330"/>
          </a:xfrm>
          <a:prstGeom prst="line">
            <a:avLst/>
          </a:prstGeom>
          <a:ln>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137923" y="3214321"/>
            <a:ext cx="1012830" cy="307777"/>
          </a:xfrm>
          <a:prstGeom prst="rect">
            <a:avLst/>
          </a:prstGeom>
          <a:noFill/>
        </p:spPr>
        <p:txBody>
          <a:bodyPr wrap="none" rtlCol="0">
            <a:spAutoFit/>
          </a:bodyPr>
          <a:lstStyle/>
          <a:p>
            <a:r>
              <a:rPr lang="en-US" sz="1400" dirty="0" smtClean="0">
                <a:solidFill>
                  <a:schemeClr val="tx1">
                    <a:lumMod val="75000"/>
                    <a:lumOff val="25000"/>
                  </a:schemeClr>
                </a:solidFill>
                <a:latin typeface="Helvetica"/>
                <a:cs typeface="Helvetica"/>
              </a:rPr>
              <a:t>Telomeres</a:t>
            </a:r>
            <a:endParaRPr lang="en-US" sz="1400" dirty="0">
              <a:solidFill>
                <a:schemeClr val="tx1">
                  <a:lumMod val="75000"/>
                  <a:lumOff val="25000"/>
                </a:schemeClr>
              </a:solidFill>
              <a:latin typeface="Helvetica"/>
              <a:cs typeface="Helvetica"/>
            </a:endParaRPr>
          </a:p>
        </p:txBody>
      </p:sp>
      <p:cxnSp>
        <p:nvCxnSpPr>
          <p:cNvPr id="45" name="Straight Arrow Connector 44"/>
          <p:cNvCxnSpPr/>
          <p:nvPr/>
        </p:nvCxnSpPr>
        <p:spPr>
          <a:xfrm>
            <a:off x="2521697" y="1762775"/>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2624196" y="1447888"/>
            <a:ext cx="1005729" cy="276999"/>
          </a:xfrm>
          <a:prstGeom prst="rect">
            <a:avLst/>
          </a:prstGeom>
          <a:noFill/>
        </p:spPr>
        <p:txBody>
          <a:bodyPr wrap="none" rtlCol="0">
            <a:spAutoFit/>
          </a:bodyPr>
          <a:lstStyle/>
          <a:p>
            <a:r>
              <a:rPr lang="en-US" sz="1200" dirty="0" smtClean="0">
                <a:solidFill>
                  <a:srgbClr val="404040"/>
                </a:solidFill>
                <a:latin typeface="Helvetica"/>
                <a:cs typeface="Helvetica"/>
              </a:rPr>
              <a:t>Cell division</a:t>
            </a:r>
            <a:endParaRPr lang="en-US" sz="1200" dirty="0">
              <a:solidFill>
                <a:srgbClr val="404040"/>
              </a:solidFill>
              <a:latin typeface="Helvetica"/>
              <a:cs typeface="Helvetica"/>
            </a:endParaRPr>
          </a:p>
        </p:txBody>
      </p:sp>
      <p:cxnSp>
        <p:nvCxnSpPr>
          <p:cNvPr id="50" name="Straight Arrow Connector 49"/>
          <p:cNvCxnSpPr/>
          <p:nvPr/>
        </p:nvCxnSpPr>
        <p:spPr>
          <a:xfrm>
            <a:off x="2521697" y="5246498"/>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2624196" y="4931611"/>
            <a:ext cx="1005729" cy="276999"/>
          </a:xfrm>
          <a:prstGeom prst="rect">
            <a:avLst/>
          </a:prstGeom>
          <a:noFill/>
        </p:spPr>
        <p:txBody>
          <a:bodyPr wrap="none" rtlCol="0">
            <a:spAutoFit/>
          </a:bodyPr>
          <a:lstStyle/>
          <a:p>
            <a:r>
              <a:rPr lang="en-US" sz="1200" dirty="0" smtClean="0">
                <a:solidFill>
                  <a:srgbClr val="404040"/>
                </a:solidFill>
                <a:latin typeface="Helvetica"/>
                <a:cs typeface="Helvetica"/>
              </a:rPr>
              <a:t>Cell division</a:t>
            </a:r>
            <a:endParaRPr lang="en-US" sz="1200" dirty="0">
              <a:solidFill>
                <a:srgbClr val="404040"/>
              </a:solidFill>
              <a:latin typeface="Helvetica"/>
              <a:cs typeface="Helvetica"/>
            </a:endParaRPr>
          </a:p>
        </p:txBody>
      </p:sp>
      <p:cxnSp>
        <p:nvCxnSpPr>
          <p:cNvPr id="52" name="Straight Arrow Connector 51"/>
          <p:cNvCxnSpPr/>
          <p:nvPr/>
        </p:nvCxnSpPr>
        <p:spPr>
          <a:xfrm>
            <a:off x="5049938" y="1762775"/>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4926661" y="1447888"/>
            <a:ext cx="1352278" cy="276999"/>
          </a:xfrm>
          <a:prstGeom prst="rect">
            <a:avLst/>
          </a:prstGeom>
          <a:noFill/>
        </p:spPr>
        <p:txBody>
          <a:bodyPr wrap="none" rtlCol="0">
            <a:spAutoFit/>
          </a:bodyPr>
          <a:lstStyle/>
          <a:p>
            <a:r>
              <a:rPr lang="en-US" sz="1200" dirty="0" smtClean="0">
                <a:solidFill>
                  <a:srgbClr val="404040"/>
                </a:solidFill>
                <a:latin typeface="Helvetica"/>
                <a:cs typeface="Helvetica"/>
              </a:rPr>
              <a:t>~50 cell divisions</a:t>
            </a:r>
            <a:endParaRPr lang="en-US" sz="1200" dirty="0">
              <a:solidFill>
                <a:srgbClr val="404040"/>
              </a:solidFill>
              <a:latin typeface="Helvetica"/>
              <a:cs typeface="Helvetica"/>
            </a:endParaRPr>
          </a:p>
        </p:txBody>
      </p:sp>
      <p:cxnSp>
        <p:nvCxnSpPr>
          <p:cNvPr id="54" name="Straight Arrow Connector 53"/>
          <p:cNvCxnSpPr/>
          <p:nvPr/>
        </p:nvCxnSpPr>
        <p:spPr>
          <a:xfrm>
            <a:off x="5049938" y="5246498"/>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4926661" y="4931611"/>
            <a:ext cx="1395033" cy="276999"/>
          </a:xfrm>
          <a:prstGeom prst="rect">
            <a:avLst/>
          </a:prstGeom>
          <a:noFill/>
        </p:spPr>
        <p:txBody>
          <a:bodyPr wrap="none" rtlCol="0">
            <a:spAutoFit/>
          </a:bodyPr>
          <a:lstStyle/>
          <a:p>
            <a:r>
              <a:rPr lang="en-US" sz="1200" dirty="0" smtClean="0">
                <a:solidFill>
                  <a:srgbClr val="404040"/>
                </a:solidFill>
                <a:latin typeface="Helvetica"/>
                <a:cs typeface="Helvetica"/>
              </a:rPr>
              <a:t>~ 50 cell divisions</a:t>
            </a:r>
            <a:endParaRPr lang="en-US" sz="1200" dirty="0">
              <a:solidFill>
                <a:srgbClr val="404040"/>
              </a:solidFill>
              <a:latin typeface="Helvetica"/>
              <a:cs typeface="Helvetica"/>
            </a:endParaRPr>
          </a:p>
        </p:txBody>
      </p:sp>
      <p:grpSp>
        <p:nvGrpSpPr>
          <p:cNvPr id="2" name="Group 65"/>
          <p:cNvGrpSpPr/>
          <p:nvPr/>
        </p:nvGrpSpPr>
        <p:grpSpPr>
          <a:xfrm>
            <a:off x="7748621" y="1762775"/>
            <a:ext cx="971294" cy="0"/>
            <a:chOff x="7590060" y="1762775"/>
            <a:chExt cx="971294" cy="0"/>
          </a:xfrm>
        </p:grpSpPr>
        <p:cxnSp>
          <p:nvCxnSpPr>
            <p:cNvPr id="61" name="Straight Arrow Connector 60"/>
            <p:cNvCxnSpPr/>
            <p:nvPr/>
          </p:nvCxnSpPr>
          <p:spPr>
            <a:xfrm>
              <a:off x="7590060"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p:nvPr/>
          </p:nvCxnSpPr>
          <p:spPr>
            <a:xfrm>
              <a:off x="7933706"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p:nvPr/>
          </p:nvCxnSpPr>
          <p:spPr>
            <a:xfrm>
              <a:off x="8269943"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1" name="TextBox 70"/>
          <p:cNvSpPr txBox="1"/>
          <p:nvPr/>
        </p:nvSpPr>
        <p:spPr>
          <a:xfrm>
            <a:off x="7748621" y="1432140"/>
            <a:ext cx="869048" cy="276999"/>
          </a:xfrm>
          <a:prstGeom prst="rect">
            <a:avLst/>
          </a:prstGeom>
          <a:noFill/>
        </p:spPr>
        <p:txBody>
          <a:bodyPr wrap="none" rtlCol="0">
            <a:spAutoFit/>
          </a:bodyPr>
          <a:lstStyle/>
          <a:p>
            <a:r>
              <a:rPr lang="en-US" sz="1200" dirty="0" smtClean="0">
                <a:solidFill>
                  <a:srgbClr val="404040"/>
                </a:solidFill>
                <a:latin typeface="Helvetica"/>
                <a:cs typeface="Helvetica"/>
              </a:rPr>
              <a:t>Cell aging</a:t>
            </a:r>
            <a:endParaRPr lang="en-US" sz="1200" dirty="0">
              <a:solidFill>
                <a:srgbClr val="404040"/>
              </a:solidFill>
              <a:latin typeface="Helvetica"/>
              <a:cs typeface="Helvetica"/>
            </a:endParaRPr>
          </a:p>
        </p:txBody>
      </p:sp>
      <p:sp>
        <p:nvSpPr>
          <p:cNvPr id="73" name="TextBox 72"/>
          <p:cNvSpPr txBox="1"/>
          <p:nvPr/>
        </p:nvSpPr>
        <p:spPr>
          <a:xfrm>
            <a:off x="7594934" y="1766321"/>
            <a:ext cx="1577487" cy="276999"/>
          </a:xfrm>
          <a:prstGeom prst="rect">
            <a:avLst/>
          </a:prstGeom>
          <a:noFill/>
        </p:spPr>
        <p:txBody>
          <a:bodyPr wrap="square" rtlCol="0">
            <a:spAutoFit/>
          </a:bodyPr>
          <a:lstStyle/>
          <a:p>
            <a:r>
              <a:rPr lang="en-US" sz="1200" dirty="0" smtClean="0">
                <a:solidFill>
                  <a:srgbClr val="404040"/>
                </a:solidFill>
                <a:latin typeface="Helvetica"/>
                <a:cs typeface="Helvetica"/>
              </a:rPr>
              <a:t>No more divisions</a:t>
            </a:r>
            <a:endParaRPr lang="en-US" sz="1200" dirty="0">
              <a:solidFill>
                <a:srgbClr val="404040"/>
              </a:solidFill>
              <a:latin typeface="Helvetica"/>
              <a:cs typeface="Helvetica"/>
            </a:endParaRPr>
          </a:p>
        </p:txBody>
      </p:sp>
      <p:grpSp>
        <p:nvGrpSpPr>
          <p:cNvPr id="3" name="Group 73"/>
          <p:cNvGrpSpPr/>
          <p:nvPr/>
        </p:nvGrpSpPr>
        <p:grpSpPr>
          <a:xfrm>
            <a:off x="7823692" y="5217039"/>
            <a:ext cx="971294" cy="0"/>
            <a:chOff x="7590060" y="1762775"/>
            <a:chExt cx="971294" cy="0"/>
          </a:xfrm>
        </p:grpSpPr>
        <p:cxnSp>
          <p:nvCxnSpPr>
            <p:cNvPr id="75" name="Straight Arrow Connector 74"/>
            <p:cNvCxnSpPr/>
            <p:nvPr/>
          </p:nvCxnSpPr>
          <p:spPr>
            <a:xfrm>
              <a:off x="7590060"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6" name="Straight Arrow Connector 75"/>
            <p:cNvCxnSpPr/>
            <p:nvPr/>
          </p:nvCxnSpPr>
          <p:spPr>
            <a:xfrm>
              <a:off x="7933706"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p:nvPr/>
          </p:nvCxnSpPr>
          <p:spPr>
            <a:xfrm>
              <a:off x="8269943"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8" name="TextBox 77"/>
          <p:cNvSpPr txBox="1"/>
          <p:nvPr/>
        </p:nvSpPr>
        <p:spPr>
          <a:xfrm>
            <a:off x="7698227" y="4886404"/>
            <a:ext cx="1313693" cy="276999"/>
          </a:xfrm>
          <a:prstGeom prst="rect">
            <a:avLst/>
          </a:prstGeom>
          <a:noFill/>
        </p:spPr>
        <p:txBody>
          <a:bodyPr wrap="square" rtlCol="0">
            <a:spAutoFit/>
          </a:bodyPr>
          <a:lstStyle/>
          <a:p>
            <a:r>
              <a:rPr lang="en-US" sz="1200" dirty="0" smtClean="0">
                <a:solidFill>
                  <a:srgbClr val="404040"/>
                </a:solidFill>
                <a:latin typeface="Helvetica"/>
                <a:cs typeface="Helvetica"/>
              </a:rPr>
              <a:t>Cell immortality</a:t>
            </a:r>
            <a:endParaRPr lang="en-US" sz="1200" dirty="0">
              <a:solidFill>
                <a:srgbClr val="404040"/>
              </a:solidFill>
              <a:latin typeface="Helvetica"/>
              <a:cs typeface="Helvetica"/>
            </a:endParaRPr>
          </a:p>
        </p:txBody>
      </p:sp>
      <p:sp>
        <p:nvSpPr>
          <p:cNvPr id="79" name="TextBox 78"/>
          <p:cNvSpPr txBox="1"/>
          <p:nvPr/>
        </p:nvSpPr>
        <p:spPr>
          <a:xfrm>
            <a:off x="7460510" y="5220585"/>
            <a:ext cx="1787794" cy="276999"/>
          </a:xfrm>
          <a:prstGeom prst="rect">
            <a:avLst/>
          </a:prstGeom>
          <a:noFill/>
        </p:spPr>
        <p:txBody>
          <a:bodyPr wrap="square" rtlCol="0">
            <a:spAutoFit/>
          </a:bodyPr>
          <a:lstStyle/>
          <a:p>
            <a:r>
              <a:rPr lang="en-US" sz="1200" dirty="0" smtClean="0">
                <a:solidFill>
                  <a:srgbClr val="404040"/>
                </a:solidFill>
                <a:latin typeface="Helvetica"/>
                <a:cs typeface="Helvetica"/>
              </a:rPr>
              <a:t>Cell division continues</a:t>
            </a:r>
            <a:endParaRPr lang="en-US" sz="1200" dirty="0">
              <a:solidFill>
                <a:srgbClr val="404040"/>
              </a:solidFill>
              <a:latin typeface="Helvetica"/>
              <a:cs typeface="Helvetica"/>
            </a:endParaRPr>
          </a:p>
        </p:txBody>
      </p:sp>
      <p:pic>
        <p:nvPicPr>
          <p:cNvPr id="80" name="Picture 79" descr="ProteinIsolate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8740" y="4367388"/>
            <a:ext cx="550182" cy="561613"/>
          </a:xfrm>
          <a:prstGeom prst="rect">
            <a:avLst/>
          </a:prstGeom>
        </p:spPr>
      </p:pic>
      <p:pic>
        <p:nvPicPr>
          <p:cNvPr id="81" name="Picture 80" descr="ProteinIsolate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5344" y="4349295"/>
            <a:ext cx="550182" cy="561613"/>
          </a:xfrm>
          <a:prstGeom prst="rect">
            <a:avLst/>
          </a:prstGeom>
        </p:spPr>
      </p:pic>
      <p:sp>
        <p:nvSpPr>
          <p:cNvPr id="95" name="TextBox 94"/>
          <p:cNvSpPr txBox="1"/>
          <p:nvPr/>
        </p:nvSpPr>
        <p:spPr>
          <a:xfrm>
            <a:off x="2580988" y="4072296"/>
            <a:ext cx="980106" cy="276999"/>
          </a:xfrm>
          <a:prstGeom prst="rect">
            <a:avLst/>
          </a:prstGeom>
          <a:noFill/>
        </p:spPr>
        <p:txBody>
          <a:bodyPr wrap="none" rtlCol="0">
            <a:spAutoFit/>
          </a:bodyPr>
          <a:lstStyle/>
          <a:p>
            <a:r>
              <a:rPr lang="en-US" sz="1200" dirty="0" smtClean="0">
                <a:solidFill>
                  <a:srgbClr val="404040"/>
                </a:solidFill>
                <a:latin typeface="Helvetica"/>
                <a:cs typeface="Helvetica"/>
              </a:rPr>
              <a:t>Telomerase</a:t>
            </a:r>
            <a:endParaRPr lang="en-US" sz="1200" dirty="0">
              <a:solidFill>
                <a:srgbClr val="404040"/>
              </a:solidFill>
              <a:latin typeface="Helvetica"/>
              <a:cs typeface="Helvetica"/>
            </a:endParaRPr>
          </a:p>
        </p:txBody>
      </p:sp>
      <p:sp>
        <p:nvSpPr>
          <p:cNvPr id="96" name="TextBox 95"/>
          <p:cNvSpPr txBox="1"/>
          <p:nvPr/>
        </p:nvSpPr>
        <p:spPr>
          <a:xfrm>
            <a:off x="5194471" y="4070435"/>
            <a:ext cx="980106" cy="276999"/>
          </a:xfrm>
          <a:prstGeom prst="rect">
            <a:avLst/>
          </a:prstGeom>
          <a:noFill/>
        </p:spPr>
        <p:txBody>
          <a:bodyPr wrap="none" rtlCol="0">
            <a:spAutoFit/>
          </a:bodyPr>
          <a:lstStyle/>
          <a:p>
            <a:r>
              <a:rPr lang="en-US" sz="1200" dirty="0" smtClean="0">
                <a:solidFill>
                  <a:srgbClr val="404040"/>
                </a:solidFill>
                <a:latin typeface="Helvetica"/>
                <a:cs typeface="Helvetica"/>
              </a:rPr>
              <a:t>Telomerase</a:t>
            </a:r>
            <a:endParaRPr lang="en-US" sz="1200" dirty="0">
              <a:solidFill>
                <a:srgbClr val="404040"/>
              </a:solidFill>
              <a:latin typeface="Helvetica"/>
              <a:cs typeface="Helvetica"/>
            </a:endParaRPr>
          </a:p>
        </p:txBody>
      </p:sp>
      <p:sp>
        <p:nvSpPr>
          <p:cNvPr id="97" name="TextBox 96"/>
          <p:cNvSpPr txBox="1"/>
          <p:nvPr/>
        </p:nvSpPr>
        <p:spPr>
          <a:xfrm>
            <a:off x="898807" y="2529501"/>
            <a:ext cx="1014220" cy="276999"/>
          </a:xfrm>
          <a:prstGeom prst="rect">
            <a:avLst/>
          </a:prstGeom>
          <a:noFill/>
        </p:spPr>
        <p:txBody>
          <a:bodyPr wrap="none" rtlCol="0">
            <a:spAutoFit/>
          </a:bodyPr>
          <a:lstStyle/>
          <a:p>
            <a:r>
              <a:rPr lang="en-US" sz="1200" dirty="0" smtClean="0">
                <a:solidFill>
                  <a:srgbClr val="404040"/>
                </a:solidFill>
                <a:latin typeface="Helvetica"/>
                <a:cs typeface="Helvetica"/>
              </a:rPr>
              <a:t>Somatic cell</a:t>
            </a:r>
            <a:endParaRPr lang="en-US" sz="1200" dirty="0">
              <a:solidFill>
                <a:srgbClr val="404040"/>
              </a:solidFill>
              <a:latin typeface="Helvetica"/>
              <a:cs typeface="Helvetica"/>
            </a:endParaRPr>
          </a:p>
        </p:txBody>
      </p:sp>
      <p:sp>
        <p:nvSpPr>
          <p:cNvPr id="98" name="TextBox 97"/>
          <p:cNvSpPr txBox="1"/>
          <p:nvPr/>
        </p:nvSpPr>
        <p:spPr>
          <a:xfrm>
            <a:off x="958619" y="5867885"/>
            <a:ext cx="954408" cy="646331"/>
          </a:xfrm>
          <a:prstGeom prst="rect">
            <a:avLst/>
          </a:prstGeom>
          <a:noFill/>
        </p:spPr>
        <p:txBody>
          <a:bodyPr wrap="none" rtlCol="0">
            <a:spAutoFit/>
          </a:bodyPr>
          <a:lstStyle/>
          <a:p>
            <a:pPr algn="ctr"/>
            <a:r>
              <a:rPr lang="en-US" sz="1200" dirty="0" smtClean="0">
                <a:solidFill>
                  <a:srgbClr val="404040"/>
                </a:solidFill>
                <a:latin typeface="Helvetica"/>
                <a:cs typeface="Helvetica"/>
              </a:rPr>
              <a:t>Germ cell</a:t>
            </a:r>
          </a:p>
          <a:p>
            <a:pPr algn="ctr"/>
            <a:r>
              <a:rPr lang="en-US" sz="1200" dirty="0" smtClean="0">
                <a:solidFill>
                  <a:srgbClr val="404040"/>
                </a:solidFill>
                <a:latin typeface="Helvetica"/>
                <a:cs typeface="Helvetica"/>
              </a:rPr>
              <a:t>Stem cell</a:t>
            </a:r>
          </a:p>
          <a:p>
            <a:pPr algn="ctr"/>
            <a:r>
              <a:rPr lang="en-US" sz="1200" dirty="0" smtClean="0">
                <a:solidFill>
                  <a:srgbClr val="404040"/>
                </a:solidFill>
                <a:latin typeface="Helvetica"/>
                <a:cs typeface="Helvetica"/>
              </a:rPr>
              <a:t>Cancer cell</a:t>
            </a:r>
          </a:p>
        </p:txBody>
      </p:sp>
      <p:pic>
        <p:nvPicPr>
          <p:cNvPr id="46" name="Picture 45" descr="Logo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9740" y="6518404"/>
            <a:ext cx="1809018" cy="274480"/>
          </a:xfrm>
          <a:prstGeom prst="rect">
            <a:avLst/>
          </a:prstGeom>
        </p:spPr>
      </p:pic>
    </p:spTree>
    <p:extLst>
      <p:ext uri="{BB962C8B-B14F-4D97-AF65-F5344CB8AC3E}">
        <p14:creationId xmlns:p14="http://schemas.microsoft.com/office/powerpoint/2010/main" val="41295523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7"/>
                                        </p:tgtEl>
                                      </p:cBhvr>
                                    </p:animEffect>
                                    <p:set>
                                      <p:cBhvr>
                                        <p:cTn id="18" dur="1" fill="hold">
                                          <p:stCondLst>
                                            <p:cond delay="499"/>
                                          </p:stCondLst>
                                        </p:cTn>
                                        <p:tgtEl>
                                          <p:spTgt spid="27"/>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35"/>
                                        </p:tgtEl>
                                      </p:cBhvr>
                                    </p:animEffect>
                                    <p:set>
                                      <p:cBhvr>
                                        <p:cTn id="21" dur="1" fill="hold">
                                          <p:stCondLst>
                                            <p:cond delay="499"/>
                                          </p:stCondLst>
                                        </p:cTn>
                                        <p:tgtEl>
                                          <p:spTgt spid="3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3"/>
                                        </p:tgtEl>
                                      </p:cBhvr>
                                    </p:animEffect>
                                    <p:set>
                                      <p:cBhvr>
                                        <p:cTn id="24" dur="1" fill="hold">
                                          <p:stCondLst>
                                            <p:cond delay="499"/>
                                          </p:stCondLst>
                                        </p:cTn>
                                        <p:tgtEl>
                                          <p:spTgt spid="43"/>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childTnLst>
                                </p:cTn>
                              </p:par>
                              <p:par>
                                <p:cTn id="37" presetID="31" presetClass="entr" presetSubtype="0" fill="hold" nodeType="withEffect">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cBhvr>
                                        <p:cTn id="39" dur="1000" fill="hold"/>
                                        <p:tgtEl>
                                          <p:spTgt spid="80"/>
                                        </p:tgtEl>
                                        <p:attrNameLst>
                                          <p:attrName>ppt_w</p:attrName>
                                        </p:attrNameLst>
                                      </p:cBhvr>
                                      <p:tavLst>
                                        <p:tav tm="0">
                                          <p:val>
                                            <p:fltVal val="0"/>
                                          </p:val>
                                        </p:tav>
                                        <p:tav tm="100000">
                                          <p:val>
                                            <p:strVal val="#ppt_w"/>
                                          </p:val>
                                        </p:tav>
                                      </p:tavLst>
                                    </p:anim>
                                    <p:anim calcmode="lin" valueType="num">
                                      <p:cBhvr>
                                        <p:cTn id="40" dur="1000" fill="hold"/>
                                        <p:tgtEl>
                                          <p:spTgt spid="80"/>
                                        </p:tgtEl>
                                        <p:attrNameLst>
                                          <p:attrName>ppt_h</p:attrName>
                                        </p:attrNameLst>
                                      </p:cBhvr>
                                      <p:tavLst>
                                        <p:tav tm="0">
                                          <p:val>
                                            <p:fltVal val="0"/>
                                          </p:val>
                                        </p:tav>
                                        <p:tav tm="100000">
                                          <p:val>
                                            <p:strVal val="#ppt_h"/>
                                          </p:val>
                                        </p:tav>
                                      </p:tavLst>
                                    </p:anim>
                                    <p:anim calcmode="lin" valueType="num">
                                      <p:cBhvr>
                                        <p:cTn id="41" dur="1000" fill="hold"/>
                                        <p:tgtEl>
                                          <p:spTgt spid="80"/>
                                        </p:tgtEl>
                                        <p:attrNameLst>
                                          <p:attrName>style.rotation</p:attrName>
                                        </p:attrNameLst>
                                      </p:cBhvr>
                                      <p:tavLst>
                                        <p:tav tm="0">
                                          <p:val>
                                            <p:fltVal val="90"/>
                                          </p:val>
                                        </p:tav>
                                        <p:tav tm="100000">
                                          <p:val>
                                            <p:fltVal val="0"/>
                                          </p:val>
                                        </p:tav>
                                      </p:tavLst>
                                    </p:anim>
                                    <p:animEffect transition="in" filter="fade">
                                      <p:cBhvr>
                                        <p:cTn id="42" dur="1000"/>
                                        <p:tgtEl>
                                          <p:spTgt spid="8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fade">
                                      <p:cBhvr>
                                        <p:cTn id="45" dur="500"/>
                                        <p:tgtEl>
                                          <p:spTgt spid="95"/>
                                        </p:tgtEl>
                                      </p:cBhvr>
                                    </p:animEffect>
                                  </p:childTnLst>
                                </p:cTn>
                              </p:par>
                              <p:par>
                                <p:cTn id="46" presetID="8" presetClass="emph" presetSubtype="0" repeatCount="indefinite" fill="hold" nodeType="withEffect">
                                  <p:stCondLst>
                                    <p:cond delay="0"/>
                                  </p:stCondLst>
                                  <p:endCondLst>
                                    <p:cond evt="onNext" delay="0">
                                      <p:tgtEl>
                                        <p:sldTgt/>
                                      </p:tgtEl>
                                    </p:cond>
                                  </p:endCondLst>
                                  <p:childTnLst>
                                    <p:animRot by="21600000">
                                      <p:cBhvr>
                                        <p:cTn id="47" dur="2000" fill="hold"/>
                                        <p:tgtEl>
                                          <p:spTgt spid="80"/>
                                        </p:tgtEl>
                                        <p:attrNameLst>
                                          <p:attrName>r</p:attrName>
                                        </p:attrNameLst>
                                      </p:cBhvr>
                                    </p:animRot>
                                  </p:childTnLst>
                                </p:cTn>
                              </p:par>
                              <p:par>
                                <p:cTn id="48" presetID="31" presetClass="entr" presetSubtype="0"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1000" fill="hold"/>
                                        <p:tgtEl>
                                          <p:spTgt spid="6"/>
                                        </p:tgtEl>
                                        <p:attrNameLst>
                                          <p:attrName>ppt_w</p:attrName>
                                        </p:attrNameLst>
                                      </p:cBhvr>
                                      <p:tavLst>
                                        <p:tav tm="0">
                                          <p:val>
                                            <p:fltVal val="0"/>
                                          </p:val>
                                        </p:tav>
                                        <p:tav tm="100000">
                                          <p:val>
                                            <p:strVal val="#ppt_w"/>
                                          </p:val>
                                        </p:tav>
                                      </p:tavLst>
                                    </p:anim>
                                    <p:anim calcmode="lin" valueType="num">
                                      <p:cBhvr>
                                        <p:cTn id="51" dur="1000" fill="hold"/>
                                        <p:tgtEl>
                                          <p:spTgt spid="6"/>
                                        </p:tgtEl>
                                        <p:attrNameLst>
                                          <p:attrName>ppt_h</p:attrName>
                                        </p:attrNameLst>
                                      </p:cBhvr>
                                      <p:tavLst>
                                        <p:tav tm="0">
                                          <p:val>
                                            <p:fltVal val="0"/>
                                          </p:val>
                                        </p:tav>
                                        <p:tav tm="100000">
                                          <p:val>
                                            <p:strVal val="#ppt_h"/>
                                          </p:val>
                                        </p:tav>
                                      </p:tavLst>
                                    </p:anim>
                                    <p:anim calcmode="lin" valueType="num">
                                      <p:cBhvr>
                                        <p:cTn id="52" dur="1000" fill="hold"/>
                                        <p:tgtEl>
                                          <p:spTgt spid="6"/>
                                        </p:tgtEl>
                                        <p:attrNameLst>
                                          <p:attrName>style.rotation</p:attrName>
                                        </p:attrNameLst>
                                      </p:cBhvr>
                                      <p:tavLst>
                                        <p:tav tm="0">
                                          <p:val>
                                            <p:fltVal val="90"/>
                                          </p:val>
                                        </p:tav>
                                        <p:tav tm="100000">
                                          <p:val>
                                            <p:fltVal val="0"/>
                                          </p:val>
                                        </p:tav>
                                      </p:tavLst>
                                    </p:anim>
                                    <p:animEffect transition="in" filter="fade">
                                      <p:cBhvr>
                                        <p:cTn id="53" dur="1000"/>
                                        <p:tgtEl>
                                          <p:spTgt spid="6"/>
                                        </p:tgtEl>
                                      </p:cBhvr>
                                    </p:animEffect>
                                  </p:childTnLst>
                                </p:cTn>
                              </p:par>
                              <p:par>
                                <p:cTn id="54" presetID="31" presetClass="entr" presetSubtype="0" fill="hold"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1000" fill="hold"/>
                                        <p:tgtEl>
                                          <p:spTgt spid="5"/>
                                        </p:tgtEl>
                                        <p:attrNameLst>
                                          <p:attrName>ppt_w</p:attrName>
                                        </p:attrNameLst>
                                      </p:cBhvr>
                                      <p:tavLst>
                                        <p:tav tm="0">
                                          <p:val>
                                            <p:fltVal val="0"/>
                                          </p:val>
                                        </p:tav>
                                        <p:tav tm="100000">
                                          <p:val>
                                            <p:strVal val="#ppt_w"/>
                                          </p:val>
                                        </p:tav>
                                      </p:tavLst>
                                    </p:anim>
                                    <p:anim calcmode="lin" valueType="num">
                                      <p:cBhvr>
                                        <p:cTn id="57" dur="1000" fill="hold"/>
                                        <p:tgtEl>
                                          <p:spTgt spid="5"/>
                                        </p:tgtEl>
                                        <p:attrNameLst>
                                          <p:attrName>ppt_h</p:attrName>
                                        </p:attrNameLst>
                                      </p:cBhvr>
                                      <p:tavLst>
                                        <p:tav tm="0">
                                          <p:val>
                                            <p:fltVal val="0"/>
                                          </p:val>
                                        </p:tav>
                                        <p:tav tm="100000">
                                          <p:val>
                                            <p:strVal val="#ppt_h"/>
                                          </p:val>
                                        </p:tav>
                                      </p:tavLst>
                                    </p:anim>
                                    <p:anim calcmode="lin" valueType="num">
                                      <p:cBhvr>
                                        <p:cTn id="58" dur="1000" fill="hold"/>
                                        <p:tgtEl>
                                          <p:spTgt spid="5"/>
                                        </p:tgtEl>
                                        <p:attrNameLst>
                                          <p:attrName>style.rotation</p:attrName>
                                        </p:attrNameLst>
                                      </p:cBhvr>
                                      <p:tavLst>
                                        <p:tav tm="0">
                                          <p:val>
                                            <p:fltVal val="90"/>
                                          </p:val>
                                        </p:tav>
                                        <p:tav tm="100000">
                                          <p:val>
                                            <p:fltVal val="0"/>
                                          </p:val>
                                        </p:tav>
                                      </p:tavLst>
                                    </p:anim>
                                    <p:animEffect transition="in" filter="fade">
                                      <p:cBhvr>
                                        <p:cTn id="59" dur="1000"/>
                                        <p:tgtEl>
                                          <p:spTgt spid="5"/>
                                        </p:tgtEl>
                                      </p:cBhvr>
                                    </p:animEffect>
                                  </p:childTnLst>
                                </p:cTn>
                              </p:par>
                              <p:par>
                                <p:cTn id="60" presetID="31" presetClass="entr" presetSubtype="0"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1000" fill="hold"/>
                                        <p:tgtEl>
                                          <p:spTgt spid="13"/>
                                        </p:tgtEl>
                                        <p:attrNameLst>
                                          <p:attrName>ppt_w</p:attrName>
                                        </p:attrNameLst>
                                      </p:cBhvr>
                                      <p:tavLst>
                                        <p:tav tm="0">
                                          <p:val>
                                            <p:fltVal val="0"/>
                                          </p:val>
                                        </p:tav>
                                        <p:tav tm="100000">
                                          <p:val>
                                            <p:strVal val="#ppt_w"/>
                                          </p:val>
                                        </p:tav>
                                      </p:tavLst>
                                    </p:anim>
                                    <p:anim calcmode="lin" valueType="num">
                                      <p:cBhvr>
                                        <p:cTn id="63" dur="1000" fill="hold"/>
                                        <p:tgtEl>
                                          <p:spTgt spid="13"/>
                                        </p:tgtEl>
                                        <p:attrNameLst>
                                          <p:attrName>ppt_h</p:attrName>
                                        </p:attrNameLst>
                                      </p:cBhvr>
                                      <p:tavLst>
                                        <p:tav tm="0">
                                          <p:val>
                                            <p:fltVal val="0"/>
                                          </p:val>
                                        </p:tav>
                                        <p:tav tm="100000">
                                          <p:val>
                                            <p:strVal val="#ppt_h"/>
                                          </p:val>
                                        </p:tav>
                                      </p:tavLst>
                                    </p:anim>
                                    <p:anim calcmode="lin" valueType="num">
                                      <p:cBhvr>
                                        <p:cTn id="64" dur="1000" fill="hold"/>
                                        <p:tgtEl>
                                          <p:spTgt spid="13"/>
                                        </p:tgtEl>
                                        <p:attrNameLst>
                                          <p:attrName>style.rotation</p:attrName>
                                        </p:attrNameLst>
                                      </p:cBhvr>
                                      <p:tavLst>
                                        <p:tav tm="0">
                                          <p:val>
                                            <p:fltVal val="90"/>
                                          </p:val>
                                        </p:tav>
                                        <p:tav tm="100000">
                                          <p:val>
                                            <p:fltVal val="0"/>
                                          </p:val>
                                        </p:tav>
                                      </p:tavLst>
                                    </p:anim>
                                    <p:animEffect transition="in" filter="fade">
                                      <p:cBhvr>
                                        <p:cTn id="65" dur="1000"/>
                                        <p:tgtEl>
                                          <p:spTgt spid="13"/>
                                        </p:tgtEl>
                                      </p:cBhvr>
                                    </p:animEffect>
                                  </p:childTnLst>
                                </p:cTn>
                              </p:par>
                              <p:par>
                                <p:cTn id="66" presetID="31"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1000" fill="hold"/>
                                        <p:tgtEl>
                                          <p:spTgt spid="12"/>
                                        </p:tgtEl>
                                        <p:attrNameLst>
                                          <p:attrName>ppt_w</p:attrName>
                                        </p:attrNameLst>
                                      </p:cBhvr>
                                      <p:tavLst>
                                        <p:tav tm="0">
                                          <p:val>
                                            <p:fltVal val="0"/>
                                          </p:val>
                                        </p:tav>
                                        <p:tav tm="100000">
                                          <p:val>
                                            <p:strVal val="#ppt_w"/>
                                          </p:val>
                                        </p:tav>
                                      </p:tavLst>
                                    </p:anim>
                                    <p:anim calcmode="lin" valueType="num">
                                      <p:cBhvr>
                                        <p:cTn id="69" dur="1000" fill="hold"/>
                                        <p:tgtEl>
                                          <p:spTgt spid="12"/>
                                        </p:tgtEl>
                                        <p:attrNameLst>
                                          <p:attrName>ppt_h</p:attrName>
                                        </p:attrNameLst>
                                      </p:cBhvr>
                                      <p:tavLst>
                                        <p:tav tm="0">
                                          <p:val>
                                            <p:fltVal val="0"/>
                                          </p:val>
                                        </p:tav>
                                        <p:tav tm="100000">
                                          <p:val>
                                            <p:strVal val="#ppt_h"/>
                                          </p:val>
                                        </p:tav>
                                      </p:tavLst>
                                    </p:anim>
                                    <p:anim calcmode="lin" valueType="num">
                                      <p:cBhvr>
                                        <p:cTn id="70" dur="1000" fill="hold"/>
                                        <p:tgtEl>
                                          <p:spTgt spid="12"/>
                                        </p:tgtEl>
                                        <p:attrNameLst>
                                          <p:attrName>style.rotation</p:attrName>
                                        </p:attrNameLst>
                                      </p:cBhvr>
                                      <p:tavLst>
                                        <p:tav tm="0">
                                          <p:val>
                                            <p:fltVal val="90"/>
                                          </p:val>
                                        </p:tav>
                                        <p:tav tm="100000">
                                          <p:val>
                                            <p:fltVal val="0"/>
                                          </p:val>
                                        </p:tav>
                                      </p:tavLst>
                                    </p:anim>
                                    <p:animEffect transition="in" filter="fade">
                                      <p:cBhvr>
                                        <p:cTn id="71" dur="10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par>
                                <p:cTn id="80" presetID="10" presetClass="entr" presetSubtype="0" fill="hold" nodeType="with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31" presetClass="entr" presetSubtype="0" fill="hold" nodeType="withEffect">
                                  <p:stCondLst>
                                    <p:cond delay="0"/>
                                  </p:stCondLst>
                                  <p:childTnLst>
                                    <p:set>
                                      <p:cBhvr>
                                        <p:cTn id="87" dur="1" fill="hold">
                                          <p:stCondLst>
                                            <p:cond delay="0"/>
                                          </p:stCondLst>
                                        </p:cTn>
                                        <p:tgtEl>
                                          <p:spTgt spid="81"/>
                                        </p:tgtEl>
                                        <p:attrNameLst>
                                          <p:attrName>style.visibility</p:attrName>
                                        </p:attrNameLst>
                                      </p:cBhvr>
                                      <p:to>
                                        <p:strVal val="visible"/>
                                      </p:to>
                                    </p:set>
                                    <p:anim calcmode="lin" valueType="num">
                                      <p:cBhvr>
                                        <p:cTn id="88" dur="1000" fill="hold"/>
                                        <p:tgtEl>
                                          <p:spTgt spid="81"/>
                                        </p:tgtEl>
                                        <p:attrNameLst>
                                          <p:attrName>ppt_w</p:attrName>
                                        </p:attrNameLst>
                                      </p:cBhvr>
                                      <p:tavLst>
                                        <p:tav tm="0">
                                          <p:val>
                                            <p:fltVal val="0"/>
                                          </p:val>
                                        </p:tav>
                                        <p:tav tm="100000">
                                          <p:val>
                                            <p:strVal val="#ppt_w"/>
                                          </p:val>
                                        </p:tav>
                                      </p:tavLst>
                                    </p:anim>
                                    <p:anim calcmode="lin" valueType="num">
                                      <p:cBhvr>
                                        <p:cTn id="89" dur="1000" fill="hold"/>
                                        <p:tgtEl>
                                          <p:spTgt spid="81"/>
                                        </p:tgtEl>
                                        <p:attrNameLst>
                                          <p:attrName>ppt_h</p:attrName>
                                        </p:attrNameLst>
                                      </p:cBhvr>
                                      <p:tavLst>
                                        <p:tav tm="0">
                                          <p:val>
                                            <p:fltVal val="0"/>
                                          </p:val>
                                        </p:tav>
                                        <p:tav tm="100000">
                                          <p:val>
                                            <p:strVal val="#ppt_h"/>
                                          </p:val>
                                        </p:tav>
                                      </p:tavLst>
                                    </p:anim>
                                    <p:anim calcmode="lin" valueType="num">
                                      <p:cBhvr>
                                        <p:cTn id="90" dur="1000" fill="hold"/>
                                        <p:tgtEl>
                                          <p:spTgt spid="81"/>
                                        </p:tgtEl>
                                        <p:attrNameLst>
                                          <p:attrName>style.rotation</p:attrName>
                                        </p:attrNameLst>
                                      </p:cBhvr>
                                      <p:tavLst>
                                        <p:tav tm="0">
                                          <p:val>
                                            <p:fltVal val="90"/>
                                          </p:val>
                                        </p:tav>
                                        <p:tav tm="100000">
                                          <p:val>
                                            <p:fltVal val="0"/>
                                          </p:val>
                                        </p:tav>
                                      </p:tavLst>
                                    </p:anim>
                                    <p:animEffect transition="in" filter="fade">
                                      <p:cBhvr>
                                        <p:cTn id="91" dur="1000"/>
                                        <p:tgtEl>
                                          <p:spTgt spid="81"/>
                                        </p:tgtEl>
                                      </p:cBhvr>
                                    </p:animEffect>
                                  </p:childTnLst>
                                </p:cTn>
                              </p:par>
                              <p:par>
                                <p:cTn id="92" presetID="8" presetClass="emph" presetSubtype="0" repeatCount="indefinite" fill="hold" nodeType="withEffect">
                                  <p:stCondLst>
                                    <p:cond delay="0"/>
                                  </p:stCondLst>
                                  <p:endCondLst>
                                    <p:cond evt="onNext" delay="0">
                                      <p:tgtEl>
                                        <p:sldTgt/>
                                      </p:tgtEl>
                                    </p:cond>
                                  </p:endCondLst>
                                  <p:childTnLst>
                                    <p:animRot by="21600000">
                                      <p:cBhvr>
                                        <p:cTn id="93" dur="2000" fill="hold"/>
                                        <p:tgtEl>
                                          <p:spTgt spid="81"/>
                                        </p:tgtEl>
                                        <p:attrNameLst>
                                          <p:attrName>r</p:attrName>
                                        </p:attrNameLst>
                                      </p:cBhvr>
                                    </p:animRot>
                                  </p:childTnLst>
                                </p:cTn>
                              </p:par>
                              <p:par>
                                <p:cTn id="94" presetID="10" presetClass="entr" presetSubtype="0" fill="hold" grpId="0" nodeType="with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fade">
                                      <p:cBhvr>
                                        <p:cTn id="96" dur="500"/>
                                        <p:tgtEl>
                                          <p:spTgt spid="96"/>
                                        </p:tgtEl>
                                      </p:cBhvr>
                                    </p:animEffect>
                                  </p:childTnLst>
                                </p:cTn>
                              </p:par>
                              <p:par>
                                <p:cTn id="97" presetID="10" presetClass="exit" presetSubtype="0" fill="hold" nodeType="withEffect">
                                  <p:stCondLst>
                                    <p:cond delay="0"/>
                                  </p:stCondLst>
                                  <p:childTnLst>
                                    <p:animEffect transition="out" filter="fade">
                                      <p:cBhvr>
                                        <p:cTn id="98" dur="500"/>
                                        <p:tgtEl>
                                          <p:spTgt spid="45"/>
                                        </p:tgtEl>
                                      </p:cBhvr>
                                    </p:animEffect>
                                    <p:set>
                                      <p:cBhvr>
                                        <p:cTn id="99" dur="1" fill="hold">
                                          <p:stCondLst>
                                            <p:cond delay="499"/>
                                          </p:stCondLst>
                                        </p:cTn>
                                        <p:tgtEl>
                                          <p:spTgt spid="45"/>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49"/>
                                        </p:tgtEl>
                                      </p:cBhvr>
                                    </p:animEffect>
                                    <p:set>
                                      <p:cBhvr>
                                        <p:cTn id="102" dur="1" fill="hold">
                                          <p:stCondLst>
                                            <p:cond delay="499"/>
                                          </p:stCondLst>
                                        </p:cTn>
                                        <p:tgtEl>
                                          <p:spTgt spid="49"/>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51"/>
                                        </p:tgtEl>
                                      </p:cBhvr>
                                    </p:animEffect>
                                    <p:set>
                                      <p:cBhvr>
                                        <p:cTn id="105" dur="1" fill="hold">
                                          <p:stCondLst>
                                            <p:cond delay="499"/>
                                          </p:stCondLst>
                                        </p:cTn>
                                        <p:tgtEl>
                                          <p:spTgt spid="51"/>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50"/>
                                        </p:tgtEl>
                                      </p:cBhvr>
                                    </p:animEffect>
                                    <p:set>
                                      <p:cBhvr>
                                        <p:cTn id="108" dur="1" fill="hold">
                                          <p:stCondLst>
                                            <p:cond delay="499"/>
                                          </p:stCondLst>
                                        </p:cTn>
                                        <p:tgtEl>
                                          <p:spTgt spid="50"/>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95"/>
                                        </p:tgtEl>
                                      </p:cBhvr>
                                    </p:animEffect>
                                    <p:set>
                                      <p:cBhvr>
                                        <p:cTn id="111" dur="1" fill="hold">
                                          <p:stCondLst>
                                            <p:cond delay="499"/>
                                          </p:stCondLst>
                                        </p:cTn>
                                        <p:tgtEl>
                                          <p:spTgt spid="95"/>
                                        </p:tgtEl>
                                        <p:attrNameLst>
                                          <p:attrName>style.visibility</p:attrName>
                                        </p:attrNameLst>
                                      </p:cBhvr>
                                      <p:to>
                                        <p:strVal val="hidden"/>
                                      </p:to>
                                    </p:set>
                                  </p:childTnLst>
                                </p:cTn>
                              </p:par>
                              <p:par>
                                <p:cTn id="112" presetID="10" presetClass="exit" presetSubtype="0" fill="hold" nodeType="withEffect">
                                  <p:stCondLst>
                                    <p:cond delay="0"/>
                                  </p:stCondLst>
                                  <p:childTnLst>
                                    <p:animEffect transition="out" filter="fade">
                                      <p:cBhvr>
                                        <p:cTn id="113" dur="500"/>
                                        <p:tgtEl>
                                          <p:spTgt spid="80"/>
                                        </p:tgtEl>
                                      </p:cBhvr>
                                    </p:animEffect>
                                    <p:set>
                                      <p:cBhvr>
                                        <p:cTn id="114" dur="1" fill="hold">
                                          <p:stCondLst>
                                            <p:cond delay="499"/>
                                          </p:stCondLst>
                                        </p:cTn>
                                        <p:tgtEl>
                                          <p:spTgt spid="80"/>
                                        </p:tgtEl>
                                        <p:attrNameLst>
                                          <p:attrName>style.visibility</p:attrName>
                                        </p:attrNameLst>
                                      </p:cBhvr>
                                      <p:to>
                                        <p:strVal val="hidden"/>
                                      </p:to>
                                    </p:set>
                                  </p:childTnLst>
                                </p:cTn>
                              </p:par>
                              <p:par>
                                <p:cTn id="115" presetID="31" presetClass="entr" presetSubtype="0" fill="hold"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p:cTn id="117" dur="1000" fill="hold"/>
                                        <p:tgtEl>
                                          <p:spTgt spid="10"/>
                                        </p:tgtEl>
                                        <p:attrNameLst>
                                          <p:attrName>ppt_w</p:attrName>
                                        </p:attrNameLst>
                                      </p:cBhvr>
                                      <p:tavLst>
                                        <p:tav tm="0">
                                          <p:val>
                                            <p:fltVal val="0"/>
                                          </p:val>
                                        </p:tav>
                                        <p:tav tm="100000">
                                          <p:val>
                                            <p:strVal val="#ppt_w"/>
                                          </p:val>
                                        </p:tav>
                                      </p:tavLst>
                                    </p:anim>
                                    <p:anim calcmode="lin" valueType="num">
                                      <p:cBhvr>
                                        <p:cTn id="118" dur="1000" fill="hold"/>
                                        <p:tgtEl>
                                          <p:spTgt spid="10"/>
                                        </p:tgtEl>
                                        <p:attrNameLst>
                                          <p:attrName>ppt_h</p:attrName>
                                        </p:attrNameLst>
                                      </p:cBhvr>
                                      <p:tavLst>
                                        <p:tav tm="0">
                                          <p:val>
                                            <p:fltVal val="0"/>
                                          </p:val>
                                        </p:tav>
                                        <p:tav tm="100000">
                                          <p:val>
                                            <p:strVal val="#ppt_h"/>
                                          </p:val>
                                        </p:tav>
                                      </p:tavLst>
                                    </p:anim>
                                    <p:anim calcmode="lin" valueType="num">
                                      <p:cBhvr>
                                        <p:cTn id="119" dur="1000" fill="hold"/>
                                        <p:tgtEl>
                                          <p:spTgt spid="10"/>
                                        </p:tgtEl>
                                        <p:attrNameLst>
                                          <p:attrName>style.rotation</p:attrName>
                                        </p:attrNameLst>
                                      </p:cBhvr>
                                      <p:tavLst>
                                        <p:tav tm="0">
                                          <p:val>
                                            <p:fltVal val="90"/>
                                          </p:val>
                                        </p:tav>
                                        <p:tav tm="100000">
                                          <p:val>
                                            <p:fltVal val="0"/>
                                          </p:val>
                                        </p:tav>
                                      </p:tavLst>
                                    </p:anim>
                                    <p:animEffect transition="in" filter="fade">
                                      <p:cBhvr>
                                        <p:cTn id="120" dur="1000"/>
                                        <p:tgtEl>
                                          <p:spTgt spid="10"/>
                                        </p:tgtEl>
                                      </p:cBhvr>
                                    </p:animEffect>
                                  </p:childTnLst>
                                </p:cTn>
                              </p:par>
                              <p:par>
                                <p:cTn id="121" presetID="31" presetClass="entr" presetSubtype="0" fill="hold" nodeType="withEffect">
                                  <p:stCondLst>
                                    <p:cond delay="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1000" fill="hold"/>
                                        <p:tgtEl>
                                          <p:spTgt spid="9"/>
                                        </p:tgtEl>
                                        <p:attrNameLst>
                                          <p:attrName>ppt_w</p:attrName>
                                        </p:attrNameLst>
                                      </p:cBhvr>
                                      <p:tavLst>
                                        <p:tav tm="0">
                                          <p:val>
                                            <p:fltVal val="0"/>
                                          </p:val>
                                        </p:tav>
                                        <p:tav tm="100000">
                                          <p:val>
                                            <p:strVal val="#ppt_w"/>
                                          </p:val>
                                        </p:tav>
                                      </p:tavLst>
                                    </p:anim>
                                    <p:anim calcmode="lin" valueType="num">
                                      <p:cBhvr>
                                        <p:cTn id="124" dur="1000" fill="hold"/>
                                        <p:tgtEl>
                                          <p:spTgt spid="9"/>
                                        </p:tgtEl>
                                        <p:attrNameLst>
                                          <p:attrName>ppt_h</p:attrName>
                                        </p:attrNameLst>
                                      </p:cBhvr>
                                      <p:tavLst>
                                        <p:tav tm="0">
                                          <p:val>
                                            <p:fltVal val="0"/>
                                          </p:val>
                                        </p:tav>
                                        <p:tav tm="100000">
                                          <p:val>
                                            <p:strVal val="#ppt_h"/>
                                          </p:val>
                                        </p:tav>
                                      </p:tavLst>
                                    </p:anim>
                                    <p:anim calcmode="lin" valueType="num">
                                      <p:cBhvr>
                                        <p:cTn id="125" dur="1000" fill="hold"/>
                                        <p:tgtEl>
                                          <p:spTgt spid="9"/>
                                        </p:tgtEl>
                                        <p:attrNameLst>
                                          <p:attrName>style.rotation</p:attrName>
                                        </p:attrNameLst>
                                      </p:cBhvr>
                                      <p:tavLst>
                                        <p:tav tm="0">
                                          <p:val>
                                            <p:fltVal val="90"/>
                                          </p:val>
                                        </p:tav>
                                        <p:tav tm="100000">
                                          <p:val>
                                            <p:fltVal val="0"/>
                                          </p:val>
                                        </p:tav>
                                      </p:tavLst>
                                    </p:anim>
                                    <p:animEffect transition="in" filter="fade">
                                      <p:cBhvr>
                                        <p:cTn id="126" dur="1000"/>
                                        <p:tgtEl>
                                          <p:spTgt spid="9"/>
                                        </p:tgtEl>
                                      </p:cBhvr>
                                    </p:animEffect>
                                  </p:childTnLst>
                                </p:cTn>
                              </p:par>
                              <p:par>
                                <p:cTn id="127" presetID="31" presetClass="entr" presetSubtype="0" fill="hold" nodeType="withEffect">
                                  <p:stCondLst>
                                    <p:cond delay="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1000" fill="hold"/>
                                        <p:tgtEl>
                                          <p:spTgt spid="8"/>
                                        </p:tgtEl>
                                        <p:attrNameLst>
                                          <p:attrName>ppt_w</p:attrName>
                                        </p:attrNameLst>
                                      </p:cBhvr>
                                      <p:tavLst>
                                        <p:tav tm="0">
                                          <p:val>
                                            <p:fltVal val="0"/>
                                          </p:val>
                                        </p:tav>
                                        <p:tav tm="100000">
                                          <p:val>
                                            <p:strVal val="#ppt_w"/>
                                          </p:val>
                                        </p:tav>
                                      </p:tavLst>
                                    </p:anim>
                                    <p:anim calcmode="lin" valueType="num">
                                      <p:cBhvr>
                                        <p:cTn id="130" dur="1000" fill="hold"/>
                                        <p:tgtEl>
                                          <p:spTgt spid="8"/>
                                        </p:tgtEl>
                                        <p:attrNameLst>
                                          <p:attrName>ppt_h</p:attrName>
                                        </p:attrNameLst>
                                      </p:cBhvr>
                                      <p:tavLst>
                                        <p:tav tm="0">
                                          <p:val>
                                            <p:fltVal val="0"/>
                                          </p:val>
                                        </p:tav>
                                        <p:tav tm="100000">
                                          <p:val>
                                            <p:strVal val="#ppt_h"/>
                                          </p:val>
                                        </p:tav>
                                      </p:tavLst>
                                    </p:anim>
                                    <p:anim calcmode="lin" valueType="num">
                                      <p:cBhvr>
                                        <p:cTn id="131" dur="1000" fill="hold"/>
                                        <p:tgtEl>
                                          <p:spTgt spid="8"/>
                                        </p:tgtEl>
                                        <p:attrNameLst>
                                          <p:attrName>style.rotation</p:attrName>
                                        </p:attrNameLst>
                                      </p:cBhvr>
                                      <p:tavLst>
                                        <p:tav tm="0">
                                          <p:val>
                                            <p:fltVal val="90"/>
                                          </p:val>
                                        </p:tav>
                                        <p:tav tm="100000">
                                          <p:val>
                                            <p:fltVal val="0"/>
                                          </p:val>
                                        </p:tav>
                                      </p:tavLst>
                                    </p:anim>
                                    <p:animEffect transition="in" filter="fade">
                                      <p:cBhvr>
                                        <p:cTn id="132" dur="1000"/>
                                        <p:tgtEl>
                                          <p:spTgt spid="8"/>
                                        </p:tgtEl>
                                      </p:cBhvr>
                                    </p:animEffect>
                                  </p:childTnLst>
                                </p:cTn>
                              </p:par>
                              <p:par>
                                <p:cTn id="133" presetID="31" presetClass="entr" presetSubtype="0" fill="hold" nodeType="withEffect">
                                  <p:stCondLst>
                                    <p:cond delay="0"/>
                                  </p:stCondLst>
                                  <p:childTnLst>
                                    <p:set>
                                      <p:cBhvr>
                                        <p:cTn id="134" dur="1" fill="hold">
                                          <p:stCondLst>
                                            <p:cond delay="0"/>
                                          </p:stCondLst>
                                        </p:cTn>
                                        <p:tgtEl>
                                          <p:spTgt spid="7"/>
                                        </p:tgtEl>
                                        <p:attrNameLst>
                                          <p:attrName>style.visibility</p:attrName>
                                        </p:attrNameLst>
                                      </p:cBhvr>
                                      <p:to>
                                        <p:strVal val="visible"/>
                                      </p:to>
                                    </p:set>
                                    <p:anim calcmode="lin" valueType="num">
                                      <p:cBhvr>
                                        <p:cTn id="135" dur="1000" fill="hold"/>
                                        <p:tgtEl>
                                          <p:spTgt spid="7"/>
                                        </p:tgtEl>
                                        <p:attrNameLst>
                                          <p:attrName>ppt_w</p:attrName>
                                        </p:attrNameLst>
                                      </p:cBhvr>
                                      <p:tavLst>
                                        <p:tav tm="0">
                                          <p:val>
                                            <p:fltVal val="0"/>
                                          </p:val>
                                        </p:tav>
                                        <p:tav tm="100000">
                                          <p:val>
                                            <p:strVal val="#ppt_w"/>
                                          </p:val>
                                        </p:tav>
                                      </p:tavLst>
                                    </p:anim>
                                    <p:anim calcmode="lin" valueType="num">
                                      <p:cBhvr>
                                        <p:cTn id="136" dur="1000" fill="hold"/>
                                        <p:tgtEl>
                                          <p:spTgt spid="7"/>
                                        </p:tgtEl>
                                        <p:attrNameLst>
                                          <p:attrName>ppt_h</p:attrName>
                                        </p:attrNameLst>
                                      </p:cBhvr>
                                      <p:tavLst>
                                        <p:tav tm="0">
                                          <p:val>
                                            <p:fltVal val="0"/>
                                          </p:val>
                                        </p:tav>
                                        <p:tav tm="100000">
                                          <p:val>
                                            <p:strVal val="#ppt_h"/>
                                          </p:val>
                                        </p:tav>
                                      </p:tavLst>
                                    </p:anim>
                                    <p:anim calcmode="lin" valueType="num">
                                      <p:cBhvr>
                                        <p:cTn id="137" dur="1000" fill="hold"/>
                                        <p:tgtEl>
                                          <p:spTgt spid="7"/>
                                        </p:tgtEl>
                                        <p:attrNameLst>
                                          <p:attrName>style.rotation</p:attrName>
                                        </p:attrNameLst>
                                      </p:cBhvr>
                                      <p:tavLst>
                                        <p:tav tm="0">
                                          <p:val>
                                            <p:fltVal val="90"/>
                                          </p:val>
                                        </p:tav>
                                        <p:tav tm="100000">
                                          <p:val>
                                            <p:fltVal val="0"/>
                                          </p:val>
                                        </p:tav>
                                      </p:tavLst>
                                    </p:anim>
                                    <p:animEffect transition="in" filter="fade">
                                      <p:cBhvr>
                                        <p:cTn id="138" dur="1000"/>
                                        <p:tgtEl>
                                          <p:spTgt spid="7"/>
                                        </p:tgtEl>
                                      </p:cBhvr>
                                    </p:animEffect>
                                  </p:childTnLst>
                                </p:cTn>
                              </p:par>
                              <p:par>
                                <p:cTn id="139" presetID="31" presetClass="entr" presetSubtype="0" fill="hold" nodeType="withEffect">
                                  <p:stCondLst>
                                    <p:cond delay="0"/>
                                  </p:stCondLst>
                                  <p:childTnLst>
                                    <p:set>
                                      <p:cBhvr>
                                        <p:cTn id="140" dur="1" fill="hold">
                                          <p:stCondLst>
                                            <p:cond delay="0"/>
                                          </p:stCondLst>
                                        </p:cTn>
                                        <p:tgtEl>
                                          <p:spTgt spid="17"/>
                                        </p:tgtEl>
                                        <p:attrNameLst>
                                          <p:attrName>style.visibility</p:attrName>
                                        </p:attrNameLst>
                                      </p:cBhvr>
                                      <p:to>
                                        <p:strVal val="visible"/>
                                      </p:to>
                                    </p:set>
                                    <p:anim calcmode="lin" valueType="num">
                                      <p:cBhvr>
                                        <p:cTn id="141" dur="1000" fill="hold"/>
                                        <p:tgtEl>
                                          <p:spTgt spid="17"/>
                                        </p:tgtEl>
                                        <p:attrNameLst>
                                          <p:attrName>ppt_w</p:attrName>
                                        </p:attrNameLst>
                                      </p:cBhvr>
                                      <p:tavLst>
                                        <p:tav tm="0">
                                          <p:val>
                                            <p:fltVal val="0"/>
                                          </p:val>
                                        </p:tav>
                                        <p:tav tm="100000">
                                          <p:val>
                                            <p:strVal val="#ppt_w"/>
                                          </p:val>
                                        </p:tav>
                                      </p:tavLst>
                                    </p:anim>
                                    <p:anim calcmode="lin" valueType="num">
                                      <p:cBhvr>
                                        <p:cTn id="142" dur="1000" fill="hold"/>
                                        <p:tgtEl>
                                          <p:spTgt spid="17"/>
                                        </p:tgtEl>
                                        <p:attrNameLst>
                                          <p:attrName>ppt_h</p:attrName>
                                        </p:attrNameLst>
                                      </p:cBhvr>
                                      <p:tavLst>
                                        <p:tav tm="0">
                                          <p:val>
                                            <p:fltVal val="0"/>
                                          </p:val>
                                        </p:tav>
                                        <p:tav tm="100000">
                                          <p:val>
                                            <p:strVal val="#ppt_h"/>
                                          </p:val>
                                        </p:tav>
                                      </p:tavLst>
                                    </p:anim>
                                    <p:anim calcmode="lin" valueType="num">
                                      <p:cBhvr>
                                        <p:cTn id="143" dur="1000" fill="hold"/>
                                        <p:tgtEl>
                                          <p:spTgt spid="17"/>
                                        </p:tgtEl>
                                        <p:attrNameLst>
                                          <p:attrName>style.rotation</p:attrName>
                                        </p:attrNameLst>
                                      </p:cBhvr>
                                      <p:tavLst>
                                        <p:tav tm="0">
                                          <p:val>
                                            <p:fltVal val="90"/>
                                          </p:val>
                                        </p:tav>
                                        <p:tav tm="100000">
                                          <p:val>
                                            <p:fltVal val="0"/>
                                          </p:val>
                                        </p:tav>
                                      </p:tavLst>
                                    </p:anim>
                                    <p:animEffect transition="in" filter="fade">
                                      <p:cBhvr>
                                        <p:cTn id="144" dur="1000"/>
                                        <p:tgtEl>
                                          <p:spTgt spid="17"/>
                                        </p:tgtEl>
                                      </p:cBhvr>
                                    </p:animEffect>
                                  </p:childTnLst>
                                </p:cTn>
                              </p:par>
                              <p:par>
                                <p:cTn id="145" presetID="31" presetClass="entr" presetSubtype="0" fill="hold" nodeType="withEffect">
                                  <p:stCondLst>
                                    <p:cond delay="0"/>
                                  </p:stCondLst>
                                  <p:childTnLst>
                                    <p:set>
                                      <p:cBhvr>
                                        <p:cTn id="146" dur="1" fill="hold">
                                          <p:stCondLst>
                                            <p:cond delay="0"/>
                                          </p:stCondLst>
                                        </p:cTn>
                                        <p:tgtEl>
                                          <p:spTgt spid="16"/>
                                        </p:tgtEl>
                                        <p:attrNameLst>
                                          <p:attrName>style.visibility</p:attrName>
                                        </p:attrNameLst>
                                      </p:cBhvr>
                                      <p:to>
                                        <p:strVal val="visible"/>
                                      </p:to>
                                    </p:set>
                                    <p:anim calcmode="lin" valueType="num">
                                      <p:cBhvr>
                                        <p:cTn id="147" dur="1000" fill="hold"/>
                                        <p:tgtEl>
                                          <p:spTgt spid="16"/>
                                        </p:tgtEl>
                                        <p:attrNameLst>
                                          <p:attrName>ppt_w</p:attrName>
                                        </p:attrNameLst>
                                      </p:cBhvr>
                                      <p:tavLst>
                                        <p:tav tm="0">
                                          <p:val>
                                            <p:fltVal val="0"/>
                                          </p:val>
                                        </p:tav>
                                        <p:tav tm="100000">
                                          <p:val>
                                            <p:strVal val="#ppt_w"/>
                                          </p:val>
                                        </p:tav>
                                      </p:tavLst>
                                    </p:anim>
                                    <p:anim calcmode="lin" valueType="num">
                                      <p:cBhvr>
                                        <p:cTn id="148" dur="1000" fill="hold"/>
                                        <p:tgtEl>
                                          <p:spTgt spid="16"/>
                                        </p:tgtEl>
                                        <p:attrNameLst>
                                          <p:attrName>ppt_h</p:attrName>
                                        </p:attrNameLst>
                                      </p:cBhvr>
                                      <p:tavLst>
                                        <p:tav tm="0">
                                          <p:val>
                                            <p:fltVal val="0"/>
                                          </p:val>
                                        </p:tav>
                                        <p:tav tm="100000">
                                          <p:val>
                                            <p:strVal val="#ppt_h"/>
                                          </p:val>
                                        </p:tav>
                                      </p:tavLst>
                                    </p:anim>
                                    <p:anim calcmode="lin" valueType="num">
                                      <p:cBhvr>
                                        <p:cTn id="149" dur="1000" fill="hold"/>
                                        <p:tgtEl>
                                          <p:spTgt spid="16"/>
                                        </p:tgtEl>
                                        <p:attrNameLst>
                                          <p:attrName>style.rotation</p:attrName>
                                        </p:attrNameLst>
                                      </p:cBhvr>
                                      <p:tavLst>
                                        <p:tav tm="0">
                                          <p:val>
                                            <p:fltVal val="90"/>
                                          </p:val>
                                        </p:tav>
                                        <p:tav tm="100000">
                                          <p:val>
                                            <p:fltVal val="0"/>
                                          </p:val>
                                        </p:tav>
                                      </p:tavLst>
                                    </p:anim>
                                    <p:animEffect transition="in" filter="fade">
                                      <p:cBhvr>
                                        <p:cTn id="150" dur="1000"/>
                                        <p:tgtEl>
                                          <p:spTgt spid="16"/>
                                        </p:tgtEl>
                                      </p:cBhvr>
                                    </p:animEffect>
                                  </p:childTnLst>
                                </p:cTn>
                              </p:par>
                              <p:par>
                                <p:cTn id="151" presetID="31" presetClass="entr" presetSubtype="0" fill="hold" nodeType="withEffect">
                                  <p:stCondLst>
                                    <p:cond delay="0"/>
                                  </p:stCondLst>
                                  <p:childTnLst>
                                    <p:set>
                                      <p:cBhvr>
                                        <p:cTn id="152" dur="1" fill="hold">
                                          <p:stCondLst>
                                            <p:cond delay="0"/>
                                          </p:stCondLst>
                                        </p:cTn>
                                        <p:tgtEl>
                                          <p:spTgt spid="15"/>
                                        </p:tgtEl>
                                        <p:attrNameLst>
                                          <p:attrName>style.visibility</p:attrName>
                                        </p:attrNameLst>
                                      </p:cBhvr>
                                      <p:to>
                                        <p:strVal val="visible"/>
                                      </p:to>
                                    </p:set>
                                    <p:anim calcmode="lin" valueType="num">
                                      <p:cBhvr>
                                        <p:cTn id="153" dur="1000" fill="hold"/>
                                        <p:tgtEl>
                                          <p:spTgt spid="15"/>
                                        </p:tgtEl>
                                        <p:attrNameLst>
                                          <p:attrName>ppt_w</p:attrName>
                                        </p:attrNameLst>
                                      </p:cBhvr>
                                      <p:tavLst>
                                        <p:tav tm="0">
                                          <p:val>
                                            <p:fltVal val="0"/>
                                          </p:val>
                                        </p:tav>
                                        <p:tav tm="100000">
                                          <p:val>
                                            <p:strVal val="#ppt_w"/>
                                          </p:val>
                                        </p:tav>
                                      </p:tavLst>
                                    </p:anim>
                                    <p:anim calcmode="lin" valueType="num">
                                      <p:cBhvr>
                                        <p:cTn id="154" dur="1000" fill="hold"/>
                                        <p:tgtEl>
                                          <p:spTgt spid="15"/>
                                        </p:tgtEl>
                                        <p:attrNameLst>
                                          <p:attrName>ppt_h</p:attrName>
                                        </p:attrNameLst>
                                      </p:cBhvr>
                                      <p:tavLst>
                                        <p:tav tm="0">
                                          <p:val>
                                            <p:fltVal val="0"/>
                                          </p:val>
                                        </p:tav>
                                        <p:tav tm="100000">
                                          <p:val>
                                            <p:strVal val="#ppt_h"/>
                                          </p:val>
                                        </p:tav>
                                      </p:tavLst>
                                    </p:anim>
                                    <p:anim calcmode="lin" valueType="num">
                                      <p:cBhvr>
                                        <p:cTn id="155" dur="1000" fill="hold"/>
                                        <p:tgtEl>
                                          <p:spTgt spid="15"/>
                                        </p:tgtEl>
                                        <p:attrNameLst>
                                          <p:attrName>style.rotation</p:attrName>
                                        </p:attrNameLst>
                                      </p:cBhvr>
                                      <p:tavLst>
                                        <p:tav tm="0">
                                          <p:val>
                                            <p:fltVal val="90"/>
                                          </p:val>
                                        </p:tav>
                                        <p:tav tm="100000">
                                          <p:val>
                                            <p:fltVal val="0"/>
                                          </p:val>
                                        </p:tav>
                                      </p:tavLst>
                                    </p:anim>
                                    <p:animEffect transition="in" filter="fade">
                                      <p:cBhvr>
                                        <p:cTn id="156" dur="1000"/>
                                        <p:tgtEl>
                                          <p:spTgt spid="15"/>
                                        </p:tgtEl>
                                      </p:cBhvr>
                                    </p:animEffect>
                                  </p:childTnLst>
                                </p:cTn>
                              </p:par>
                              <p:par>
                                <p:cTn id="157" presetID="31" presetClass="entr" presetSubtype="0" fill="hold" nodeType="withEffect">
                                  <p:stCondLst>
                                    <p:cond delay="0"/>
                                  </p:stCondLst>
                                  <p:childTnLst>
                                    <p:set>
                                      <p:cBhvr>
                                        <p:cTn id="158" dur="1" fill="hold">
                                          <p:stCondLst>
                                            <p:cond delay="0"/>
                                          </p:stCondLst>
                                        </p:cTn>
                                        <p:tgtEl>
                                          <p:spTgt spid="14"/>
                                        </p:tgtEl>
                                        <p:attrNameLst>
                                          <p:attrName>style.visibility</p:attrName>
                                        </p:attrNameLst>
                                      </p:cBhvr>
                                      <p:to>
                                        <p:strVal val="visible"/>
                                      </p:to>
                                    </p:set>
                                    <p:anim calcmode="lin" valueType="num">
                                      <p:cBhvr>
                                        <p:cTn id="159" dur="1000" fill="hold"/>
                                        <p:tgtEl>
                                          <p:spTgt spid="14"/>
                                        </p:tgtEl>
                                        <p:attrNameLst>
                                          <p:attrName>ppt_w</p:attrName>
                                        </p:attrNameLst>
                                      </p:cBhvr>
                                      <p:tavLst>
                                        <p:tav tm="0">
                                          <p:val>
                                            <p:fltVal val="0"/>
                                          </p:val>
                                        </p:tav>
                                        <p:tav tm="100000">
                                          <p:val>
                                            <p:strVal val="#ppt_w"/>
                                          </p:val>
                                        </p:tav>
                                      </p:tavLst>
                                    </p:anim>
                                    <p:anim calcmode="lin" valueType="num">
                                      <p:cBhvr>
                                        <p:cTn id="160" dur="1000" fill="hold"/>
                                        <p:tgtEl>
                                          <p:spTgt spid="14"/>
                                        </p:tgtEl>
                                        <p:attrNameLst>
                                          <p:attrName>ppt_h</p:attrName>
                                        </p:attrNameLst>
                                      </p:cBhvr>
                                      <p:tavLst>
                                        <p:tav tm="0">
                                          <p:val>
                                            <p:fltVal val="0"/>
                                          </p:val>
                                        </p:tav>
                                        <p:tav tm="100000">
                                          <p:val>
                                            <p:strVal val="#ppt_h"/>
                                          </p:val>
                                        </p:tav>
                                      </p:tavLst>
                                    </p:anim>
                                    <p:anim calcmode="lin" valueType="num">
                                      <p:cBhvr>
                                        <p:cTn id="161" dur="1000" fill="hold"/>
                                        <p:tgtEl>
                                          <p:spTgt spid="14"/>
                                        </p:tgtEl>
                                        <p:attrNameLst>
                                          <p:attrName>style.rotation</p:attrName>
                                        </p:attrNameLst>
                                      </p:cBhvr>
                                      <p:tavLst>
                                        <p:tav tm="0">
                                          <p:val>
                                            <p:fltVal val="90"/>
                                          </p:val>
                                        </p:tav>
                                        <p:tav tm="100000">
                                          <p:val>
                                            <p:fltVal val="0"/>
                                          </p:val>
                                        </p:tav>
                                      </p:tavLst>
                                    </p:anim>
                                    <p:animEffect transition="in" filter="fade">
                                      <p:cBhvr>
                                        <p:cTn id="162" dur="1000"/>
                                        <p:tgtEl>
                                          <p:spTgt spid="14"/>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nodeType="clickEffect">
                                  <p:stCondLst>
                                    <p:cond delay="0"/>
                                  </p:stCondLst>
                                  <p:childTnLst>
                                    <p:set>
                                      <p:cBhvr>
                                        <p:cTn id="166" dur="1" fill="hold">
                                          <p:stCondLst>
                                            <p:cond delay="0"/>
                                          </p:stCondLst>
                                        </p:cTn>
                                        <p:tgtEl>
                                          <p:spTgt spid="2"/>
                                        </p:tgtEl>
                                        <p:attrNameLst>
                                          <p:attrName>style.visibility</p:attrName>
                                        </p:attrNameLst>
                                      </p:cBhvr>
                                      <p:to>
                                        <p:strVal val="visible"/>
                                      </p:to>
                                    </p:set>
                                    <p:animEffect transition="in" filter="fade">
                                      <p:cBhvr>
                                        <p:cTn id="167" dur="500"/>
                                        <p:tgtEl>
                                          <p:spTgt spid="2"/>
                                        </p:tgtEl>
                                      </p:cBhvr>
                                    </p:animEffect>
                                  </p:childTnLst>
                                </p:cTn>
                              </p:par>
                              <p:par>
                                <p:cTn id="168" presetID="10" presetClass="exit" presetSubtype="0" fill="hold" nodeType="withEffect">
                                  <p:stCondLst>
                                    <p:cond delay="0"/>
                                  </p:stCondLst>
                                  <p:childTnLst>
                                    <p:animEffect transition="out" filter="fade">
                                      <p:cBhvr>
                                        <p:cTn id="169" dur="500"/>
                                        <p:tgtEl>
                                          <p:spTgt spid="52"/>
                                        </p:tgtEl>
                                      </p:cBhvr>
                                    </p:animEffect>
                                    <p:set>
                                      <p:cBhvr>
                                        <p:cTn id="170" dur="1" fill="hold">
                                          <p:stCondLst>
                                            <p:cond delay="499"/>
                                          </p:stCondLst>
                                        </p:cTn>
                                        <p:tgtEl>
                                          <p:spTgt spid="52"/>
                                        </p:tgtEl>
                                        <p:attrNameLst>
                                          <p:attrName>style.visibility</p:attrName>
                                        </p:attrNameLst>
                                      </p:cBhvr>
                                      <p:to>
                                        <p:strVal val="hidden"/>
                                      </p:to>
                                    </p:set>
                                  </p:childTnLst>
                                </p:cTn>
                              </p:par>
                              <p:par>
                                <p:cTn id="171" presetID="10" presetClass="exit" presetSubtype="0" fill="hold" grpId="1" nodeType="withEffect">
                                  <p:stCondLst>
                                    <p:cond delay="0"/>
                                  </p:stCondLst>
                                  <p:childTnLst>
                                    <p:animEffect transition="out" filter="fade">
                                      <p:cBhvr>
                                        <p:cTn id="172" dur="500"/>
                                        <p:tgtEl>
                                          <p:spTgt spid="53"/>
                                        </p:tgtEl>
                                      </p:cBhvr>
                                    </p:animEffect>
                                    <p:set>
                                      <p:cBhvr>
                                        <p:cTn id="173" dur="1" fill="hold">
                                          <p:stCondLst>
                                            <p:cond delay="499"/>
                                          </p:stCondLst>
                                        </p:cTn>
                                        <p:tgtEl>
                                          <p:spTgt spid="53"/>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54"/>
                                        </p:tgtEl>
                                      </p:cBhvr>
                                    </p:animEffect>
                                    <p:set>
                                      <p:cBhvr>
                                        <p:cTn id="176" dur="1" fill="hold">
                                          <p:stCondLst>
                                            <p:cond delay="499"/>
                                          </p:stCondLst>
                                        </p:cTn>
                                        <p:tgtEl>
                                          <p:spTgt spid="54"/>
                                        </p:tgtEl>
                                        <p:attrNameLst>
                                          <p:attrName>style.visibility</p:attrName>
                                        </p:attrNameLst>
                                      </p:cBhvr>
                                      <p:to>
                                        <p:strVal val="hidden"/>
                                      </p:to>
                                    </p:set>
                                  </p:childTnLst>
                                </p:cTn>
                              </p:par>
                              <p:par>
                                <p:cTn id="177" presetID="10" presetClass="exit" presetSubtype="0" fill="hold" grpId="1" nodeType="withEffect">
                                  <p:stCondLst>
                                    <p:cond delay="0"/>
                                  </p:stCondLst>
                                  <p:childTnLst>
                                    <p:animEffect transition="out" filter="fade">
                                      <p:cBhvr>
                                        <p:cTn id="178" dur="500"/>
                                        <p:tgtEl>
                                          <p:spTgt spid="55"/>
                                        </p:tgtEl>
                                      </p:cBhvr>
                                    </p:animEffect>
                                    <p:set>
                                      <p:cBhvr>
                                        <p:cTn id="179" dur="1" fill="hold">
                                          <p:stCondLst>
                                            <p:cond delay="499"/>
                                          </p:stCondLst>
                                        </p:cTn>
                                        <p:tgtEl>
                                          <p:spTgt spid="55"/>
                                        </p:tgtEl>
                                        <p:attrNameLst>
                                          <p:attrName>style.visibility</p:attrName>
                                        </p:attrNameLst>
                                      </p:cBhvr>
                                      <p:to>
                                        <p:strVal val="hidden"/>
                                      </p:to>
                                    </p:set>
                                  </p:childTnLst>
                                </p:cTn>
                              </p:par>
                              <p:par>
                                <p:cTn id="180" presetID="10" presetClass="entr" presetSubtype="0" fill="hold" grpId="0" nodeType="withEffect">
                                  <p:stCondLst>
                                    <p:cond delay="0"/>
                                  </p:stCondLst>
                                  <p:childTnLst>
                                    <p:set>
                                      <p:cBhvr>
                                        <p:cTn id="181" dur="1" fill="hold">
                                          <p:stCondLst>
                                            <p:cond delay="0"/>
                                          </p:stCondLst>
                                        </p:cTn>
                                        <p:tgtEl>
                                          <p:spTgt spid="71"/>
                                        </p:tgtEl>
                                        <p:attrNameLst>
                                          <p:attrName>style.visibility</p:attrName>
                                        </p:attrNameLst>
                                      </p:cBhvr>
                                      <p:to>
                                        <p:strVal val="visible"/>
                                      </p:to>
                                    </p:set>
                                    <p:animEffect transition="in" filter="fade">
                                      <p:cBhvr>
                                        <p:cTn id="182" dur="500"/>
                                        <p:tgtEl>
                                          <p:spTgt spid="71"/>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73"/>
                                        </p:tgtEl>
                                        <p:attrNameLst>
                                          <p:attrName>style.visibility</p:attrName>
                                        </p:attrNameLst>
                                      </p:cBhvr>
                                      <p:to>
                                        <p:strVal val="visible"/>
                                      </p:to>
                                    </p:set>
                                    <p:animEffect transition="in" filter="fade">
                                      <p:cBhvr>
                                        <p:cTn id="185" dur="500"/>
                                        <p:tgtEl>
                                          <p:spTgt spid="73"/>
                                        </p:tgtEl>
                                      </p:cBhvr>
                                    </p:animEffect>
                                  </p:childTnLst>
                                </p:cTn>
                              </p:par>
                              <p:par>
                                <p:cTn id="186" presetID="10" presetClass="entr" presetSubtype="0" fill="hold" nodeType="withEffect">
                                  <p:stCondLst>
                                    <p:cond delay="0"/>
                                  </p:stCondLst>
                                  <p:childTnLst>
                                    <p:set>
                                      <p:cBhvr>
                                        <p:cTn id="187" dur="1" fill="hold">
                                          <p:stCondLst>
                                            <p:cond delay="0"/>
                                          </p:stCondLst>
                                        </p:cTn>
                                        <p:tgtEl>
                                          <p:spTgt spid="3"/>
                                        </p:tgtEl>
                                        <p:attrNameLst>
                                          <p:attrName>style.visibility</p:attrName>
                                        </p:attrNameLst>
                                      </p:cBhvr>
                                      <p:to>
                                        <p:strVal val="visible"/>
                                      </p:to>
                                    </p:set>
                                    <p:animEffect transition="in" filter="fade">
                                      <p:cBhvr>
                                        <p:cTn id="188" dur="500"/>
                                        <p:tgtEl>
                                          <p:spTgt spid="3"/>
                                        </p:tgtEl>
                                      </p:cBhvr>
                                    </p:animEffect>
                                  </p:childTnLst>
                                </p:cTn>
                              </p:par>
                              <p:par>
                                <p:cTn id="189" presetID="10" presetClass="exit" presetSubtype="0" fill="hold" nodeType="withEffect">
                                  <p:stCondLst>
                                    <p:cond delay="0"/>
                                  </p:stCondLst>
                                  <p:childTnLst>
                                    <p:animEffect transition="out" filter="fade">
                                      <p:cBhvr>
                                        <p:cTn id="190" dur="500"/>
                                        <p:tgtEl>
                                          <p:spTgt spid="81"/>
                                        </p:tgtEl>
                                      </p:cBhvr>
                                    </p:animEffect>
                                    <p:set>
                                      <p:cBhvr>
                                        <p:cTn id="191" dur="1" fill="hold">
                                          <p:stCondLst>
                                            <p:cond delay="499"/>
                                          </p:stCondLst>
                                        </p:cTn>
                                        <p:tgtEl>
                                          <p:spTgt spid="81"/>
                                        </p:tgtEl>
                                        <p:attrNameLst>
                                          <p:attrName>style.visibility</p:attrName>
                                        </p:attrNameLst>
                                      </p:cBhvr>
                                      <p:to>
                                        <p:strVal val="hidden"/>
                                      </p:to>
                                    </p:set>
                                  </p:childTnLst>
                                </p:cTn>
                              </p:par>
                              <p:par>
                                <p:cTn id="192" presetID="10" presetClass="exit" presetSubtype="0" fill="hold" grpId="1" nodeType="withEffect">
                                  <p:stCondLst>
                                    <p:cond delay="0"/>
                                  </p:stCondLst>
                                  <p:childTnLst>
                                    <p:animEffect transition="out" filter="fade">
                                      <p:cBhvr>
                                        <p:cTn id="193" dur="500"/>
                                        <p:tgtEl>
                                          <p:spTgt spid="96"/>
                                        </p:tgtEl>
                                      </p:cBhvr>
                                    </p:animEffect>
                                    <p:set>
                                      <p:cBhvr>
                                        <p:cTn id="194" dur="1" fill="hold">
                                          <p:stCondLst>
                                            <p:cond delay="499"/>
                                          </p:stCondLst>
                                        </p:cTn>
                                        <p:tgtEl>
                                          <p:spTgt spid="96"/>
                                        </p:tgtEl>
                                        <p:attrNameLst>
                                          <p:attrName>style.visibility</p:attrName>
                                        </p:attrNameLst>
                                      </p:cBhvr>
                                      <p:to>
                                        <p:strVal val="hidden"/>
                                      </p:to>
                                    </p:set>
                                  </p:childTnLst>
                                </p:cTn>
                              </p:par>
                              <p:par>
                                <p:cTn id="195" presetID="10" presetClass="entr" presetSubtype="0" fill="hold" grpId="0" nodeType="withEffect">
                                  <p:stCondLst>
                                    <p:cond delay="0"/>
                                  </p:stCondLst>
                                  <p:childTnLst>
                                    <p:set>
                                      <p:cBhvr>
                                        <p:cTn id="196" dur="1" fill="hold">
                                          <p:stCondLst>
                                            <p:cond delay="0"/>
                                          </p:stCondLst>
                                        </p:cTn>
                                        <p:tgtEl>
                                          <p:spTgt spid="78"/>
                                        </p:tgtEl>
                                        <p:attrNameLst>
                                          <p:attrName>style.visibility</p:attrName>
                                        </p:attrNameLst>
                                      </p:cBhvr>
                                      <p:to>
                                        <p:strVal val="visible"/>
                                      </p:to>
                                    </p:set>
                                    <p:animEffect transition="in" filter="fade">
                                      <p:cBhvr>
                                        <p:cTn id="197" dur="500"/>
                                        <p:tgtEl>
                                          <p:spTgt spid="78"/>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79"/>
                                        </p:tgtEl>
                                        <p:attrNameLst>
                                          <p:attrName>style.visibility</p:attrName>
                                        </p:attrNameLst>
                                      </p:cBhvr>
                                      <p:to>
                                        <p:strVal val="visible"/>
                                      </p:to>
                                    </p:set>
                                    <p:animEffect transition="in" filter="fade">
                                      <p:cBhvr>
                                        <p:cTn id="200" dur="500"/>
                                        <p:tgtEl>
                                          <p:spTgt spid="79"/>
                                        </p:tgtEl>
                                      </p:cBhvr>
                                    </p:animEffect>
                                  </p:childTnLst>
                                </p:cTn>
                              </p:par>
                            </p:childTnLst>
                          </p:cTn>
                        </p:par>
                      </p:childTnLst>
                    </p:cTn>
                  </p:par>
                  <p:par>
                    <p:cTn id="201" fill="hold">
                      <p:stCondLst>
                        <p:cond delay="indefinite"/>
                      </p:stCondLst>
                      <p:childTnLst>
                        <p:par>
                          <p:cTn id="202" fill="hold">
                            <p:stCondLst>
                              <p:cond delay="0"/>
                            </p:stCondLst>
                            <p:childTnLst>
                              <p:par>
                                <p:cTn id="203" presetID="10" presetClass="entr" presetSubtype="0" fill="hold" nodeType="clickEffect">
                                  <p:stCondLst>
                                    <p:cond delay="0"/>
                                  </p:stCondLst>
                                  <p:childTnLst>
                                    <p:set>
                                      <p:cBhvr>
                                        <p:cTn id="204" dur="1" fill="hold">
                                          <p:stCondLst>
                                            <p:cond delay="0"/>
                                          </p:stCondLst>
                                        </p:cTn>
                                        <p:tgtEl>
                                          <p:spTgt spid="27"/>
                                        </p:tgtEl>
                                        <p:attrNameLst>
                                          <p:attrName>style.visibility</p:attrName>
                                        </p:attrNameLst>
                                      </p:cBhvr>
                                      <p:to>
                                        <p:strVal val="visible"/>
                                      </p:to>
                                    </p:set>
                                    <p:animEffect transition="in" filter="fade">
                                      <p:cBhvr>
                                        <p:cTn id="205" dur="500"/>
                                        <p:tgtEl>
                                          <p:spTgt spid="27"/>
                                        </p:tgtEl>
                                      </p:cBhvr>
                                    </p:animEffect>
                                  </p:childTnLst>
                                </p:cTn>
                              </p:par>
                              <p:par>
                                <p:cTn id="206" presetID="10" presetClass="entr" presetSubtype="0" fill="hold" grpId="2" nodeType="withEffect">
                                  <p:stCondLst>
                                    <p:cond delay="0"/>
                                  </p:stCondLst>
                                  <p:childTnLst>
                                    <p:set>
                                      <p:cBhvr>
                                        <p:cTn id="207" dur="1" fill="hold">
                                          <p:stCondLst>
                                            <p:cond delay="0"/>
                                          </p:stCondLst>
                                        </p:cTn>
                                        <p:tgtEl>
                                          <p:spTgt spid="43"/>
                                        </p:tgtEl>
                                        <p:attrNameLst>
                                          <p:attrName>style.visibility</p:attrName>
                                        </p:attrNameLst>
                                      </p:cBhvr>
                                      <p:to>
                                        <p:strVal val="visible"/>
                                      </p:to>
                                    </p:set>
                                    <p:animEffect transition="in" filter="fade">
                                      <p:cBhvr>
                                        <p:cTn id="208" dur="500"/>
                                        <p:tgtEl>
                                          <p:spTgt spid="43"/>
                                        </p:tgtEl>
                                      </p:cBhvr>
                                    </p:animEffect>
                                  </p:childTnLst>
                                </p:cTn>
                              </p:par>
                              <p:par>
                                <p:cTn id="209" presetID="10" presetClass="entr" presetSubtype="0" fill="hold" nodeType="withEffect">
                                  <p:stCondLst>
                                    <p:cond delay="0"/>
                                  </p:stCondLst>
                                  <p:childTnLst>
                                    <p:set>
                                      <p:cBhvr>
                                        <p:cTn id="210" dur="1" fill="hold">
                                          <p:stCondLst>
                                            <p:cond delay="0"/>
                                          </p:stCondLst>
                                        </p:cTn>
                                        <p:tgtEl>
                                          <p:spTgt spid="35"/>
                                        </p:tgtEl>
                                        <p:attrNameLst>
                                          <p:attrName>style.visibility</p:attrName>
                                        </p:attrNameLst>
                                      </p:cBhvr>
                                      <p:to>
                                        <p:strVal val="visible"/>
                                      </p:to>
                                    </p:set>
                                    <p:animEffect transition="in" filter="fade">
                                      <p:cBhvr>
                                        <p:cTn id="211" dur="500"/>
                                        <p:tgtEl>
                                          <p:spTgt spid="35"/>
                                        </p:tgtEl>
                                      </p:cBhvr>
                                    </p:animEffect>
                                  </p:childTnLst>
                                </p:cTn>
                              </p:par>
                              <p:par>
                                <p:cTn id="212" presetID="10" presetClass="entr" presetSubtype="0" fill="hold" grpId="2" nodeType="withEffect">
                                  <p:stCondLst>
                                    <p:cond delay="0"/>
                                  </p:stCondLst>
                                  <p:childTnLst>
                                    <p:set>
                                      <p:cBhvr>
                                        <p:cTn id="213" dur="1" fill="hold">
                                          <p:stCondLst>
                                            <p:cond delay="0"/>
                                          </p:stCondLst>
                                        </p:cTn>
                                        <p:tgtEl>
                                          <p:spTgt spid="95"/>
                                        </p:tgtEl>
                                        <p:attrNameLst>
                                          <p:attrName>style.visibility</p:attrName>
                                        </p:attrNameLst>
                                      </p:cBhvr>
                                      <p:to>
                                        <p:strVal val="visible"/>
                                      </p:to>
                                    </p:set>
                                    <p:animEffect transition="in" filter="fade">
                                      <p:cBhvr>
                                        <p:cTn id="214" dur="500"/>
                                        <p:tgtEl>
                                          <p:spTgt spid="95"/>
                                        </p:tgtEl>
                                      </p:cBhvr>
                                    </p:animEffect>
                                  </p:childTnLst>
                                </p:cTn>
                              </p:par>
                              <p:par>
                                <p:cTn id="215" presetID="10" presetClass="entr" presetSubtype="0" fill="hold" nodeType="withEffect">
                                  <p:stCondLst>
                                    <p:cond delay="0"/>
                                  </p:stCondLst>
                                  <p:childTnLst>
                                    <p:set>
                                      <p:cBhvr>
                                        <p:cTn id="216" dur="1" fill="hold">
                                          <p:stCondLst>
                                            <p:cond delay="0"/>
                                          </p:stCondLst>
                                        </p:cTn>
                                        <p:tgtEl>
                                          <p:spTgt spid="80"/>
                                        </p:tgtEl>
                                        <p:attrNameLst>
                                          <p:attrName>style.visibility</p:attrName>
                                        </p:attrNameLst>
                                      </p:cBhvr>
                                      <p:to>
                                        <p:strVal val="visible"/>
                                      </p:to>
                                    </p:set>
                                    <p:animEffect transition="in" filter="fade">
                                      <p:cBhvr>
                                        <p:cTn id="217" dur="500"/>
                                        <p:tgtEl>
                                          <p:spTgt spid="80"/>
                                        </p:tgtEl>
                                      </p:cBhvr>
                                    </p:animEffect>
                                  </p:childTnLst>
                                </p:cTn>
                              </p:par>
                              <p:par>
                                <p:cTn id="218" presetID="10" presetClass="entr" presetSubtype="0" fill="hold" nodeType="withEffect">
                                  <p:stCondLst>
                                    <p:cond delay="0"/>
                                  </p:stCondLst>
                                  <p:childTnLst>
                                    <p:set>
                                      <p:cBhvr>
                                        <p:cTn id="219" dur="1" fill="hold">
                                          <p:stCondLst>
                                            <p:cond delay="0"/>
                                          </p:stCondLst>
                                        </p:cTn>
                                        <p:tgtEl>
                                          <p:spTgt spid="50"/>
                                        </p:tgtEl>
                                        <p:attrNameLst>
                                          <p:attrName>style.visibility</p:attrName>
                                        </p:attrNameLst>
                                      </p:cBhvr>
                                      <p:to>
                                        <p:strVal val="visible"/>
                                      </p:to>
                                    </p:set>
                                    <p:animEffect transition="in" filter="fade">
                                      <p:cBhvr>
                                        <p:cTn id="220" dur="500"/>
                                        <p:tgtEl>
                                          <p:spTgt spid="50"/>
                                        </p:tgtEl>
                                      </p:cBhvr>
                                    </p:animEffect>
                                  </p:childTnLst>
                                </p:cTn>
                              </p:par>
                              <p:par>
                                <p:cTn id="221" presetID="10" presetClass="entr" presetSubtype="0" fill="hold" grpId="2" nodeType="withEffect">
                                  <p:stCondLst>
                                    <p:cond delay="0"/>
                                  </p:stCondLst>
                                  <p:childTnLst>
                                    <p:set>
                                      <p:cBhvr>
                                        <p:cTn id="222" dur="1" fill="hold">
                                          <p:stCondLst>
                                            <p:cond delay="0"/>
                                          </p:stCondLst>
                                        </p:cTn>
                                        <p:tgtEl>
                                          <p:spTgt spid="51"/>
                                        </p:tgtEl>
                                        <p:attrNameLst>
                                          <p:attrName>style.visibility</p:attrName>
                                        </p:attrNameLst>
                                      </p:cBhvr>
                                      <p:to>
                                        <p:strVal val="visible"/>
                                      </p:to>
                                    </p:set>
                                    <p:animEffect transition="in" filter="fade">
                                      <p:cBhvr>
                                        <p:cTn id="223" dur="500"/>
                                        <p:tgtEl>
                                          <p:spTgt spid="51"/>
                                        </p:tgtEl>
                                      </p:cBhvr>
                                    </p:animEffect>
                                  </p:childTnLst>
                                </p:cTn>
                              </p:par>
                              <p:par>
                                <p:cTn id="224" presetID="10" presetClass="entr" presetSubtype="0" fill="hold" grpId="2" nodeType="withEffect">
                                  <p:stCondLst>
                                    <p:cond delay="0"/>
                                  </p:stCondLst>
                                  <p:childTnLst>
                                    <p:set>
                                      <p:cBhvr>
                                        <p:cTn id="225" dur="1" fill="hold">
                                          <p:stCondLst>
                                            <p:cond delay="0"/>
                                          </p:stCondLst>
                                        </p:cTn>
                                        <p:tgtEl>
                                          <p:spTgt spid="49"/>
                                        </p:tgtEl>
                                        <p:attrNameLst>
                                          <p:attrName>style.visibility</p:attrName>
                                        </p:attrNameLst>
                                      </p:cBhvr>
                                      <p:to>
                                        <p:strVal val="visible"/>
                                      </p:to>
                                    </p:set>
                                    <p:animEffect transition="in" filter="fade">
                                      <p:cBhvr>
                                        <p:cTn id="226" dur="500"/>
                                        <p:tgtEl>
                                          <p:spTgt spid="49"/>
                                        </p:tgtEl>
                                      </p:cBhvr>
                                    </p:animEffect>
                                  </p:childTnLst>
                                </p:cTn>
                              </p:par>
                              <p:par>
                                <p:cTn id="227" presetID="10" presetClass="entr" presetSubtype="0" fill="hold" nodeType="withEffect">
                                  <p:stCondLst>
                                    <p:cond delay="0"/>
                                  </p:stCondLst>
                                  <p:childTnLst>
                                    <p:set>
                                      <p:cBhvr>
                                        <p:cTn id="228" dur="1" fill="hold">
                                          <p:stCondLst>
                                            <p:cond delay="0"/>
                                          </p:stCondLst>
                                        </p:cTn>
                                        <p:tgtEl>
                                          <p:spTgt spid="45"/>
                                        </p:tgtEl>
                                        <p:attrNameLst>
                                          <p:attrName>style.visibility</p:attrName>
                                        </p:attrNameLst>
                                      </p:cBhvr>
                                      <p:to>
                                        <p:strVal val="visible"/>
                                      </p:to>
                                    </p:set>
                                    <p:animEffect transition="in" filter="fade">
                                      <p:cBhvr>
                                        <p:cTn id="229" dur="500"/>
                                        <p:tgtEl>
                                          <p:spTgt spid="45"/>
                                        </p:tgtEl>
                                      </p:cBhvr>
                                    </p:animEffect>
                                  </p:childTnLst>
                                </p:cTn>
                              </p:par>
                              <p:par>
                                <p:cTn id="230" presetID="10" presetClass="entr" presetSubtype="0" fill="hold" grpId="2" nodeType="withEffect">
                                  <p:stCondLst>
                                    <p:cond delay="0"/>
                                  </p:stCondLst>
                                  <p:childTnLst>
                                    <p:set>
                                      <p:cBhvr>
                                        <p:cTn id="231" dur="1" fill="hold">
                                          <p:stCondLst>
                                            <p:cond delay="0"/>
                                          </p:stCondLst>
                                        </p:cTn>
                                        <p:tgtEl>
                                          <p:spTgt spid="53"/>
                                        </p:tgtEl>
                                        <p:attrNameLst>
                                          <p:attrName>style.visibility</p:attrName>
                                        </p:attrNameLst>
                                      </p:cBhvr>
                                      <p:to>
                                        <p:strVal val="visible"/>
                                      </p:to>
                                    </p:set>
                                    <p:animEffect transition="in" filter="fade">
                                      <p:cBhvr>
                                        <p:cTn id="232" dur="500"/>
                                        <p:tgtEl>
                                          <p:spTgt spid="53"/>
                                        </p:tgtEl>
                                      </p:cBhvr>
                                    </p:animEffect>
                                  </p:childTnLst>
                                </p:cTn>
                              </p:par>
                              <p:par>
                                <p:cTn id="233" presetID="10" presetClass="entr" presetSubtype="0" fill="hold" nodeType="withEffect">
                                  <p:stCondLst>
                                    <p:cond delay="0"/>
                                  </p:stCondLst>
                                  <p:childTnLst>
                                    <p:set>
                                      <p:cBhvr>
                                        <p:cTn id="234" dur="1" fill="hold">
                                          <p:stCondLst>
                                            <p:cond delay="0"/>
                                          </p:stCondLst>
                                        </p:cTn>
                                        <p:tgtEl>
                                          <p:spTgt spid="52"/>
                                        </p:tgtEl>
                                        <p:attrNameLst>
                                          <p:attrName>style.visibility</p:attrName>
                                        </p:attrNameLst>
                                      </p:cBhvr>
                                      <p:to>
                                        <p:strVal val="visible"/>
                                      </p:to>
                                    </p:set>
                                    <p:animEffect transition="in" filter="fade">
                                      <p:cBhvr>
                                        <p:cTn id="235" dur="500"/>
                                        <p:tgtEl>
                                          <p:spTgt spid="52"/>
                                        </p:tgtEl>
                                      </p:cBhvr>
                                    </p:animEffect>
                                  </p:childTnLst>
                                </p:cTn>
                              </p:par>
                              <p:par>
                                <p:cTn id="236" presetID="10" presetClass="entr" presetSubtype="0" fill="hold" grpId="2" nodeType="withEffect">
                                  <p:stCondLst>
                                    <p:cond delay="0"/>
                                  </p:stCondLst>
                                  <p:childTnLst>
                                    <p:set>
                                      <p:cBhvr>
                                        <p:cTn id="237" dur="1" fill="hold">
                                          <p:stCondLst>
                                            <p:cond delay="0"/>
                                          </p:stCondLst>
                                        </p:cTn>
                                        <p:tgtEl>
                                          <p:spTgt spid="96"/>
                                        </p:tgtEl>
                                        <p:attrNameLst>
                                          <p:attrName>style.visibility</p:attrName>
                                        </p:attrNameLst>
                                      </p:cBhvr>
                                      <p:to>
                                        <p:strVal val="visible"/>
                                      </p:to>
                                    </p:set>
                                    <p:animEffect transition="in" filter="fade">
                                      <p:cBhvr>
                                        <p:cTn id="238" dur="500"/>
                                        <p:tgtEl>
                                          <p:spTgt spid="96"/>
                                        </p:tgtEl>
                                      </p:cBhvr>
                                    </p:animEffect>
                                  </p:childTnLst>
                                </p:cTn>
                              </p:par>
                              <p:par>
                                <p:cTn id="239" presetID="10" presetClass="entr" presetSubtype="0" fill="hold" nodeType="withEffect">
                                  <p:stCondLst>
                                    <p:cond delay="0"/>
                                  </p:stCondLst>
                                  <p:childTnLst>
                                    <p:set>
                                      <p:cBhvr>
                                        <p:cTn id="240" dur="1" fill="hold">
                                          <p:stCondLst>
                                            <p:cond delay="0"/>
                                          </p:stCondLst>
                                        </p:cTn>
                                        <p:tgtEl>
                                          <p:spTgt spid="81"/>
                                        </p:tgtEl>
                                        <p:attrNameLst>
                                          <p:attrName>style.visibility</p:attrName>
                                        </p:attrNameLst>
                                      </p:cBhvr>
                                      <p:to>
                                        <p:strVal val="visible"/>
                                      </p:to>
                                    </p:set>
                                    <p:animEffect transition="in" filter="fade">
                                      <p:cBhvr>
                                        <p:cTn id="241" dur="500"/>
                                        <p:tgtEl>
                                          <p:spTgt spid="81"/>
                                        </p:tgtEl>
                                      </p:cBhvr>
                                    </p:animEffect>
                                  </p:childTnLst>
                                </p:cTn>
                              </p:par>
                              <p:par>
                                <p:cTn id="242" presetID="10" presetClass="entr" presetSubtype="0" fill="hold" grpId="2" nodeType="withEffect">
                                  <p:stCondLst>
                                    <p:cond delay="0"/>
                                  </p:stCondLst>
                                  <p:childTnLst>
                                    <p:set>
                                      <p:cBhvr>
                                        <p:cTn id="243" dur="1" fill="hold">
                                          <p:stCondLst>
                                            <p:cond delay="0"/>
                                          </p:stCondLst>
                                        </p:cTn>
                                        <p:tgtEl>
                                          <p:spTgt spid="55"/>
                                        </p:tgtEl>
                                        <p:attrNameLst>
                                          <p:attrName>style.visibility</p:attrName>
                                        </p:attrNameLst>
                                      </p:cBhvr>
                                      <p:to>
                                        <p:strVal val="visible"/>
                                      </p:to>
                                    </p:set>
                                    <p:animEffect transition="in" filter="fade">
                                      <p:cBhvr>
                                        <p:cTn id="244" dur="500"/>
                                        <p:tgtEl>
                                          <p:spTgt spid="55"/>
                                        </p:tgtEl>
                                      </p:cBhvr>
                                    </p:animEffect>
                                  </p:childTnLst>
                                </p:cTn>
                              </p:par>
                              <p:par>
                                <p:cTn id="245" presetID="10" presetClass="entr" presetSubtype="0" fill="hold" nodeType="withEffect">
                                  <p:stCondLst>
                                    <p:cond delay="0"/>
                                  </p:stCondLst>
                                  <p:childTnLst>
                                    <p:set>
                                      <p:cBhvr>
                                        <p:cTn id="246" dur="1" fill="hold">
                                          <p:stCondLst>
                                            <p:cond delay="0"/>
                                          </p:stCondLst>
                                        </p:cTn>
                                        <p:tgtEl>
                                          <p:spTgt spid="54"/>
                                        </p:tgtEl>
                                        <p:attrNameLst>
                                          <p:attrName>style.visibility</p:attrName>
                                        </p:attrNameLst>
                                      </p:cBhvr>
                                      <p:to>
                                        <p:strVal val="visible"/>
                                      </p:to>
                                    </p:set>
                                    <p:animEffect transition="in" filter="fade">
                                      <p:cBhvr>
                                        <p:cTn id="247" dur="500"/>
                                        <p:tgtEl>
                                          <p:spTgt spid="54"/>
                                        </p:tgtEl>
                                      </p:cBhvr>
                                    </p:animEffect>
                                  </p:childTnLst>
                                </p:cTn>
                              </p:par>
                              <p:par>
                                <p:cTn id="248" presetID="10" presetClass="entr" presetSubtype="0" fill="hold" nodeType="withEffect">
                                  <p:stCondLst>
                                    <p:cond delay="0"/>
                                  </p:stCondLst>
                                  <p:childTnLst>
                                    <p:set>
                                      <p:cBhvr>
                                        <p:cTn id="249" dur="1" fill="hold">
                                          <p:stCondLst>
                                            <p:cond delay="0"/>
                                          </p:stCondLst>
                                        </p:cTn>
                                        <p:tgtEl>
                                          <p:spTgt spid="3"/>
                                        </p:tgtEl>
                                        <p:attrNameLst>
                                          <p:attrName>style.visibility</p:attrName>
                                        </p:attrNameLst>
                                      </p:cBhvr>
                                      <p:to>
                                        <p:strVal val="visible"/>
                                      </p:to>
                                    </p:set>
                                    <p:animEffect transition="in" filter="fade">
                                      <p:cBhvr>
                                        <p:cTn id="2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3" grpId="2"/>
      <p:bldP spid="49" grpId="0"/>
      <p:bldP spid="49" grpId="1"/>
      <p:bldP spid="49" grpId="2"/>
      <p:bldP spid="51" grpId="0"/>
      <p:bldP spid="51" grpId="1"/>
      <p:bldP spid="51" grpId="2"/>
      <p:bldP spid="53" grpId="0"/>
      <p:bldP spid="53" grpId="1"/>
      <p:bldP spid="53" grpId="2"/>
      <p:bldP spid="55" grpId="0"/>
      <p:bldP spid="55" grpId="1"/>
      <p:bldP spid="55" grpId="2"/>
      <p:bldP spid="71" grpId="0"/>
      <p:bldP spid="73" grpId="0"/>
      <p:bldP spid="78" grpId="0"/>
      <p:bldP spid="79" grpId="0"/>
      <p:bldP spid="95" grpId="0"/>
      <p:bldP spid="95" grpId="1"/>
      <p:bldP spid="95" grpId="2"/>
      <p:bldP spid="96" grpId="0"/>
      <p:bldP spid="96" grpId="1"/>
      <p:bldP spid="96"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body" idx="1"/>
          </p:nvPr>
        </p:nvSpPr>
        <p:spPr>
          <a:xfrm>
            <a:off x="0" y="1981200"/>
            <a:ext cx="9144000" cy="4038600"/>
          </a:xfrm>
        </p:spPr>
        <p:txBody>
          <a:bodyPr/>
          <a:lstStyle/>
          <a:p>
            <a:r>
              <a:rPr lang="en-US" dirty="0" smtClean="0">
                <a:solidFill>
                  <a:schemeClr val="tx1">
                    <a:lumMod val="95000"/>
                    <a:lumOff val="5000"/>
                  </a:schemeClr>
                </a:solidFill>
                <a:latin typeface="Arial Unicode MS" charset="0"/>
                <a:ea typeface="ＭＳ Ｐゴシック" charset="0"/>
                <a:cs typeface="ＭＳ Ｐゴシック" charset="0"/>
              </a:rPr>
              <a:t>HPV strains are genetically diverse</a:t>
            </a:r>
          </a:p>
          <a:p>
            <a:r>
              <a:rPr lang="en-US" dirty="0" smtClean="0">
                <a:solidFill>
                  <a:schemeClr val="tx1">
                    <a:lumMod val="95000"/>
                    <a:lumOff val="5000"/>
                  </a:schemeClr>
                </a:solidFill>
                <a:latin typeface="Arial Unicode MS" charset="0"/>
                <a:ea typeface="ＭＳ Ｐゴシック" charset="0"/>
                <a:cs typeface="ＭＳ Ｐゴシック" charset="0"/>
              </a:rPr>
              <a:t>HPV genes code for different viral proteins</a:t>
            </a:r>
            <a:endParaRPr lang="en-US" dirty="0">
              <a:solidFill>
                <a:schemeClr val="tx1">
                  <a:lumMod val="95000"/>
                  <a:lumOff val="5000"/>
                </a:schemeClr>
              </a:solidFill>
              <a:latin typeface="Arial Unicode MS" charset="0"/>
              <a:ea typeface="ＭＳ Ｐゴシック" charset="0"/>
              <a:cs typeface="ＭＳ Ｐゴシック" charset="0"/>
            </a:endParaRPr>
          </a:p>
          <a:p>
            <a:r>
              <a:rPr lang="en-US" dirty="0">
                <a:solidFill>
                  <a:schemeClr val="tx1">
                    <a:lumMod val="95000"/>
                    <a:lumOff val="5000"/>
                  </a:schemeClr>
                </a:solidFill>
                <a:latin typeface="Arial Unicode MS" charset="0"/>
                <a:ea typeface="ＭＳ Ｐゴシック" charset="0"/>
                <a:cs typeface="ＭＳ Ｐゴシック" charset="0"/>
              </a:rPr>
              <a:t>Some versions of the viral proteins strongly bind and inactivate human cancer suppressor proteins</a:t>
            </a:r>
          </a:p>
          <a:p>
            <a:endParaRPr lang="en-US" dirty="0">
              <a:solidFill>
                <a:schemeClr val="tx1">
                  <a:lumMod val="95000"/>
                  <a:lumOff val="5000"/>
                </a:schemeClr>
              </a:solidFill>
              <a:latin typeface="Arial Unicode MS" charset="0"/>
              <a:ea typeface="ＭＳ Ｐゴシック" charset="0"/>
              <a:cs typeface="ＭＳ Ｐゴシック" charset="0"/>
            </a:endParaRPr>
          </a:p>
        </p:txBody>
      </p:sp>
      <p:sp>
        <p:nvSpPr>
          <p:cNvPr id="49155" name="Rectangle 3"/>
          <p:cNvSpPr>
            <a:spLocks noGrp="1" noChangeArrowheads="1"/>
          </p:cNvSpPr>
          <p:nvPr>
            <p:ph type="title"/>
          </p:nvPr>
        </p:nvSpPr>
        <p:spPr>
          <a:xfrm>
            <a:off x="0" y="228600"/>
            <a:ext cx="9144000" cy="1143000"/>
          </a:xfrm>
          <a:noFill/>
        </p:spPr>
        <p:txBody>
          <a:bodyPr/>
          <a:lstStyle/>
          <a:p>
            <a:r>
              <a:rPr lang="en-US" sz="4000" b="1" dirty="0">
                <a:latin typeface="Arial Unicode MS" charset="0"/>
                <a:ea typeface="ＭＳ Ｐゴシック" charset="0"/>
                <a:cs typeface="ＭＳ Ｐゴシック" charset="0"/>
              </a:rPr>
              <a:t>So Why Some Types Associated with Cancer and Not Others? </a:t>
            </a:r>
          </a:p>
        </p:txBody>
      </p:sp>
    </p:spTree>
    <p:extLst>
      <p:ext uri="{BB962C8B-B14F-4D97-AF65-F5344CB8AC3E}">
        <p14:creationId xmlns:p14="http://schemas.microsoft.com/office/powerpoint/2010/main" val="12065765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42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425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425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body" idx="1"/>
          </p:nvPr>
        </p:nvSpPr>
        <p:spPr>
          <a:xfrm>
            <a:off x="114300" y="1892300"/>
            <a:ext cx="9144000" cy="5410200"/>
          </a:xfrm>
        </p:spPr>
        <p:txBody>
          <a:bodyPr/>
          <a:lstStyle/>
          <a:p>
            <a:r>
              <a:rPr lang="en-US" dirty="0">
                <a:solidFill>
                  <a:schemeClr val="tx1">
                    <a:lumMod val="95000"/>
                    <a:lumOff val="5000"/>
                  </a:schemeClr>
                </a:solidFill>
                <a:latin typeface="Arial Unicode MS" charset="0"/>
                <a:ea typeface="ＭＳ Ｐゴシック" charset="0"/>
                <a:cs typeface="ＭＳ Ｐゴシック" charset="0"/>
              </a:rPr>
              <a:t>Viral DNA does not integrate into host DNA</a:t>
            </a:r>
          </a:p>
          <a:p>
            <a:pPr lvl="1"/>
            <a:r>
              <a:rPr lang="en-US" sz="2000" dirty="0">
                <a:solidFill>
                  <a:schemeClr val="tx1">
                    <a:lumMod val="65000"/>
                    <a:lumOff val="35000"/>
                  </a:schemeClr>
                </a:solidFill>
                <a:latin typeface="Arial Unicode MS" charset="0"/>
                <a:ea typeface="ＭＳ Ｐゴシック" charset="0"/>
              </a:rPr>
              <a:t>Viral DNA stays inside cell but free floating</a:t>
            </a:r>
          </a:p>
          <a:p>
            <a:pPr lvl="1"/>
            <a:r>
              <a:rPr lang="en-US" sz="2000" dirty="0">
                <a:solidFill>
                  <a:schemeClr val="tx1">
                    <a:lumMod val="65000"/>
                    <a:lumOff val="35000"/>
                  </a:schemeClr>
                </a:solidFill>
                <a:latin typeface="Arial Unicode MS" charset="0"/>
                <a:ea typeface="ＭＳ Ｐゴシック" charset="0"/>
              </a:rPr>
              <a:t>Not as pathogenic or disease causing</a:t>
            </a:r>
          </a:p>
          <a:p>
            <a:pPr lvl="1">
              <a:buFontTx/>
              <a:buNone/>
            </a:pPr>
            <a:endParaRPr lang="en-US" sz="2000" dirty="0">
              <a:latin typeface="Arial Unicode MS" charset="0"/>
              <a:ea typeface="ＭＳ Ｐゴシック" charset="0"/>
            </a:endParaRPr>
          </a:p>
          <a:p>
            <a:r>
              <a:rPr lang="en-US" dirty="0">
                <a:solidFill>
                  <a:schemeClr val="tx1">
                    <a:lumMod val="95000"/>
                    <a:lumOff val="5000"/>
                  </a:schemeClr>
                </a:solidFill>
                <a:latin typeface="Arial Unicode MS" charset="0"/>
                <a:ea typeface="ＭＳ Ｐゴシック" charset="0"/>
                <a:cs typeface="ＭＳ Ｐゴシック" charset="0"/>
              </a:rPr>
              <a:t>Viral DNA integration into host DNA </a:t>
            </a:r>
          </a:p>
          <a:p>
            <a:pPr lvl="1"/>
            <a:r>
              <a:rPr lang="en-US" sz="2000" dirty="0">
                <a:solidFill>
                  <a:schemeClr val="tx1">
                    <a:lumMod val="65000"/>
                    <a:lumOff val="35000"/>
                  </a:schemeClr>
                </a:solidFill>
                <a:latin typeface="Arial Unicode MS" charset="0"/>
                <a:ea typeface="ＭＳ Ｐゴシック" charset="0"/>
              </a:rPr>
              <a:t>Activates host cell division and dedifferentiation</a:t>
            </a:r>
          </a:p>
          <a:p>
            <a:pPr lvl="1"/>
            <a:r>
              <a:rPr lang="en-US" sz="2000" dirty="0">
                <a:solidFill>
                  <a:schemeClr val="tx1">
                    <a:lumMod val="65000"/>
                    <a:lumOff val="35000"/>
                  </a:schemeClr>
                </a:solidFill>
                <a:latin typeface="Arial Unicode MS" charset="0"/>
                <a:ea typeface="ＭＳ Ｐゴシック" charset="0"/>
              </a:rPr>
              <a:t>Host cell division </a:t>
            </a:r>
            <a:r>
              <a:rPr lang="en-US" sz="2000" dirty="0">
                <a:solidFill>
                  <a:schemeClr val="tx1">
                    <a:lumMod val="65000"/>
                    <a:lumOff val="35000"/>
                  </a:schemeClr>
                </a:solidFill>
                <a:latin typeface="Arial Unicode MS" charset="0"/>
                <a:ea typeface="ＭＳ Ｐゴシック" charset="0"/>
                <a:sym typeface="Wingdings" charset="0"/>
              </a:rPr>
              <a:t></a:t>
            </a:r>
            <a:r>
              <a:rPr lang="en-US" sz="2000" dirty="0">
                <a:solidFill>
                  <a:schemeClr val="tx1">
                    <a:lumMod val="65000"/>
                    <a:lumOff val="35000"/>
                  </a:schemeClr>
                </a:solidFill>
                <a:latin typeface="Arial Unicode MS" charset="0"/>
                <a:ea typeface="ＭＳ Ｐゴシック" charset="0"/>
              </a:rPr>
              <a:t>more cells can make mistakes in copying their DNA </a:t>
            </a:r>
          </a:p>
          <a:p>
            <a:pPr lvl="1"/>
            <a:r>
              <a:rPr lang="en-US" sz="2000" dirty="0">
                <a:solidFill>
                  <a:schemeClr val="tx1">
                    <a:lumMod val="65000"/>
                    <a:lumOff val="35000"/>
                  </a:schemeClr>
                </a:solidFill>
                <a:latin typeface="Arial Unicode MS" charset="0"/>
                <a:ea typeface="ＭＳ Ｐゴシック" charset="0"/>
              </a:rPr>
              <a:t>Host cell will accumulates spontaneous mutations</a:t>
            </a:r>
          </a:p>
          <a:p>
            <a:pPr lvl="1">
              <a:buFontTx/>
              <a:buNone/>
            </a:pPr>
            <a:endParaRPr lang="en-US" i="1" dirty="0">
              <a:solidFill>
                <a:schemeClr val="tx1">
                  <a:lumMod val="65000"/>
                  <a:lumOff val="35000"/>
                </a:schemeClr>
              </a:solidFill>
              <a:latin typeface="Arial Unicode MS" charset="0"/>
              <a:ea typeface="ＭＳ Ｐゴシック" charset="0"/>
            </a:endParaRPr>
          </a:p>
          <a:p>
            <a:pPr lvl="1">
              <a:buFontTx/>
              <a:buNone/>
            </a:pPr>
            <a:r>
              <a:rPr lang="en-US" sz="2000" b="1" i="1" dirty="0">
                <a:solidFill>
                  <a:srgbClr val="CC0000"/>
                </a:solidFill>
                <a:latin typeface="Arial Unicode MS" charset="0"/>
                <a:ea typeface="ＭＳ Ｐゴシック" charset="0"/>
              </a:rPr>
              <a:t>environmental factors play a role </a:t>
            </a:r>
            <a:r>
              <a:rPr lang="en-US" sz="2000" b="1" i="1" dirty="0">
                <a:solidFill>
                  <a:srgbClr val="CC0000"/>
                </a:solidFill>
                <a:latin typeface="Arial Unicode MS" charset="0"/>
                <a:ea typeface="ＭＳ Ｐゴシック" charset="0"/>
                <a:sym typeface="Wingdings" charset="0"/>
              </a:rPr>
              <a:t> </a:t>
            </a:r>
            <a:r>
              <a:rPr lang="en-US" sz="2000" b="1" i="1" dirty="0">
                <a:solidFill>
                  <a:srgbClr val="CC0000"/>
                </a:solidFill>
                <a:latin typeface="Arial Unicode MS" charset="0"/>
                <a:ea typeface="ＭＳ Ｐゴシック" charset="0"/>
              </a:rPr>
              <a:t>increase number of mutations</a:t>
            </a:r>
            <a:endParaRPr lang="en-US" sz="2000" b="1" dirty="0">
              <a:solidFill>
                <a:srgbClr val="CC0000"/>
              </a:solidFill>
              <a:latin typeface="Arial Unicode MS" charset="0"/>
              <a:ea typeface="ＭＳ Ｐゴシック" charset="0"/>
            </a:endParaRPr>
          </a:p>
        </p:txBody>
      </p:sp>
      <p:sp>
        <p:nvSpPr>
          <p:cNvPr id="51203" name="Rectangle 3"/>
          <p:cNvSpPr>
            <a:spLocks noGrp="1" noChangeArrowheads="1"/>
          </p:cNvSpPr>
          <p:nvPr>
            <p:ph type="title"/>
          </p:nvPr>
        </p:nvSpPr>
        <p:spPr>
          <a:xfrm>
            <a:off x="0" y="228600"/>
            <a:ext cx="9144000" cy="1143000"/>
          </a:xfrm>
          <a:noFill/>
        </p:spPr>
        <p:txBody>
          <a:bodyPr/>
          <a:lstStyle/>
          <a:p>
            <a:r>
              <a:rPr lang="en-US" sz="4000" b="1" dirty="0">
                <a:latin typeface="Arial Unicode MS" charset="0"/>
                <a:ea typeface="ＭＳ Ｐゴシック" charset="0"/>
                <a:cs typeface="ＭＳ Ｐゴシック" charset="0"/>
              </a:rPr>
              <a:t>How Does HPV Promote Cancer?</a:t>
            </a:r>
            <a:br>
              <a:rPr lang="en-US" sz="4000" b="1" dirty="0">
                <a:latin typeface="Arial Unicode MS" charset="0"/>
                <a:ea typeface="ＭＳ Ｐゴシック" charset="0"/>
                <a:cs typeface="ＭＳ Ｐゴシック" charset="0"/>
              </a:rPr>
            </a:br>
            <a:r>
              <a:rPr lang="en-US" sz="4000" i="1" dirty="0">
                <a:solidFill>
                  <a:schemeClr val="tx1">
                    <a:lumMod val="65000"/>
                    <a:lumOff val="35000"/>
                  </a:schemeClr>
                </a:solidFill>
                <a:latin typeface="Arial Unicode MS" charset="0"/>
                <a:ea typeface="ＭＳ Ｐゴシック" charset="0"/>
                <a:cs typeface="ＭＳ Ｐゴシック" charset="0"/>
              </a:rPr>
              <a:t>Virus can exist in two states</a:t>
            </a:r>
          </a:p>
        </p:txBody>
      </p:sp>
    </p:spTree>
    <p:extLst>
      <p:ext uri="{BB962C8B-B14F-4D97-AF65-F5344CB8AC3E}">
        <p14:creationId xmlns:p14="http://schemas.microsoft.com/office/powerpoint/2010/main" val="15340550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66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66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667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667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667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667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6674">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5667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482600"/>
            <a:ext cx="7772400" cy="1143000"/>
          </a:xfrm>
        </p:spPr>
        <p:txBody>
          <a:bodyPr/>
          <a:lstStyle/>
          <a:p>
            <a:r>
              <a:rPr lang="en-US" b="1" dirty="0">
                <a:latin typeface="Arial Unicode MS" charset="0"/>
                <a:ea typeface="ＭＳ Ｐゴシック" charset="0"/>
                <a:cs typeface="ＭＳ Ｐゴシック" charset="0"/>
              </a:rPr>
              <a:t>Diagnostics</a:t>
            </a:r>
            <a:r>
              <a:rPr lang="en-US" b="1" dirty="0">
                <a:solidFill>
                  <a:schemeClr val="accent2"/>
                </a:solidFill>
                <a:latin typeface="Arial Unicode MS" charset="0"/>
                <a:ea typeface="ＭＳ Ｐゴシック" charset="0"/>
                <a:cs typeface="ＭＳ Ｐゴシック" charset="0"/>
              </a:rPr>
              <a:t/>
            </a:r>
            <a:br>
              <a:rPr lang="en-US" b="1" dirty="0">
                <a:solidFill>
                  <a:schemeClr val="accent2"/>
                </a:solidFill>
                <a:latin typeface="Arial Unicode MS" charset="0"/>
                <a:ea typeface="ＭＳ Ｐゴシック" charset="0"/>
                <a:cs typeface="ＭＳ Ｐゴシック" charset="0"/>
              </a:rPr>
            </a:br>
            <a:r>
              <a:rPr lang="en-US" sz="3200" b="1" i="1" dirty="0" smtClean="0">
                <a:solidFill>
                  <a:schemeClr val="tx1">
                    <a:lumMod val="65000"/>
                    <a:lumOff val="35000"/>
                  </a:schemeClr>
                </a:solidFill>
                <a:latin typeface="Arial Unicode MS" charset="0"/>
                <a:ea typeface="ＭＳ Ｐゴシック" charset="0"/>
                <a:cs typeface="ＭＳ Ｐゴシック" charset="0"/>
              </a:rPr>
              <a:t>HPV</a:t>
            </a:r>
            <a:r>
              <a:rPr lang="en-US" sz="3200" b="1" i="1" dirty="0">
                <a:solidFill>
                  <a:schemeClr val="tx1">
                    <a:lumMod val="65000"/>
                    <a:lumOff val="35000"/>
                  </a:schemeClr>
                </a:solidFill>
                <a:latin typeface="Arial Unicode MS" charset="0"/>
                <a:ea typeface="ＭＳ Ｐゴシック" charset="0"/>
                <a:cs typeface="ＭＳ Ｐゴシック" charset="0"/>
              </a:rPr>
              <a:t> </a:t>
            </a:r>
            <a:r>
              <a:rPr lang="en-US" sz="3200" b="1" i="1" dirty="0" smtClean="0">
                <a:solidFill>
                  <a:schemeClr val="tx1">
                    <a:lumMod val="65000"/>
                    <a:lumOff val="35000"/>
                  </a:schemeClr>
                </a:solidFill>
                <a:latin typeface="Arial Unicode MS" charset="0"/>
                <a:ea typeface="ＭＳ Ｐゴシック" charset="0"/>
                <a:cs typeface="ＭＳ Ｐゴシック" charset="0"/>
                <a:sym typeface="Wingdings" charset="0"/>
              </a:rPr>
              <a:t> </a:t>
            </a:r>
            <a:r>
              <a:rPr lang="en-US" sz="3200" b="1" i="1" dirty="0">
                <a:solidFill>
                  <a:schemeClr val="tx1">
                    <a:lumMod val="65000"/>
                    <a:lumOff val="35000"/>
                  </a:schemeClr>
                </a:solidFill>
                <a:latin typeface="Arial Unicode MS" charset="0"/>
                <a:ea typeface="ＭＳ Ｐゴシック" charset="0"/>
                <a:cs typeface="ＭＳ Ｐゴシック" charset="0"/>
                <a:sym typeface="Wingdings" charset="0"/>
              </a:rPr>
              <a:t>Cancer </a:t>
            </a:r>
            <a:br>
              <a:rPr lang="en-US" sz="3200" b="1" i="1" dirty="0">
                <a:solidFill>
                  <a:schemeClr val="tx1">
                    <a:lumMod val="65000"/>
                    <a:lumOff val="35000"/>
                  </a:schemeClr>
                </a:solidFill>
                <a:latin typeface="Arial Unicode MS" charset="0"/>
                <a:ea typeface="ＭＳ Ｐゴシック" charset="0"/>
                <a:cs typeface="ＭＳ Ｐゴシック" charset="0"/>
                <a:sym typeface="Wingdings" charset="0"/>
              </a:rPr>
            </a:br>
            <a:endParaRPr lang="en-US" sz="3200" b="1" i="1" dirty="0">
              <a:solidFill>
                <a:schemeClr val="tx1">
                  <a:lumMod val="65000"/>
                  <a:lumOff val="35000"/>
                </a:schemeClr>
              </a:solidFill>
              <a:latin typeface="Arial Unicode MS" charset="0"/>
              <a:ea typeface="ＭＳ Ｐゴシック" charset="0"/>
              <a:cs typeface="ＭＳ Ｐゴシック" charset="0"/>
            </a:endParaRPr>
          </a:p>
        </p:txBody>
      </p:sp>
      <p:sp>
        <p:nvSpPr>
          <p:cNvPr id="274435" name="Rectangle 3"/>
          <p:cNvSpPr>
            <a:spLocks noGrp="1" noChangeArrowheads="1"/>
          </p:cNvSpPr>
          <p:nvPr>
            <p:ph type="body" idx="1"/>
          </p:nvPr>
        </p:nvSpPr>
        <p:spPr>
          <a:xfrm>
            <a:off x="355600" y="1790700"/>
            <a:ext cx="9372600" cy="4876800"/>
          </a:xfrm>
        </p:spPr>
        <p:txBody>
          <a:bodyPr>
            <a:normAutofit lnSpcReduction="10000"/>
          </a:bodyPr>
          <a:lstStyle/>
          <a:p>
            <a:pPr>
              <a:lnSpc>
                <a:spcPct val="80000"/>
              </a:lnSpc>
              <a:defRPr/>
            </a:pPr>
            <a:r>
              <a:rPr lang="en-US" sz="3600" dirty="0" smtClean="0">
                <a:solidFill>
                  <a:schemeClr val="tx1">
                    <a:lumMod val="95000"/>
                    <a:lumOff val="5000"/>
                  </a:schemeClr>
                </a:solidFill>
                <a:latin typeface="Arial Unicode MS" charset="0"/>
                <a:cs typeface="+mn-cs"/>
              </a:rPr>
              <a:t>1950s Pap Smear</a:t>
            </a:r>
          </a:p>
          <a:p>
            <a:pPr>
              <a:lnSpc>
                <a:spcPct val="80000"/>
              </a:lnSpc>
              <a:defRPr/>
            </a:pPr>
            <a:endParaRPr lang="en-US" sz="3600" dirty="0" smtClean="0">
              <a:solidFill>
                <a:schemeClr val="tx1">
                  <a:lumMod val="95000"/>
                  <a:lumOff val="5000"/>
                </a:schemeClr>
              </a:solidFill>
              <a:latin typeface="Arial Unicode MS" charset="0"/>
              <a:cs typeface="+mn-cs"/>
            </a:endParaRPr>
          </a:p>
          <a:p>
            <a:pPr>
              <a:lnSpc>
                <a:spcPct val="80000"/>
              </a:lnSpc>
              <a:defRPr/>
            </a:pPr>
            <a:r>
              <a:rPr lang="en-US" sz="3600" dirty="0" smtClean="0">
                <a:solidFill>
                  <a:schemeClr val="tx1">
                    <a:lumMod val="95000"/>
                    <a:lumOff val="5000"/>
                  </a:schemeClr>
                </a:solidFill>
                <a:latin typeface="Arial Unicode MS" charset="0"/>
                <a:cs typeface="+mn-cs"/>
              </a:rPr>
              <a:t>2000 </a:t>
            </a:r>
            <a:r>
              <a:rPr lang="en-US" sz="3600" dirty="0" err="1" smtClean="0">
                <a:solidFill>
                  <a:schemeClr val="tx1">
                    <a:lumMod val="95000"/>
                    <a:lumOff val="5000"/>
                  </a:schemeClr>
                </a:solidFill>
                <a:latin typeface="Arial Unicode MS" charset="0"/>
                <a:cs typeface="+mn-cs"/>
              </a:rPr>
              <a:t>Digene</a:t>
            </a:r>
            <a:r>
              <a:rPr lang="en-US" sz="3600" dirty="0" smtClean="0">
                <a:solidFill>
                  <a:schemeClr val="tx1">
                    <a:lumMod val="95000"/>
                    <a:lumOff val="5000"/>
                  </a:schemeClr>
                </a:solidFill>
                <a:latin typeface="Arial Unicode MS" charset="0"/>
                <a:cs typeface="+mn-cs"/>
              </a:rPr>
              <a:t> </a:t>
            </a:r>
            <a:r>
              <a:rPr lang="en-US" sz="3600" dirty="0" err="1" smtClean="0">
                <a:solidFill>
                  <a:schemeClr val="tx1">
                    <a:lumMod val="95000"/>
                    <a:lumOff val="5000"/>
                  </a:schemeClr>
                </a:solidFill>
                <a:latin typeface="Arial Unicode MS" charset="0"/>
                <a:cs typeface="+mn-cs"/>
              </a:rPr>
              <a:t>DiHybrid</a:t>
            </a:r>
            <a:r>
              <a:rPr lang="en-US" sz="3600" dirty="0" smtClean="0">
                <a:solidFill>
                  <a:schemeClr val="tx1">
                    <a:lumMod val="95000"/>
                    <a:lumOff val="5000"/>
                  </a:schemeClr>
                </a:solidFill>
                <a:latin typeface="Arial Unicode MS" charset="0"/>
                <a:cs typeface="+mn-cs"/>
              </a:rPr>
              <a:t> Test: Cervical</a:t>
            </a:r>
          </a:p>
          <a:p>
            <a:pPr>
              <a:lnSpc>
                <a:spcPct val="80000"/>
              </a:lnSpc>
              <a:defRPr/>
            </a:pPr>
            <a:endParaRPr lang="en-US" sz="3600" dirty="0" smtClean="0">
              <a:solidFill>
                <a:schemeClr val="tx1">
                  <a:lumMod val="95000"/>
                  <a:lumOff val="5000"/>
                </a:schemeClr>
              </a:solidFill>
              <a:latin typeface="Arial Unicode MS" charset="0"/>
              <a:cs typeface="+mn-cs"/>
            </a:endParaRPr>
          </a:p>
          <a:p>
            <a:pPr>
              <a:lnSpc>
                <a:spcPct val="80000"/>
              </a:lnSpc>
              <a:defRPr/>
            </a:pPr>
            <a:r>
              <a:rPr lang="en-US" sz="3600" dirty="0" smtClean="0">
                <a:solidFill>
                  <a:schemeClr val="tx1">
                    <a:lumMod val="95000"/>
                    <a:lumOff val="5000"/>
                  </a:schemeClr>
                </a:solidFill>
                <a:latin typeface="Arial Unicode MS" charset="0"/>
                <a:cs typeface="+mn-cs"/>
              </a:rPr>
              <a:t>2010 </a:t>
            </a:r>
            <a:r>
              <a:rPr lang="en-US" sz="3600" dirty="0" err="1" smtClean="0">
                <a:solidFill>
                  <a:schemeClr val="tx1">
                    <a:lumMod val="95000"/>
                    <a:lumOff val="5000"/>
                  </a:schemeClr>
                </a:solidFill>
                <a:latin typeface="Arial Unicode MS" charset="0"/>
                <a:cs typeface="+mn-cs"/>
              </a:rPr>
              <a:t>Vizilite</a:t>
            </a:r>
            <a:r>
              <a:rPr lang="en-US" sz="3600" dirty="0" smtClean="0">
                <a:solidFill>
                  <a:schemeClr val="tx1">
                    <a:lumMod val="95000"/>
                    <a:lumOff val="5000"/>
                  </a:schemeClr>
                </a:solidFill>
                <a:latin typeface="Arial Unicode MS" charset="0"/>
                <a:cs typeface="+mn-cs"/>
              </a:rPr>
              <a:t> Test: Oral</a:t>
            </a:r>
          </a:p>
          <a:p>
            <a:pPr>
              <a:lnSpc>
                <a:spcPct val="80000"/>
              </a:lnSpc>
              <a:defRPr/>
            </a:pPr>
            <a:endParaRPr lang="en-US" sz="3600" dirty="0" smtClean="0">
              <a:solidFill>
                <a:schemeClr val="tx1">
                  <a:lumMod val="95000"/>
                  <a:lumOff val="5000"/>
                </a:schemeClr>
              </a:solidFill>
              <a:latin typeface="Arial Unicode MS" charset="0"/>
              <a:cs typeface="+mn-cs"/>
            </a:endParaRPr>
          </a:p>
          <a:p>
            <a:pPr>
              <a:lnSpc>
                <a:spcPct val="80000"/>
              </a:lnSpc>
              <a:defRPr/>
            </a:pPr>
            <a:r>
              <a:rPr lang="en-US" sz="3600" dirty="0" smtClean="0">
                <a:solidFill>
                  <a:schemeClr val="tx1">
                    <a:lumMod val="95000"/>
                    <a:lumOff val="5000"/>
                  </a:schemeClr>
                </a:solidFill>
                <a:latin typeface="Arial Unicode MS" charset="0"/>
                <a:cs typeface="+mn-cs"/>
              </a:rPr>
              <a:t>Europe; RNA Test: Cervical </a:t>
            </a:r>
          </a:p>
          <a:p>
            <a:pPr>
              <a:lnSpc>
                <a:spcPct val="80000"/>
              </a:lnSpc>
              <a:defRPr/>
            </a:pPr>
            <a:endParaRPr lang="en-US" sz="3600" dirty="0" smtClean="0">
              <a:solidFill>
                <a:schemeClr val="tx1">
                  <a:lumMod val="95000"/>
                  <a:lumOff val="5000"/>
                </a:schemeClr>
              </a:solidFill>
              <a:latin typeface="Arial Unicode MS" charset="0"/>
              <a:cs typeface="+mn-cs"/>
            </a:endParaRPr>
          </a:p>
          <a:p>
            <a:pPr>
              <a:lnSpc>
                <a:spcPct val="80000"/>
              </a:lnSpc>
              <a:defRPr/>
            </a:pPr>
            <a:r>
              <a:rPr lang="en-US" sz="3600" dirty="0" err="1" smtClean="0">
                <a:solidFill>
                  <a:schemeClr val="tx1">
                    <a:lumMod val="95000"/>
                    <a:lumOff val="5000"/>
                  </a:schemeClr>
                </a:solidFill>
                <a:latin typeface="Arial Unicode MS" charset="0"/>
                <a:cs typeface="+mn-cs"/>
              </a:rPr>
              <a:t>OncoFISH</a:t>
            </a:r>
            <a:r>
              <a:rPr lang="en-US" sz="3600" dirty="0" smtClean="0">
                <a:solidFill>
                  <a:schemeClr val="tx1">
                    <a:lumMod val="95000"/>
                    <a:lumOff val="5000"/>
                  </a:schemeClr>
                </a:solidFill>
                <a:latin typeface="Arial Unicode MS" charset="0"/>
                <a:cs typeface="+mn-cs"/>
              </a:rPr>
              <a:t> test; Cervical</a:t>
            </a:r>
          </a:p>
        </p:txBody>
      </p:sp>
    </p:spTree>
    <p:extLst>
      <p:ext uri="{BB962C8B-B14F-4D97-AF65-F5344CB8AC3E}">
        <p14:creationId xmlns:p14="http://schemas.microsoft.com/office/powerpoint/2010/main" val="29551459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44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7443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7443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4435">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7443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0" y="482600"/>
            <a:ext cx="8953500" cy="1143000"/>
          </a:xfrm>
        </p:spPr>
        <p:txBody>
          <a:bodyPr/>
          <a:lstStyle/>
          <a:p>
            <a:r>
              <a:rPr lang="en-US" b="1" dirty="0" smtClean="0">
                <a:latin typeface="Arial Unicode MS" charset="0"/>
                <a:ea typeface="ＭＳ Ｐゴシック" charset="0"/>
                <a:cs typeface="ＭＳ Ｐゴシック" charset="0"/>
              </a:rPr>
              <a:t>Diagnostics: Why </a:t>
            </a:r>
            <a:r>
              <a:rPr lang="en-US" b="1" dirty="0">
                <a:latin typeface="Arial Unicode MS" charset="0"/>
                <a:ea typeface="ＭＳ Ｐゴシック" charset="0"/>
                <a:cs typeface="ＭＳ Ｐゴシック" charset="0"/>
              </a:rPr>
              <a:t>so </a:t>
            </a:r>
            <a:r>
              <a:rPr lang="en-US" b="1" dirty="0" smtClean="0">
                <a:latin typeface="Arial Unicode MS" charset="0"/>
                <a:ea typeface="ＭＳ Ｐゴシック" charset="0"/>
                <a:cs typeface="ＭＳ Ｐゴシック" charset="0"/>
              </a:rPr>
              <a:t>many?</a:t>
            </a:r>
            <a:br>
              <a:rPr lang="en-US" b="1" dirty="0" smtClean="0">
                <a:latin typeface="Arial Unicode MS" charset="0"/>
                <a:ea typeface="ＭＳ Ｐゴシック" charset="0"/>
                <a:cs typeface="ＭＳ Ｐゴシック" charset="0"/>
              </a:rPr>
            </a:br>
            <a:r>
              <a:rPr lang="en-US" sz="3200" b="1" dirty="0" smtClean="0">
                <a:latin typeface="Arial Unicode MS" charset="0"/>
                <a:ea typeface="ＭＳ Ｐゴシック" charset="0"/>
                <a:cs typeface="ＭＳ Ｐゴシック" charset="0"/>
              </a:rPr>
              <a:t> </a:t>
            </a:r>
            <a:r>
              <a:rPr lang="en-US" sz="3200" b="1" i="1" dirty="0" smtClean="0">
                <a:solidFill>
                  <a:srgbClr val="595959"/>
                </a:solidFill>
                <a:latin typeface="Arial Unicode MS" charset="0"/>
                <a:ea typeface="ＭＳ Ｐゴシック" charset="0"/>
                <a:cs typeface="ＭＳ Ｐゴシック" charset="0"/>
              </a:rPr>
              <a:t>HPV</a:t>
            </a:r>
            <a:r>
              <a:rPr lang="en-US" sz="3200" b="1" i="1" dirty="0">
                <a:solidFill>
                  <a:srgbClr val="595959"/>
                </a:solidFill>
                <a:latin typeface="Arial Unicode MS" charset="0"/>
                <a:ea typeface="ＭＳ Ｐゴシック" charset="0"/>
                <a:cs typeface="ＭＳ Ｐゴシック" charset="0"/>
              </a:rPr>
              <a:t>------</a:t>
            </a:r>
            <a:r>
              <a:rPr lang="en-US" sz="3200" b="1" i="1" dirty="0">
                <a:solidFill>
                  <a:srgbClr val="595959"/>
                </a:solidFill>
                <a:latin typeface="Arial Unicode MS" charset="0"/>
                <a:ea typeface="ＭＳ Ｐゴシック" charset="0"/>
                <a:cs typeface="ＭＳ Ｐゴシック" charset="0"/>
                <a:sym typeface="Wingdings" charset="0"/>
              </a:rPr>
              <a:t> Cancer </a:t>
            </a:r>
            <a:r>
              <a:rPr lang="en-US" sz="3200" b="1" i="1" dirty="0">
                <a:solidFill>
                  <a:schemeClr val="accent2"/>
                </a:solidFill>
                <a:latin typeface="Arial Unicode MS" charset="0"/>
                <a:ea typeface="ＭＳ Ｐゴシック" charset="0"/>
                <a:cs typeface="ＭＳ Ｐゴシック" charset="0"/>
                <a:sym typeface="Wingdings" charset="0"/>
              </a:rPr>
              <a:t/>
            </a:r>
            <a:br>
              <a:rPr lang="en-US" sz="3200" b="1" i="1" dirty="0">
                <a:solidFill>
                  <a:schemeClr val="accent2"/>
                </a:solidFill>
                <a:latin typeface="Arial Unicode MS" charset="0"/>
                <a:ea typeface="ＭＳ Ｐゴシック" charset="0"/>
                <a:cs typeface="ＭＳ Ｐゴシック" charset="0"/>
                <a:sym typeface="Wingdings" charset="0"/>
              </a:rPr>
            </a:br>
            <a:endParaRPr lang="en-US" sz="3200" b="1" i="1" dirty="0">
              <a:solidFill>
                <a:schemeClr val="accent2"/>
              </a:solidFill>
              <a:latin typeface="Arial Unicode MS" charset="0"/>
              <a:ea typeface="ＭＳ Ｐゴシック" charset="0"/>
              <a:cs typeface="ＭＳ Ｐゴシック" charset="0"/>
            </a:endParaRPr>
          </a:p>
        </p:txBody>
      </p:sp>
      <p:sp>
        <p:nvSpPr>
          <p:cNvPr id="274435" name="Rectangle 3"/>
          <p:cNvSpPr>
            <a:spLocks noGrp="1" noChangeArrowheads="1"/>
          </p:cNvSpPr>
          <p:nvPr>
            <p:ph type="body" idx="1"/>
          </p:nvPr>
        </p:nvSpPr>
        <p:spPr>
          <a:xfrm>
            <a:off x="406400" y="1765300"/>
            <a:ext cx="9372600" cy="4876800"/>
          </a:xfrm>
        </p:spPr>
        <p:txBody>
          <a:bodyPr>
            <a:normAutofit fontScale="92500" lnSpcReduction="10000"/>
          </a:bodyPr>
          <a:lstStyle/>
          <a:p>
            <a:pPr>
              <a:lnSpc>
                <a:spcPct val="80000"/>
              </a:lnSpc>
              <a:defRPr/>
            </a:pPr>
            <a:r>
              <a:rPr lang="en-US" sz="3600" dirty="0" smtClean="0">
                <a:solidFill>
                  <a:schemeClr val="tx1">
                    <a:lumMod val="95000"/>
                    <a:lumOff val="5000"/>
                  </a:schemeClr>
                </a:solidFill>
                <a:latin typeface="Arial Unicode MS" charset="0"/>
                <a:cs typeface="+mn-cs"/>
              </a:rPr>
              <a:t>Cancer is a progressive disease</a:t>
            </a:r>
          </a:p>
          <a:p>
            <a:pPr>
              <a:lnSpc>
                <a:spcPct val="80000"/>
              </a:lnSpc>
              <a:defRPr/>
            </a:pPr>
            <a:endParaRPr lang="en-US" sz="3600" dirty="0" smtClean="0">
              <a:solidFill>
                <a:schemeClr val="tx1">
                  <a:lumMod val="95000"/>
                  <a:lumOff val="5000"/>
                </a:schemeClr>
              </a:solidFill>
              <a:latin typeface="Arial Unicode MS" charset="0"/>
              <a:cs typeface="+mn-cs"/>
            </a:endParaRPr>
          </a:p>
          <a:p>
            <a:pPr>
              <a:lnSpc>
                <a:spcPct val="80000"/>
              </a:lnSpc>
              <a:defRPr/>
            </a:pPr>
            <a:r>
              <a:rPr lang="en-US" sz="3600" dirty="0" smtClean="0">
                <a:solidFill>
                  <a:schemeClr val="tx1">
                    <a:lumMod val="95000"/>
                    <a:lumOff val="5000"/>
                  </a:schemeClr>
                </a:solidFill>
                <a:latin typeface="Arial Unicode MS" charset="0"/>
                <a:cs typeface="+mn-cs"/>
              </a:rPr>
              <a:t>Can track development at different stages</a:t>
            </a:r>
          </a:p>
          <a:p>
            <a:pPr>
              <a:lnSpc>
                <a:spcPct val="80000"/>
              </a:lnSpc>
              <a:defRPr/>
            </a:pPr>
            <a:endParaRPr lang="en-US" sz="3600" dirty="0" smtClean="0">
              <a:solidFill>
                <a:schemeClr val="tx1">
                  <a:lumMod val="95000"/>
                  <a:lumOff val="5000"/>
                </a:schemeClr>
              </a:solidFill>
              <a:latin typeface="Arial Unicode MS" charset="0"/>
              <a:cs typeface="+mn-cs"/>
            </a:endParaRPr>
          </a:p>
          <a:p>
            <a:pPr>
              <a:lnSpc>
                <a:spcPct val="80000"/>
              </a:lnSpc>
              <a:defRPr/>
            </a:pPr>
            <a:r>
              <a:rPr lang="en-US" sz="3600" dirty="0" smtClean="0">
                <a:solidFill>
                  <a:schemeClr val="tx1">
                    <a:lumMod val="95000"/>
                    <a:lumOff val="5000"/>
                  </a:schemeClr>
                </a:solidFill>
                <a:latin typeface="Arial Unicode MS" charset="0"/>
                <a:cs typeface="+mn-cs"/>
              </a:rPr>
              <a:t>Early detection and monitoring is best</a:t>
            </a:r>
          </a:p>
          <a:p>
            <a:pPr>
              <a:lnSpc>
                <a:spcPct val="80000"/>
              </a:lnSpc>
              <a:defRPr/>
            </a:pPr>
            <a:endParaRPr lang="en-US" sz="3600" dirty="0" smtClean="0">
              <a:solidFill>
                <a:schemeClr val="tx1">
                  <a:lumMod val="95000"/>
                  <a:lumOff val="5000"/>
                </a:schemeClr>
              </a:solidFill>
              <a:latin typeface="Arial Unicode MS" charset="0"/>
              <a:cs typeface="+mn-cs"/>
            </a:endParaRPr>
          </a:p>
          <a:p>
            <a:pPr>
              <a:lnSpc>
                <a:spcPct val="80000"/>
              </a:lnSpc>
              <a:defRPr/>
            </a:pPr>
            <a:r>
              <a:rPr lang="en-US" sz="3600" dirty="0" smtClean="0">
                <a:solidFill>
                  <a:schemeClr val="tx1">
                    <a:lumMod val="95000"/>
                    <a:lumOff val="5000"/>
                  </a:schemeClr>
                </a:solidFill>
                <a:latin typeface="Arial Unicode MS" charset="0"/>
                <a:cs typeface="+mn-cs"/>
              </a:rPr>
              <a:t>Older diagnostics reveal host symptoms</a:t>
            </a:r>
          </a:p>
          <a:p>
            <a:pPr>
              <a:lnSpc>
                <a:spcPct val="80000"/>
              </a:lnSpc>
              <a:defRPr/>
            </a:pPr>
            <a:endParaRPr lang="en-US" sz="3600" dirty="0" smtClean="0">
              <a:solidFill>
                <a:schemeClr val="tx1">
                  <a:lumMod val="95000"/>
                  <a:lumOff val="5000"/>
                </a:schemeClr>
              </a:solidFill>
              <a:latin typeface="Arial Unicode MS" charset="0"/>
              <a:cs typeface="+mn-cs"/>
            </a:endParaRPr>
          </a:p>
          <a:p>
            <a:pPr>
              <a:lnSpc>
                <a:spcPct val="80000"/>
              </a:lnSpc>
              <a:defRPr/>
            </a:pPr>
            <a:r>
              <a:rPr lang="en-US" sz="3600" dirty="0" smtClean="0">
                <a:solidFill>
                  <a:schemeClr val="tx1">
                    <a:lumMod val="95000"/>
                    <a:lumOff val="5000"/>
                  </a:schemeClr>
                </a:solidFill>
                <a:latin typeface="Arial Unicode MS" charset="0"/>
                <a:cs typeface="+mn-cs"/>
              </a:rPr>
              <a:t>Newer diagnostics </a:t>
            </a:r>
            <a:r>
              <a:rPr lang="en-US" sz="3600" dirty="0" smtClean="0">
                <a:solidFill>
                  <a:schemeClr val="tx1">
                    <a:lumMod val="95000"/>
                    <a:lumOff val="5000"/>
                  </a:schemeClr>
                </a:solidFill>
                <a:latin typeface="Arial Unicode MS" charset="0"/>
              </a:rPr>
              <a:t>reveal</a:t>
            </a:r>
            <a:endParaRPr lang="en-US" sz="3600" dirty="0" smtClean="0">
              <a:solidFill>
                <a:schemeClr val="tx1">
                  <a:lumMod val="95000"/>
                  <a:lumOff val="5000"/>
                </a:schemeClr>
              </a:solidFill>
              <a:latin typeface="Arial Unicode MS" charset="0"/>
              <a:cs typeface="+mn-cs"/>
            </a:endParaRPr>
          </a:p>
          <a:p>
            <a:pPr lvl="1">
              <a:lnSpc>
                <a:spcPct val="80000"/>
              </a:lnSpc>
              <a:defRPr/>
            </a:pPr>
            <a:r>
              <a:rPr lang="en-US" dirty="0" smtClean="0">
                <a:solidFill>
                  <a:schemeClr val="tx1">
                    <a:lumMod val="65000"/>
                    <a:lumOff val="35000"/>
                  </a:schemeClr>
                </a:solidFill>
                <a:latin typeface="Arial Unicode MS" charset="0"/>
                <a:cs typeface="+mn-cs"/>
              </a:rPr>
              <a:t>Presence and intracellular location of viral infection</a:t>
            </a:r>
          </a:p>
          <a:p>
            <a:pPr lvl="1">
              <a:lnSpc>
                <a:spcPct val="80000"/>
              </a:lnSpc>
              <a:defRPr/>
            </a:pPr>
            <a:r>
              <a:rPr lang="en-US" dirty="0" smtClean="0">
                <a:solidFill>
                  <a:schemeClr val="tx1">
                    <a:lumMod val="65000"/>
                    <a:lumOff val="35000"/>
                  </a:schemeClr>
                </a:solidFill>
                <a:latin typeface="Arial Unicode MS" charset="0"/>
                <a:cs typeface="+mn-cs"/>
              </a:rPr>
              <a:t>Human response to viral infection</a:t>
            </a:r>
          </a:p>
        </p:txBody>
      </p:sp>
    </p:spTree>
    <p:extLst>
      <p:ext uri="{BB962C8B-B14F-4D97-AF65-F5344CB8AC3E}">
        <p14:creationId xmlns:p14="http://schemas.microsoft.com/office/powerpoint/2010/main" val="3059058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44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7443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74435">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7443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74435">
                                            <p:txEl>
                                              <p:pRg st="8" end="8"/>
                                            </p:txEl>
                                          </p:spTgt>
                                        </p:tgtEl>
                                        <p:attrNameLst>
                                          <p:attrName>style.visibility</p:attrName>
                                        </p:attrNameLst>
                                      </p:cBhvr>
                                      <p:to>
                                        <p:strVal val="visible"/>
                                      </p:to>
                                    </p:set>
                                    <p:animEffect transition="in" filter="fade">
                                      <p:cBhvr>
                                        <p:cTn id="23" dur="500"/>
                                        <p:tgtEl>
                                          <p:spTgt spid="274435">
                                            <p:txEl>
                                              <p:pRg st="8" end="8"/>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74435">
                                            <p:txEl>
                                              <p:pRg st="9" end="9"/>
                                            </p:txEl>
                                          </p:spTgt>
                                        </p:tgtEl>
                                        <p:attrNameLst>
                                          <p:attrName>style.visibility</p:attrName>
                                        </p:attrNameLst>
                                      </p:cBhvr>
                                      <p:to>
                                        <p:strVal val="visible"/>
                                      </p:to>
                                    </p:set>
                                    <p:animEffect transition="in" filter="fade">
                                      <p:cBhvr>
                                        <p:cTn id="26" dur="500"/>
                                        <p:tgtEl>
                                          <p:spTgt spid="274435">
                                            <p:txEl>
                                              <p:pRg st="9" end="9"/>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74435">
                                            <p:txEl>
                                              <p:pRg st="10" end="10"/>
                                            </p:txEl>
                                          </p:spTgt>
                                        </p:tgtEl>
                                        <p:attrNameLst>
                                          <p:attrName>style.visibility</p:attrName>
                                        </p:attrNameLst>
                                      </p:cBhvr>
                                      <p:to>
                                        <p:strVal val="visible"/>
                                      </p:to>
                                    </p:set>
                                    <p:animEffect transition="in" filter="fade">
                                      <p:cBhvr>
                                        <p:cTn id="29" dur="500"/>
                                        <p:tgtEl>
                                          <p:spTgt spid="27443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charset="0"/>
                <a:cs typeface="Helvetica" charset="0"/>
              </a:rPr>
              <a:t>HPV &amp; </a:t>
            </a:r>
            <a:r>
              <a:rPr lang="en-US" dirty="0" smtClean="0">
                <a:ea typeface="ＭＳ Ｐゴシック" charset="0"/>
                <a:cs typeface="Helvetica" charset="0"/>
              </a:rPr>
              <a:t>Cancer</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smtClean="0">
                <a:solidFill>
                  <a:schemeClr val="tx1">
                    <a:lumMod val="85000"/>
                    <a:lumOff val="15000"/>
                  </a:schemeClr>
                </a:solidFill>
              </a:rPr>
              <a:t>Though </a:t>
            </a:r>
            <a:r>
              <a:rPr lang="en-US" dirty="0">
                <a:solidFill>
                  <a:schemeClr val="tx1">
                    <a:lumMod val="85000"/>
                    <a:lumOff val="15000"/>
                  </a:schemeClr>
                </a:solidFill>
              </a:rPr>
              <a:t>HPV has been in the news more in the last decade, our early understanding of this virus and its relationship to cancer began in the 1950s with the first human cells ever cultured outside the body, those of Henrietta Lacks.  </a:t>
            </a:r>
            <a:endParaRPr lang="en-US" dirty="0" smtClean="0">
              <a:solidFill>
                <a:schemeClr val="tx1">
                  <a:lumMod val="85000"/>
                  <a:lumOff val="15000"/>
                </a:schemeClr>
              </a:solidFill>
            </a:endParaRPr>
          </a:p>
          <a:p>
            <a:pPr marL="0" indent="0">
              <a:buNone/>
            </a:pPr>
            <a:endParaRPr lang="en-US" dirty="0">
              <a:solidFill>
                <a:schemeClr val="tx1">
                  <a:lumMod val="85000"/>
                  <a:lumOff val="15000"/>
                </a:schemeClr>
              </a:solidFill>
            </a:endParaRPr>
          </a:p>
          <a:p>
            <a:pPr marL="0" indent="0">
              <a:buNone/>
            </a:pPr>
            <a:r>
              <a:rPr lang="en-US" dirty="0" err="1" smtClean="0">
                <a:solidFill>
                  <a:schemeClr val="tx1">
                    <a:lumMod val="85000"/>
                    <a:lumOff val="15000"/>
                  </a:schemeClr>
                </a:solidFill>
              </a:rPr>
              <a:t>HeLa</a:t>
            </a:r>
            <a:r>
              <a:rPr lang="en-US" dirty="0" smtClean="0">
                <a:solidFill>
                  <a:schemeClr val="tx1">
                    <a:lumMod val="85000"/>
                    <a:lumOff val="15000"/>
                  </a:schemeClr>
                </a:solidFill>
              </a:rPr>
              <a:t> </a:t>
            </a:r>
            <a:r>
              <a:rPr lang="en-US" dirty="0">
                <a:solidFill>
                  <a:schemeClr val="tx1">
                    <a:lumMod val="85000"/>
                    <a:lumOff val="15000"/>
                  </a:schemeClr>
                </a:solidFill>
              </a:rPr>
              <a:t>cells as they are known, are cells that appear to be immortal, dividing indefinitely in a </a:t>
            </a:r>
            <a:r>
              <a:rPr lang="en-US" dirty="0" smtClean="0">
                <a:solidFill>
                  <a:schemeClr val="tx1">
                    <a:lumMod val="85000"/>
                    <a:lumOff val="15000"/>
                  </a:schemeClr>
                </a:solidFill>
              </a:rPr>
              <a:t>Petri </a:t>
            </a:r>
            <a:r>
              <a:rPr lang="en-US" dirty="0">
                <a:solidFill>
                  <a:schemeClr val="tx1">
                    <a:lumMod val="85000"/>
                    <a:lumOff val="15000"/>
                  </a:schemeClr>
                </a:solidFill>
              </a:rPr>
              <a:t>dish.  Part of their </a:t>
            </a:r>
            <a:r>
              <a:rPr lang="en-US" dirty="0" smtClean="0">
                <a:solidFill>
                  <a:schemeClr val="tx1">
                    <a:lumMod val="85000"/>
                    <a:lumOff val="15000"/>
                  </a:schemeClr>
                </a:solidFill>
              </a:rPr>
              <a:t>immortality phenotype is a result of </a:t>
            </a:r>
            <a:r>
              <a:rPr lang="en-US" dirty="0">
                <a:solidFill>
                  <a:schemeClr val="tx1">
                    <a:lumMod val="85000"/>
                    <a:lumOff val="15000"/>
                  </a:schemeClr>
                </a:solidFill>
              </a:rPr>
              <a:t>HPV </a:t>
            </a:r>
            <a:r>
              <a:rPr lang="en-US" dirty="0" smtClean="0">
                <a:solidFill>
                  <a:schemeClr val="tx1">
                    <a:lumMod val="85000"/>
                    <a:lumOff val="15000"/>
                  </a:schemeClr>
                </a:solidFill>
              </a:rPr>
              <a:t>infection </a:t>
            </a:r>
            <a:r>
              <a:rPr lang="en-US" dirty="0">
                <a:solidFill>
                  <a:schemeClr val="tx1">
                    <a:lumMod val="85000"/>
                    <a:lumOff val="15000"/>
                  </a:schemeClr>
                </a:solidFill>
              </a:rPr>
              <a:t>and we now have a number of tools to screen and diagnose the early stages of infection as well as vaccines to prevent infection all together. </a:t>
            </a:r>
            <a:endParaRPr lang="en-US" dirty="0" smtClean="0">
              <a:solidFill>
                <a:schemeClr val="tx1">
                  <a:lumMod val="85000"/>
                  <a:lumOff val="15000"/>
                </a:schemeClr>
              </a:solidFill>
            </a:endParaRPr>
          </a:p>
          <a:p>
            <a:pPr marL="0" indent="0">
              <a:buNone/>
            </a:pPr>
            <a:endParaRPr lang="en-US" dirty="0">
              <a:solidFill>
                <a:schemeClr val="tx1">
                  <a:lumMod val="85000"/>
                  <a:lumOff val="15000"/>
                </a:schemeClr>
              </a:solidFill>
            </a:endParaRPr>
          </a:p>
          <a:p>
            <a:pPr marL="0" indent="0">
              <a:buNone/>
            </a:pPr>
            <a:r>
              <a:rPr lang="en-US" dirty="0" smtClean="0">
                <a:solidFill>
                  <a:schemeClr val="tx1">
                    <a:lumMod val="85000"/>
                    <a:lumOff val="15000"/>
                  </a:schemeClr>
                </a:solidFill>
              </a:rPr>
              <a:t>This </a:t>
            </a:r>
            <a:r>
              <a:rPr lang="en-US" dirty="0" err="1" smtClean="0">
                <a:solidFill>
                  <a:schemeClr val="tx1">
                    <a:lumMod val="85000"/>
                    <a:lumOff val="15000"/>
                  </a:schemeClr>
                </a:solidFill>
              </a:rPr>
              <a:t>powerpoint</a:t>
            </a:r>
            <a:r>
              <a:rPr lang="en-US" dirty="0" smtClean="0">
                <a:solidFill>
                  <a:schemeClr val="tx1">
                    <a:lumMod val="85000"/>
                    <a:lumOff val="15000"/>
                  </a:schemeClr>
                </a:solidFill>
              </a:rPr>
              <a:t> slide set, embedded videos, and related resources in the “Notes </a:t>
            </a:r>
            <a:r>
              <a:rPr lang="en-US" dirty="0">
                <a:solidFill>
                  <a:schemeClr val="tx1">
                    <a:lumMod val="85000"/>
                    <a:lumOff val="15000"/>
                  </a:schemeClr>
                </a:solidFill>
              </a:rPr>
              <a:t>P</a:t>
            </a:r>
            <a:r>
              <a:rPr lang="en-US" dirty="0" smtClean="0">
                <a:solidFill>
                  <a:schemeClr val="tx1">
                    <a:lumMod val="85000"/>
                    <a:lumOff val="15000"/>
                  </a:schemeClr>
                </a:solidFill>
              </a:rPr>
              <a:t>ages” are </a:t>
            </a:r>
            <a:r>
              <a:rPr lang="en-US" dirty="0">
                <a:solidFill>
                  <a:schemeClr val="tx1">
                    <a:lumMod val="85000"/>
                    <a:lumOff val="15000"/>
                  </a:schemeClr>
                </a:solidFill>
              </a:rPr>
              <a:t>designed to trace the trajectory of the history of HPV  and cancer research alongside public health campaigns that have come under political fire. </a:t>
            </a:r>
            <a:endParaRPr lang="en-US" dirty="0" smtClean="0">
              <a:solidFill>
                <a:schemeClr val="tx1">
                  <a:lumMod val="85000"/>
                  <a:lumOff val="15000"/>
                </a:schemeClr>
              </a:solidFill>
            </a:endParaRPr>
          </a:p>
          <a:p>
            <a:pPr marL="0" indent="0">
              <a:buNone/>
            </a:pPr>
            <a:endParaRPr lang="en-US" dirty="0">
              <a:solidFill>
                <a:schemeClr val="tx1">
                  <a:lumMod val="85000"/>
                  <a:lumOff val="15000"/>
                </a:schemeClr>
              </a:solidFill>
            </a:endParaRPr>
          </a:p>
          <a:p>
            <a:pPr marL="0" indent="0">
              <a:buNone/>
            </a:pPr>
            <a:r>
              <a:rPr lang="en-US" dirty="0" smtClean="0">
                <a:solidFill>
                  <a:schemeClr val="tx1">
                    <a:lumMod val="85000"/>
                    <a:lumOff val="15000"/>
                  </a:schemeClr>
                </a:solidFill>
              </a:rPr>
              <a:t>Like </a:t>
            </a:r>
            <a:r>
              <a:rPr lang="en-US" dirty="0">
                <a:solidFill>
                  <a:schemeClr val="tx1">
                    <a:lumMod val="85000"/>
                    <a:lumOff val="15000"/>
                  </a:schemeClr>
                </a:solidFill>
              </a:rPr>
              <a:t>many health challenges, HPV disproportionately affects communities that are marginalized, so increased awareness, activism, </a:t>
            </a:r>
            <a:r>
              <a:rPr lang="en-US" dirty="0" smtClean="0">
                <a:solidFill>
                  <a:schemeClr val="tx1">
                    <a:lumMod val="85000"/>
                    <a:lumOff val="15000"/>
                  </a:schemeClr>
                </a:solidFill>
              </a:rPr>
              <a:t>and </a:t>
            </a:r>
            <a:r>
              <a:rPr lang="en-US" dirty="0">
                <a:solidFill>
                  <a:schemeClr val="tx1">
                    <a:lumMod val="85000"/>
                    <a:lumOff val="15000"/>
                  </a:schemeClr>
                </a:solidFill>
              </a:rPr>
              <a:t>equitable social policies are paramount. </a:t>
            </a:r>
          </a:p>
          <a:p>
            <a:endParaRPr lang="en-US" dirty="0"/>
          </a:p>
        </p:txBody>
      </p:sp>
    </p:spTree>
    <p:extLst>
      <p:ext uri="{BB962C8B-B14F-4D97-AF65-F5344CB8AC3E}">
        <p14:creationId xmlns:p14="http://schemas.microsoft.com/office/powerpoint/2010/main" val="253425724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2723902"/>
            <a:ext cx="9012237" cy="1401605"/>
          </a:xfrm>
        </p:spPr>
        <p:txBody>
          <a:bodyPr>
            <a:normAutofit/>
          </a:bodyPr>
          <a:lstStyle/>
          <a:p>
            <a:pPr eaLnBrk="1" hangingPunct="1">
              <a:defRPr/>
            </a:pPr>
            <a:r>
              <a:rPr lang="en-US" sz="2900" dirty="0" smtClean="0">
                <a:latin typeface="+mn-lt"/>
                <a:ea typeface="ＭＳ Ｐゴシック" charset="0"/>
                <a:cs typeface="Helvetica" charset="0"/>
              </a:rPr>
              <a:t>Testing for cell abnormality: </a:t>
            </a:r>
            <a:r>
              <a:rPr lang="en-US" sz="2900" b="1" i="1" dirty="0" smtClean="0">
                <a:latin typeface="+mn-lt"/>
                <a:ea typeface="ＭＳ Ｐゴシック" charset="0"/>
                <a:cs typeface="Helvetica" charset="0"/>
              </a:rPr>
              <a:t>Genome</a:t>
            </a:r>
            <a:endParaRPr lang="en-US" sz="2600" b="1" i="1" dirty="0">
              <a:latin typeface="Helvetica" charset="0"/>
              <a:ea typeface="ＭＳ Ｐゴシック" charset="0"/>
              <a:cs typeface="Helvetica" charset="0"/>
            </a:endParaRPr>
          </a:p>
        </p:txBody>
      </p:sp>
    </p:spTree>
    <p:extLst>
      <p:ext uri="{BB962C8B-B14F-4D97-AF65-F5344CB8AC3E}">
        <p14:creationId xmlns:p14="http://schemas.microsoft.com/office/powerpoint/2010/main" val="607254675"/>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3B.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7985" y="1011380"/>
            <a:ext cx="1639879" cy="1639879"/>
          </a:xfrm>
          <a:prstGeom prst="rect">
            <a:avLst/>
          </a:prstGeom>
        </p:spPr>
      </p:pic>
      <p:pic>
        <p:nvPicPr>
          <p:cNvPr id="12" name="Picture 11" descr="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0344" y="1014152"/>
            <a:ext cx="1645975" cy="1645975"/>
          </a:xfrm>
          <a:prstGeom prst="rect">
            <a:avLst/>
          </a:prstGeom>
        </p:spPr>
      </p:pic>
      <p:pic>
        <p:nvPicPr>
          <p:cNvPr id="4" name="Picture 3" descr="Cytobrus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825" y="2671672"/>
            <a:ext cx="1072932" cy="139298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1462" y="2920127"/>
            <a:ext cx="641019" cy="907103"/>
          </a:xfrm>
          <a:prstGeom prst="rect">
            <a:avLst/>
          </a:prstGeom>
        </p:spPr>
      </p:pic>
      <p:pic>
        <p:nvPicPr>
          <p:cNvPr id="17" name="Picture 16" descr="Arro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60717" y="3359938"/>
            <a:ext cx="64010" cy="118876"/>
          </a:xfrm>
          <a:prstGeom prst="rect">
            <a:avLst/>
          </a:prstGeom>
        </p:spPr>
      </p:pic>
      <p:sp>
        <p:nvSpPr>
          <p:cNvPr id="18" name="TextBox 17"/>
          <p:cNvSpPr txBox="1"/>
          <p:nvPr/>
        </p:nvSpPr>
        <p:spPr>
          <a:xfrm>
            <a:off x="990825" y="4308968"/>
            <a:ext cx="1524000" cy="430887"/>
          </a:xfrm>
          <a:prstGeom prst="rect">
            <a:avLst/>
          </a:prstGeom>
          <a:noFill/>
        </p:spPr>
        <p:txBody>
          <a:bodyPr wrap="square" rtlCol="0">
            <a:spAutoFit/>
          </a:bodyPr>
          <a:lstStyle/>
          <a:p>
            <a:pPr algn="ctr"/>
            <a:r>
              <a:rPr lang="en-US" sz="1100" dirty="0" err="1" smtClean="0">
                <a:solidFill>
                  <a:schemeClr val="tx1">
                    <a:lumMod val="75000"/>
                    <a:lumOff val="25000"/>
                  </a:schemeClr>
                </a:solidFill>
              </a:rPr>
              <a:t>Cytobrush</a:t>
            </a:r>
            <a:r>
              <a:rPr lang="en-US" sz="1100" dirty="0">
                <a:solidFill>
                  <a:schemeClr val="tx1">
                    <a:lumMod val="75000"/>
                    <a:lumOff val="25000"/>
                  </a:schemeClr>
                </a:solidFill>
              </a:rPr>
              <a:t> </a:t>
            </a:r>
            <a:r>
              <a:rPr lang="en-US" sz="1100" dirty="0" smtClean="0">
                <a:solidFill>
                  <a:schemeClr val="tx1">
                    <a:lumMod val="75000"/>
                    <a:lumOff val="25000"/>
                  </a:schemeClr>
                </a:solidFill>
              </a:rPr>
              <a:t>removes cells to be tested</a:t>
            </a:r>
            <a:endParaRPr lang="en-US" sz="1100" dirty="0">
              <a:solidFill>
                <a:schemeClr val="tx1">
                  <a:lumMod val="75000"/>
                  <a:lumOff val="25000"/>
                </a:schemeClr>
              </a:solidFill>
            </a:endParaRPr>
          </a:p>
        </p:txBody>
      </p:sp>
      <p:sp>
        <p:nvSpPr>
          <p:cNvPr id="19" name="TextBox 18"/>
          <p:cNvSpPr txBox="1"/>
          <p:nvPr/>
        </p:nvSpPr>
        <p:spPr>
          <a:xfrm>
            <a:off x="3129182" y="4308968"/>
            <a:ext cx="1524000" cy="430887"/>
          </a:xfrm>
          <a:prstGeom prst="rect">
            <a:avLst/>
          </a:prstGeom>
          <a:noFill/>
        </p:spPr>
        <p:txBody>
          <a:bodyPr wrap="square" rtlCol="0">
            <a:spAutoFit/>
          </a:bodyPr>
          <a:lstStyle/>
          <a:p>
            <a:pPr algn="ctr"/>
            <a:r>
              <a:rPr lang="en-US" sz="1100" dirty="0" smtClean="0">
                <a:solidFill>
                  <a:schemeClr val="tx1">
                    <a:lumMod val="75000"/>
                    <a:lumOff val="25000"/>
                  </a:schemeClr>
                </a:solidFill>
              </a:rPr>
              <a:t>Cervical or anal </a:t>
            </a:r>
          </a:p>
          <a:p>
            <a:pPr algn="ctr"/>
            <a:r>
              <a:rPr lang="en-US" sz="1100" dirty="0" smtClean="0">
                <a:solidFill>
                  <a:schemeClr val="tx1">
                    <a:lumMod val="75000"/>
                    <a:lumOff val="25000"/>
                  </a:schemeClr>
                </a:solidFill>
              </a:rPr>
              <a:t>cells in liquid </a:t>
            </a:r>
            <a:r>
              <a:rPr lang="en-US" sz="1100" dirty="0">
                <a:solidFill>
                  <a:schemeClr val="tx1">
                    <a:lumMod val="75000"/>
                    <a:lumOff val="25000"/>
                  </a:schemeClr>
                </a:solidFill>
              </a:rPr>
              <a:t>prep</a:t>
            </a:r>
          </a:p>
        </p:txBody>
      </p:sp>
      <p:pic>
        <p:nvPicPr>
          <p:cNvPr id="25" name="Picture 24" descr="Arro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6985" y="3365500"/>
            <a:ext cx="64010" cy="118876"/>
          </a:xfrm>
          <a:prstGeom prst="rect">
            <a:avLst/>
          </a:prstGeom>
        </p:spPr>
      </p:pic>
      <p:pic>
        <p:nvPicPr>
          <p:cNvPr id="7" name="Picture 6" descr="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67769" y="2129644"/>
            <a:ext cx="1033306" cy="1673408"/>
          </a:xfrm>
          <a:prstGeom prst="rect">
            <a:avLst/>
          </a:prstGeom>
        </p:spPr>
      </p:pic>
      <p:sp>
        <p:nvSpPr>
          <p:cNvPr id="30" name="TextBox 29"/>
          <p:cNvSpPr txBox="1"/>
          <p:nvPr/>
        </p:nvSpPr>
        <p:spPr>
          <a:xfrm>
            <a:off x="5304860" y="4308968"/>
            <a:ext cx="1815759" cy="430887"/>
          </a:xfrm>
          <a:prstGeom prst="rect">
            <a:avLst/>
          </a:prstGeom>
          <a:noFill/>
        </p:spPr>
        <p:txBody>
          <a:bodyPr wrap="square" rtlCol="0">
            <a:spAutoFit/>
          </a:bodyPr>
          <a:lstStyle/>
          <a:p>
            <a:pPr algn="ctr"/>
            <a:r>
              <a:rPr lang="en-US" sz="1100" dirty="0" smtClean="0">
                <a:solidFill>
                  <a:schemeClr val="tx1">
                    <a:lumMod val="75000"/>
                    <a:lumOff val="25000"/>
                  </a:schemeClr>
                </a:solidFill>
              </a:rPr>
              <a:t>Cells observed under the microscope</a:t>
            </a:r>
            <a:endParaRPr lang="en-US" sz="1100" dirty="0">
              <a:solidFill>
                <a:schemeClr val="tx1">
                  <a:lumMod val="75000"/>
                  <a:lumOff val="25000"/>
                </a:schemeClr>
              </a:solidFill>
            </a:endParaRPr>
          </a:p>
        </p:txBody>
      </p:sp>
      <p:pic>
        <p:nvPicPr>
          <p:cNvPr id="3" name="Picture 2" descr="6.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8017" y="988290"/>
            <a:ext cx="2112334" cy="2121479"/>
          </a:xfrm>
          <a:prstGeom prst="rect">
            <a:avLst/>
          </a:prstGeom>
        </p:spPr>
      </p:pic>
      <p:sp>
        <p:nvSpPr>
          <p:cNvPr id="26" name="TextBox 25"/>
          <p:cNvSpPr txBox="1"/>
          <p:nvPr/>
        </p:nvSpPr>
        <p:spPr>
          <a:xfrm>
            <a:off x="14670" y="-1"/>
            <a:ext cx="3774371" cy="646331"/>
          </a:xfrm>
          <a:prstGeom prst="rect">
            <a:avLst/>
          </a:prstGeom>
          <a:noFill/>
        </p:spPr>
        <p:txBody>
          <a:bodyPr wrap="square" rtlCol="0">
            <a:spAutoFit/>
          </a:bodyPr>
          <a:lstStyle/>
          <a:p>
            <a:endParaRPr lang="en-US" dirty="0" smtClean="0"/>
          </a:p>
          <a:p>
            <a:r>
              <a:rPr lang="en-US" dirty="0">
                <a:solidFill>
                  <a:srgbClr val="12919C"/>
                </a:solidFill>
              </a:rPr>
              <a:t>	</a:t>
            </a:r>
            <a:r>
              <a:rPr lang="en-US" dirty="0" smtClean="0">
                <a:solidFill>
                  <a:srgbClr val="12919C"/>
                </a:solidFill>
              </a:rPr>
              <a:t>Pap Smear Test</a:t>
            </a:r>
            <a:endParaRPr lang="en-US" dirty="0">
              <a:solidFill>
                <a:srgbClr val="12919C"/>
              </a:solidFill>
            </a:endParaRPr>
          </a:p>
        </p:txBody>
      </p:sp>
    </p:spTree>
    <p:extLst>
      <p:ext uri="{BB962C8B-B14F-4D97-AF65-F5344CB8AC3E}">
        <p14:creationId xmlns:p14="http://schemas.microsoft.com/office/powerpoint/2010/main" val="2821028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0" presetClass="entr" presetSubtype="0" fill="hold" nodeType="withEffect">
                                  <p:stCondLst>
                                    <p:cond delay="100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0" presetClass="entr" presetSubtype="0" fill="hold" nodeType="withEffect">
                                  <p:stCondLst>
                                    <p:cond delay="10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xit" presetSubtype="0" fill="hold"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2723902"/>
            <a:ext cx="9012237" cy="1401605"/>
          </a:xfrm>
        </p:spPr>
        <p:txBody>
          <a:bodyPr>
            <a:normAutofit/>
          </a:bodyPr>
          <a:lstStyle/>
          <a:p>
            <a:pPr eaLnBrk="1" hangingPunct="1">
              <a:defRPr/>
            </a:pPr>
            <a:r>
              <a:rPr lang="en-US" sz="2900" dirty="0" smtClean="0">
                <a:latin typeface="+mn-lt"/>
                <a:ea typeface="ＭＳ Ｐゴシック" charset="0"/>
                <a:cs typeface="Helvetica" charset="0"/>
              </a:rPr>
              <a:t>Testing for HPV:</a:t>
            </a:r>
            <a:r>
              <a:rPr lang="en-US" sz="2900" b="1" i="1" dirty="0" smtClean="0">
                <a:latin typeface="+mn-lt"/>
                <a:ea typeface="ＭＳ Ｐゴシック" charset="0"/>
                <a:cs typeface="Helvetica" charset="0"/>
              </a:rPr>
              <a:t> DNA</a:t>
            </a:r>
            <a:endParaRPr lang="en-US" sz="2600" b="1" i="1" dirty="0">
              <a:latin typeface="Helvetica" charset="0"/>
              <a:ea typeface="ＭＳ Ｐゴシック" charset="0"/>
              <a:cs typeface="Helvetica" charset="0"/>
            </a:endParaRPr>
          </a:p>
        </p:txBody>
      </p:sp>
    </p:spTree>
    <p:extLst>
      <p:ext uri="{BB962C8B-B14F-4D97-AF65-F5344CB8AC3E}">
        <p14:creationId xmlns:p14="http://schemas.microsoft.com/office/powerpoint/2010/main" val="225412562"/>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ytobrus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122" y="2671672"/>
            <a:ext cx="1072932" cy="1392982"/>
          </a:xfrm>
          <a:prstGeom prst="rect">
            <a:avLst/>
          </a:prstGeom>
        </p:spPr>
      </p:pic>
      <p:pic>
        <p:nvPicPr>
          <p:cNvPr id="5" name="Picture 4"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2610" y="2916463"/>
            <a:ext cx="646198" cy="914431"/>
          </a:xfrm>
          <a:prstGeom prst="rect">
            <a:avLst/>
          </a:prstGeom>
        </p:spPr>
      </p:pic>
      <p:pic>
        <p:nvPicPr>
          <p:cNvPr id="7" name="Picture 6" descr="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9562" y="2174831"/>
            <a:ext cx="295666" cy="496841"/>
          </a:xfrm>
          <a:prstGeom prst="rect">
            <a:avLst/>
          </a:prstGeom>
        </p:spPr>
      </p:pic>
      <p:pic>
        <p:nvPicPr>
          <p:cNvPr id="8" name="Picture 7" descr="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6053" y="2916463"/>
            <a:ext cx="1447848" cy="975393"/>
          </a:xfrm>
          <a:prstGeom prst="rect">
            <a:avLst/>
          </a:prstGeom>
        </p:spPr>
      </p:pic>
      <p:pic>
        <p:nvPicPr>
          <p:cNvPr id="9" name="Picture 8" descr="5B.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3886" y="2174831"/>
            <a:ext cx="295666" cy="493792"/>
          </a:xfrm>
          <a:prstGeom prst="rect">
            <a:avLst/>
          </a:prstGeom>
        </p:spPr>
      </p:pic>
      <p:pic>
        <p:nvPicPr>
          <p:cNvPr id="10" name="Picture 9" descr="6.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99281" y="1736824"/>
            <a:ext cx="1097317" cy="1682552"/>
          </a:xfrm>
          <a:prstGeom prst="rect">
            <a:avLst/>
          </a:prstGeom>
        </p:spPr>
      </p:pic>
      <p:pic>
        <p:nvPicPr>
          <p:cNvPr id="11" name="Picture 10" descr="7.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12377" y="2991117"/>
            <a:ext cx="1450896" cy="975393"/>
          </a:xfrm>
          <a:prstGeom prst="rect">
            <a:avLst/>
          </a:prstGeom>
        </p:spPr>
      </p:pic>
      <p:pic>
        <p:nvPicPr>
          <p:cNvPr id="13" name="Picture 12"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70428" y="3365500"/>
            <a:ext cx="64010" cy="118876"/>
          </a:xfrm>
          <a:prstGeom prst="rect">
            <a:avLst/>
          </a:prstGeom>
        </p:spPr>
      </p:pic>
      <p:pic>
        <p:nvPicPr>
          <p:cNvPr id="15" name="Picture 14"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37020" y="3359938"/>
            <a:ext cx="64010" cy="118876"/>
          </a:xfrm>
          <a:prstGeom prst="rect">
            <a:avLst/>
          </a:prstGeom>
        </p:spPr>
      </p:pic>
      <p:pic>
        <p:nvPicPr>
          <p:cNvPr id="16" name="Picture 15" descr="2.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22610" y="2916463"/>
            <a:ext cx="646198" cy="914431"/>
          </a:xfrm>
          <a:prstGeom prst="rect">
            <a:avLst/>
          </a:prstGeom>
        </p:spPr>
      </p:pic>
      <p:pic>
        <p:nvPicPr>
          <p:cNvPr id="17" name="Picture 16"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30533" y="3359938"/>
            <a:ext cx="64010" cy="118876"/>
          </a:xfrm>
          <a:prstGeom prst="rect">
            <a:avLst/>
          </a:prstGeom>
        </p:spPr>
      </p:pic>
      <p:sp>
        <p:nvSpPr>
          <p:cNvPr id="18" name="TextBox 17"/>
          <p:cNvSpPr txBox="1"/>
          <p:nvPr/>
        </p:nvSpPr>
        <p:spPr>
          <a:xfrm>
            <a:off x="14670" y="4308968"/>
            <a:ext cx="1524000" cy="430887"/>
          </a:xfrm>
          <a:prstGeom prst="rect">
            <a:avLst/>
          </a:prstGeom>
          <a:noFill/>
        </p:spPr>
        <p:txBody>
          <a:bodyPr wrap="square" rtlCol="0">
            <a:spAutoFit/>
          </a:bodyPr>
          <a:lstStyle/>
          <a:p>
            <a:pPr algn="ctr"/>
            <a:r>
              <a:rPr lang="en-US" sz="1100" dirty="0" err="1" smtClean="0">
                <a:solidFill>
                  <a:schemeClr val="tx1">
                    <a:lumMod val="75000"/>
                    <a:lumOff val="25000"/>
                  </a:schemeClr>
                </a:solidFill>
              </a:rPr>
              <a:t>Cytobrush</a:t>
            </a:r>
            <a:r>
              <a:rPr lang="en-US" sz="1100" dirty="0">
                <a:solidFill>
                  <a:schemeClr val="tx1">
                    <a:lumMod val="75000"/>
                    <a:lumOff val="25000"/>
                  </a:schemeClr>
                </a:solidFill>
              </a:rPr>
              <a:t> </a:t>
            </a:r>
            <a:r>
              <a:rPr lang="en-US" sz="1100" dirty="0" smtClean="0">
                <a:solidFill>
                  <a:schemeClr val="tx1">
                    <a:lumMod val="75000"/>
                    <a:lumOff val="25000"/>
                  </a:schemeClr>
                </a:solidFill>
              </a:rPr>
              <a:t>removes cells to be tested</a:t>
            </a:r>
            <a:endParaRPr lang="en-US" sz="1100" dirty="0">
              <a:solidFill>
                <a:schemeClr val="tx1">
                  <a:lumMod val="75000"/>
                  <a:lumOff val="25000"/>
                </a:schemeClr>
              </a:solidFill>
            </a:endParaRPr>
          </a:p>
        </p:txBody>
      </p:sp>
      <p:sp>
        <p:nvSpPr>
          <p:cNvPr id="19" name="TextBox 18"/>
          <p:cNvSpPr txBox="1"/>
          <p:nvPr/>
        </p:nvSpPr>
        <p:spPr>
          <a:xfrm>
            <a:off x="1982919" y="4308968"/>
            <a:ext cx="1524000" cy="430887"/>
          </a:xfrm>
          <a:prstGeom prst="rect">
            <a:avLst/>
          </a:prstGeom>
          <a:noFill/>
        </p:spPr>
        <p:txBody>
          <a:bodyPr wrap="square" rtlCol="0">
            <a:spAutoFit/>
          </a:bodyPr>
          <a:lstStyle/>
          <a:p>
            <a:pPr algn="ctr"/>
            <a:r>
              <a:rPr lang="en-US" sz="1100" dirty="0" smtClean="0">
                <a:solidFill>
                  <a:schemeClr val="tx1">
                    <a:lumMod val="75000"/>
                    <a:lumOff val="25000"/>
                  </a:schemeClr>
                </a:solidFill>
              </a:rPr>
              <a:t>DNA is collected</a:t>
            </a:r>
          </a:p>
          <a:p>
            <a:pPr algn="ctr"/>
            <a:r>
              <a:rPr lang="en-US" sz="1100" dirty="0" smtClean="0">
                <a:solidFill>
                  <a:schemeClr val="tx1">
                    <a:lumMod val="75000"/>
                    <a:lumOff val="25000"/>
                  </a:schemeClr>
                </a:solidFill>
              </a:rPr>
              <a:t>From cells</a:t>
            </a:r>
            <a:endParaRPr lang="en-US" sz="1100" dirty="0">
              <a:solidFill>
                <a:schemeClr val="tx1">
                  <a:lumMod val="75000"/>
                  <a:lumOff val="25000"/>
                </a:schemeClr>
              </a:solidFill>
            </a:endParaRPr>
          </a:p>
        </p:txBody>
      </p:sp>
      <p:sp>
        <p:nvSpPr>
          <p:cNvPr id="20" name="TextBox 19"/>
          <p:cNvSpPr txBox="1"/>
          <p:nvPr/>
        </p:nvSpPr>
        <p:spPr>
          <a:xfrm>
            <a:off x="1834949" y="4228133"/>
            <a:ext cx="1865622" cy="938719"/>
          </a:xfrm>
          <a:prstGeom prst="rect">
            <a:avLst/>
          </a:prstGeom>
          <a:noFill/>
        </p:spPr>
        <p:txBody>
          <a:bodyPr wrap="square" rtlCol="0">
            <a:spAutoFit/>
          </a:bodyPr>
          <a:lstStyle/>
          <a:p>
            <a:pPr algn="ctr"/>
            <a:r>
              <a:rPr lang="en-US" sz="1100" dirty="0" smtClean="0">
                <a:solidFill>
                  <a:schemeClr val="tx1">
                    <a:lumMod val="75000"/>
                    <a:lumOff val="25000"/>
                  </a:schemeClr>
                </a:solidFill>
              </a:rPr>
              <a:t>Sodium hydroxide creates</a:t>
            </a:r>
          </a:p>
          <a:p>
            <a:pPr algn="ctr"/>
            <a:r>
              <a:rPr lang="en-US" sz="1100" dirty="0">
                <a:solidFill>
                  <a:schemeClr val="tx1">
                    <a:lumMod val="75000"/>
                    <a:lumOff val="25000"/>
                  </a:schemeClr>
                </a:solidFill>
              </a:rPr>
              <a:t>s</a:t>
            </a:r>
            <a:r>
              <a:rPr lang="en-US" sz="1100" dirty="0" smtClean="0">
                <a:solidFill>
                  <a:schemeClr val="tx1">
                    <a:lumMod val="75000"/>
                    <a:lumOff val="25000"/>
                  </a:schemeClr>
                </a:solidFill>
              </a:rPr>
              <a:t>ingle stranded DNA by</a:t>
            </a:r>
          </a:p>
          <a:p>
            <a:pPr algn="ctr"/>
            <a:r>
              <a:rPr lang="en-US" sz="1100" dirty="0">
                <a:solidFill>
                  <a:schemeClr val="tx1">
                    <a:lumMod val="75000"/>
                    <a:lumOff val="25000"/>
                  </a:schemeClr>
                </a:solidFill>
              </a:rPr>
              <a:t>d</a:t>
            </a:r>
            <a:r>
              <a:rPr lang="en-US" sz="1100" dirty="0" smtClean="0">
                <a:solidFill>
                  <a:schemeClr val="tx1">
                    <a:lumMod val="75000"/>
                    <a:lumOff val="25000"/>
                  </a:schemeClr>
                </a:solidFill>
              </a:rPr>
              <a:t>isrupting hydrogen bonds</a:t>
            </a:r>
          </a:p>
          <a:p>
            <a:endParaRPr lang="en-US" sz="1100" dirty="0" smtClean="0">
              <a:solidFill>
                <a:schemeClr val="tx1">
                  <a:lumMod val="75000"/>
                  <a:lumOff val="25000"/>
                </a:schemeClr>
              </a:solidFill>
            </a:endParaRPr>
          </a:p>
          <a:p>
            <a:endParaRPr lang="en-US" sz="1100" dirty="0">
              <a:solidFill>
                <a:schemeClr val="tx1">
                  <a:lumMod val="75000"/>
                  <a:lumOff val="25000"/>
                </a:schemeClr>
              </a:solidFill>
            </a:endParaRPr>
          </a:p>
        </p:txBody>
      </p:sp>
      <p:sp>
        <p:nvSpPr>
          <p:cNvPr id="21" name="TextBox 20"/>
          <p:cNvSpPr txBox="1"/>
          <p:nvPr/>
        </p:nvSpPr>
        <p:spPr>
          <a:xfrm>
            <a:off x="1830533" y="4186689"/>
            <a:ext cx="1808915" cy="769441"/>
          </a:xfrm>
          <a:prstGeom prst="rect">
            <a:avLst/>
          </a:prstGeom>
          <a:noFill/>
        </p:spPr>
        <p:txBody>
          <a:bodyPr wrap="square" rtlCol="0">
            <a:spAutoFit/>
          </a:bodyPr>
          <a:lstStyle/>
          <a:p>
            <a:pPr algn="ctr"/>
            <a:r>
              <a:rPr lang="en-US" sz="1100" dirty="0">
                <a:solidFill>
                  <a:schemeClr val="tx1">
                    <a:lumMod val="75000"/>
                    <a:lumOff val="25000"/>
                  </a:schemeClr>
                </a:solidFill>
              </a:rPr>
              <a:t>RNA probes for 13</a:t>
            </a:r>
          </a:p>
          <a:p>
            <a:pPr algn="ctr"/>
            <a:r>
              <a:rPr lang="en-US" sz="1100" dirty="0">
                <a:solidFill>
                  <a:schemeClr val="tx1">
                    <a:lumMod val="75000"/>
                    <a:lumOff val="25000"/>
                  </a:schemeClr>
                </a:solidFill>
              </a:rPr>
              <a:t>high risk HPV genes</a:t>
            </a:r>
          </a:p>
          <a:p>
            <a:pPr algn="ctr"/>
            <a:r>
              <a:rPr lang="en-US" sz="1100" dirty="0">
                <a:solidFill>
                  <a:schemeClr val="tx1">
                    <a:lumMod val="75000"/>
                    <a:lumOff val="25000"/>
                  </a:schemeClr>
                </a:solidFill>
              </a:rPr>
              <a:t>are added and DNA-RNA</a:t>
            </a:r>
          </a:p>
          <a:p>
            <a:pPr algn="ctr"/>
            <a:r>
              <a:rPr lang="en-US" sz="1100" dirty="0">
                <a:solidFill>
                  <a:schemeClr val="tx1">
                    <a:lumMod val="75000"/>
                    <a:lumOff val="25000"/>
                  </a:schemeClr>
                </a:solidFill>
              </a:rPr>
              <a:t>hybrids form</a:t>
            </a:r>
          </a:p>
        </p:txBody>
      </p:sp>
      <p:sp>
        <p:nvSpPr>
          <p:cNvPr id="22" name="TextBox 21"/>
          <p:cNvSpPr txBox="1"/>
          <p:nvPr/>
        </p:nvSpPr>
        <p:spPr>
          <a:xfrm>
            <a:off x="4083082" y="4269131"/>
            <a:ext cx="1808915" cy="769441"/>
          </a:xfrm>
          <a:prstGeom prst="rect">
            <a:avLst/>
          </a:prstGeom>
          <a:noFill/>
        </p:spPr>
        <p:txBody>
          <a:bodyPr wrap="square" rtlCol="0">
            <a:spAutoFit/>
          </a:bodyPr>
          <a:lstStyle/>
          <a:p>
            <a:pPr algn="ctr"/>
            <a:r>
              <a:rPr lang="en-US" sz="1100" dirty="0">
                <a:solidFill>
                  <a:schemeClr val="tx1">
                    <a:lumMod val="75000"/>
                    <a:lumOff val="25000"/>
                  </a:schemeClr>
                </a:solidFill>
              </a:rPr>
              <a:t>Samples are placed in </a:t>
            </a:r>
            <a:r>
              <a:rPr lang="en-US" sz="1100" dirty="0" err="1">
                <a:solidFill>
                  <a:schemeClr val="tx1">
                    <a:lumMod val="75000"/>
                    <a:lumOff val="25000"/>
                  </a:schemeClr>
                </a:solidFill>
              </a:rPr>
              <a:t>microtiter</a:t>
            </a:r>
            <a:r>
              <a:rPr lang="en-US" sz="1100" dirty="0">
                <a:solidFill>
                  <a:schemeClr val="tx1">
                    <a:lumMod val="75000"/>
                    <a:lumOff val="25000"/>
                  </a:schemeClr>
                </a:solidFill>
              </a:rPr>
              <a:t> plate coated with antibodies that detect DNA-RNA Hybrids</a:t>
            </a:r>
          </a:p>
        </p:txBody>
      </p:sp>
      <p:sp>
        <p:nvSpPr>
          <p:cNvPr id="23" name="TextBox 22"/>
          <p:cNvSpPr txBox="1"/>
          <p:nvPr/>
        </p:nvSpPr>
        <p:spPr>
          <a:xfrm>
            <a:off x="5673901" y="4303757"/>
            <a:ext cx="1808915" cy="430887"/>
          </a:xfrm>
          <a:prstGeom prst="rect">
            <a:avLst/>
          </a:prstGeom>
          <a:noFill/>
        </p:spPr>
        <p:txBody>
          <a:bodyPr wrap="square" rtlCol="0">
            <a:spAutoFit/>
          </a:bodyPr>
          <a:lstStyle/>
          <a:p>
            <a:pPr algn="ctr"/>
            <a:r>
              <a:rPr lang="en-US" sz="1100" dirty="0">
                <a:solidFill>
                  <a:schemeClr val="tx1">
                    <a:lumMod val="75000"/>
                    <a:lumOff val="25000"/>
                  </a:schemeClr>
                </a:solidFill>
              </a:rPr>
              <a:t>Unbound RNA probes</a:t>
            </a:r>
          </a:p>
          <a:p>
            <a:pPr algn="ctr"/>
            <a:r>
              <a:rPr lang="en-US" sz="1100" dirty="0">
                <a:solidFill>
                  <a:schemeClr val="tx1">
                    <a:lumMod val="75000"/>
                    <a:lumOff val="25000"/>
                  </a:schemeClr>
                </a:solidFill>
              </a:rPr>
              <a:t>are washed away</a:t>
            </a:r>
          </a:p>
        </p:txBody>
      </p:sp>
      <p:sp>
        <p:nvSpPr>
          <p:cNvPr id="24" name="TextBox 23"/>
          <p:cNvSpPr txBox="1"/>
          <p:nvPr/>
        </p:nvSpPr>
        <p:spPr>
          <a:xfrm>
            <a:off x="7312377" y="4186689"/>
            <a:ext cx="1808915" cy="1107996"/>
          </a:xfrm>
          <a:prstGeom prst="rect">
            <a:avLst/>
          </a:prstGeom>
          <a:noFill/>
        </p:spPr>
        <p:txBody>
          <a:bodyPr wrap="square" rtlCol="0">
            <a:spAutoFit/>
          </a:bodyPr>
          <a:lstStyle/>
          <a:p>
            <a:pPr algn="ctr"/>
            <a:r>
              <a:rPr lang="en-US" sz="1100" dirty="0">
                <a:solidFill>
                  <a:schemeClr val="tx1">
                    <a:lumMod val="75000"/>
                    <a:lumOff val="25000"/>
                  </a:schemeClr>
                </a:solidFill>
              </a:rPr>
              <a:t>An Enzyme Linked Antibody is  added along with a substrate. Any samples containing bound hybrids is detected with a color reaction</a:t>
            </a:r>
          </a:p>
        </p:txBody>
      </p:sp>
      <p:pic>
        <p:nvPicPr>
          <p:cNvPr id="6" name="Picture 5" descr="3.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519562" y="2920634"/>
            <a:ext cx="649246" cy="914431"/>
          </a:xfrm>
          <a:prstGeom prst="rect">
            <a:avLst/>
          </a:prstGeom>
        </p:spPr>
      </p:pic>
      <p:sp>
        <p:nvSpPr>
          <p:cNvPr id="25" name="TextBox 24"/>
          <p:cNvSpPr txBox="1"/>
          <p:nvPr/>
        </p:nvSpPr>
        <p:spPr>
          <a:xfrm>
            <a:off x="2519562" y="2410062"/>
            <a:ext cx="649245" cy="261610"/>
          </a:xfrm>
          <a:prstGeom prst="rect">
            <a:avLst/>
          </a:prstGeom>
          <a:noFill/>
        </p:spPr>
        <p:txBody>
          <a:bodyPr wrap="square" rtlCol="0">
            <a:spAutoFit/>
          </a:bodyPr>
          <a:lstStyle/>
          <a:p>
            <a:pPr algn="ctr"/>
            <a:r>
              <a:rPr lang="en-US" sz="1100" dirty="0" smtClean="0">
                <a:solidFill>
                  <a:schemeClr val="tx1">
                    <a:lumMod val="75000"/>
                    <a:lumOff val="25000"/>
                  </a:schemeClr>
                </a:solidFill>
              </a:rPr>
              <a:t>+</a:t>
            </a:r>
            <a:r>
              <a:rPr lang="en-US" sz="1100" dirty="0" err="1" smtClean="0">
                <a:solidFill>
                  <a:schemeClr val="tx1">
                    <a:lumMod val="75000"/>
                    <a:lumOff val="25000"/>
                  </a:schemeClr>
                </a:solidFill>
              </a:rPr>
              <a:t>NaOH</a:t>
            </a:r>
            <a:endParaRPr lang="en-US" sz="1100" dirty="0">
              <a:solidFill>
                <a:schemeClr val="tx1">
                  <a:lumMod val="75000"/>
                  <a:lumOff val="25000"/>
                </a:schemeClr>
              </a:solidFill>
            </a:endParaRPr>
          </a:p>
        </p:txBody>
      </p:sp>
      <p:sp>
        <p:nvSpPr>
          <p:cNvPr id="27" name="TextBox 26"/>
          <p:cNvSpPr txBox="1"/>
          <p:nvPr/>
        </p:nvSpPr>
        <p:spPr>
          <a:xfrm>
            <a:off x="14670" y="-1"/>
            <a:ext cx="3774371" cy="646331"/>
          </a:xfrm>
          <a:prstGeom prst="rect">
            <a:avLst/>
          </a:prstGeom>
          <a:noFill/>
        </p:spPr>
        <p:txBody>
          <a:bodyPr wrap="square" rtlCol="0">
            <a:spAutoFit/>
          </a:bodyPr>
          <a:lstStyle/>
          <a:p>
            <a:endParaRPr lang="en-US" dirty="0" smtClean="0"/>
          </a:p>
          <a:p>
            <a:r>
              <a:rPr lang="en-US" dirty="0">
                <a:solidFill>
                  <a:srgbClr val="12919C"/>
                </a:solidFill>
              </a:rPr>
              <a:t>	</a:t>
            </a:r>
            <a:r>
              <a:rPr lang="en-US" dirty="0" err="1" smtClean="0">
                <a:solidFill>
                  <a:srgbClr val="12919C"/>
                </a:solidFill>
              </a:rPr>
              <a:t>Digene</a:t>
            </a:r>
            <a:r>
              <a:rPr lang="en-US" dirty="0" smtClean="0">
                <a:solidFill>
                  <a:srgbClr val="12919C"/>
                </a:solidFill>
              </a:rPr>
              <a:t> Hybrid Capture Test</a:t>
            </a:r>
            <a:endParaRPr lang="en-US" dirty="0">
              <a:solidFill>
                <a:srgbClr val="12919C"/>
              </a:solidFill>
            </a:endParaRPr>
          </a:p>
        </p:txBody>
      </p:sp>
    </p:spTree>
    <p:extLst>
      <p:ext uri="{BB962C8B-B14F-4D97-AF65-F5344CB8AC3E}">
        <p14:creationId xmlns:p14="http://schemas.microsoft.com/office/powerpoint/2010/main" val="21444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5"/>
                                        </p:tgtEl>
                                      </p:cBhvr>
                                    </p:animEffect>
                                    <p:set>
                                      <p:cBhvr>
                                        <p:cTn id="46" dur="1" fill="hold">
                                          <p:stCondLst>
                                            <p:cond delay="499"/>
                                          </p:stCondLst>
                                        </p:cTn>
                                        <p:tgtEl>
                                          <p:spTgt spid="2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0"/>
                                        </p:tgtEl>
                                      </p:cBhvr>
                                    </p:animEffect>
                                    <p:set>
                                      <p:cBhvr>
                                        <p:cTn id="49" dur="1" fill="hold">
                                          <p:stCondLst>
                                            <p:cond delay="499"/>
                                          </p:stCondLst>
                                        </p:cTn>
                                        <p:tgtEl>
                                          <p:spTgt spid="20"/>
                                        </p:tgtEl>
                                        <p:attrNameLst>
                                          <p:attrName>style.visibility</p:attrName>
                                        </p:attrNameLst>
                                      </p:cBhvr>
                                      <p:to>
                                        <p:strVal val="hidden"/>
                                      </p:to>
                                    </p:set>
                                  </p:childTnLst>
                                </p:cTn>
                              </p:par>
                              <p:par>
                                <p:cTn id="50" presetID="10" presetClass="entr" presetSubtype="0"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par>
                                <p:cTn id="78" presetID="10" presetClass="entr" presetSubtype="0" fill="hold"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500"/>
                                        <p:tgtEl>
                                          <p:spTgt spid="1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nodeType="clickEffect">
                                  <p:stCondLst>
                                    <p:cond delay="0"/>
                                  </p:stCondLst>
                                  <p:childTnLst>
                                    <p:animEffect transition="out" filter="fade">
                                      <p:cBhvr>
                                        <p:cTn id="87" dur="2000"/>
                                        <p:tgtEl>
                                          <p:spTgt spid="10"/>
                                        </p:tgtEl>
                                      </p:cBhvr>
                                    </p:animEffect>
                                    <p:set>
                                      <p:cBhvr>
                                        <p:cTn id="88" dur="1" fill="hold">
                                          <p:stCondLst>
                                            <p:cond delay="1999"/>
                                          </p:stCondLst>
                                        </p:cTn>
                                        <p:tgtEl>
                                          <p:spTgt spid="10"/>
                                        </p:tgtEl>
                                        <p:attrNameLst>
                                          <p:attrName>style.visibility</p:attrName>
                                        </p:attrNameLst>
                                      </p:cBhvr>
                                      <p:to>
                                        <p:strVal val="hidden"/>
                                      </p:to>
                                    </p:set>
                                  </p:childTnLst>
                                </p:cTn>
                              </p:par>
                              <p:par>
                                <p:cTn id="89" presetID="10" presetClass="entr" presetSubtype="0" fill="hold" nodeType="with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fade">
                                      <p:cBhvr>
                                        <p:cTn id="91" dur="500"/>
                                        <p:tgtEl>
                                          <p:spTgt spid="1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9" grpId="1"/>
      <p:bldP spid="20" grpId="0"/>
      <p:bldP spid="20" grpId="1"/>
      <p:bldP spid="21" grpId="0"/>
      <p:bldP spid="22" grpId="0"/>
      <p:bldP spid="23" grpId="0"/>
      <p:bldP spid="24" grpId="0"/>
      <p:bldP spid="25" grpId="0"/>
      <p:bldP spid="2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2723902"/>
            <a:ext cx="9012237" cy="1401605"/>
          </a:xfrm>
        </p:spPr>
        <p:txBody>
          <a:bodyPr>
            <a:normAutofit/>
          </a:bodyPr>
          <a:lstStyle/>
          <a:p>
            <a:pPr eaLnBrk="1" hangingPunct="1">
              <a:defRPr/>
            </a:pPr>
            <a:r>
              <a:rPr lang="en-US" sz="2900" dirty="0" smtClean="0">
                <a:latin typeface="+mn-lt"/>
                <a:ea typeface="ＭＳ Ｐゴシック" charset="0"/>
                <a:cs typeface="Helvetica" charset="0"/>
              </a:rPr>
              <a:t>Testing for HPV:</a:t>
            </a:r>
            <a:r>
              <a:rPr lang="en-US" sz="2900" b="1" i="1" dirty="0" smtClean="0">
                <a:latin typeface="+mn-lt"/>
                <a:ea typeface="ＭＳ Ｐゴシック" charset="0"/>
                <a:cs typeface="Helvetica" charset="0"/>
              </a:rPr>
              <a:t> RNA</a:t>
            </a:r>
            <a:endParaRPr lang="en-US" sz="2600" b="1" i="1" dirty="0">
              <a:latin typeface="Helvetica" charset="0"/>
              <a:ea typeface="ＭＳ Ｐゴシック" charset="0"/>
              <a:cs typeface="Helvetica" charset="0"/>
            </a:endParaRPr>
          </a:p>
        </p:txBody>
      </p:sp>
    </p:spTree>
    <p:extLst>
      <p:ext uri="{BB962C8B-B14F-4D97-AF65-F5344CB8AC3E}">
        <p14:creationId xmlns:p14="http://schemas.microsoft.com/office/powerpoint/2010/main" val="3777875810"/>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ytobrus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42" y="2671672"/>
            <a:ext cx="1072932" cy="139298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5997" y="2920127"/>
            <a:ext cx="646198" cy="907103"/>
          </a:xfrm>
          <a:prstGeom prst="rect">
            <a:avLst/>
          </a:prstGeom>
        </p:spPr>
      </p:pic>
      <p:pic>
        <p:nvPicPr>
          <p:cNvPr id="13" name="Picture 12"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7404" y="3365500"/>
            <a:ext cx="64010" cy="118876"/>
          </a:xfrm>
          <a:prstGeom prst="rect">
            <a:avLst/>
          </a:prstGeom>
        </p:spPr>
      </p:pic>
      <p:pic>
        <p:nvPicPr>
          <p:cNvPr id="17" name="Picture 16"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03920" y="3359938"/>
            <a:ext cx="64010" cy="118876"/>
          </a:xfrm>
          <a:prstGeom prst="rect">
            <a:avLst/>
          </a:prstGeom>
        </p:spPr>
      </p:pic>
      <p:sp>
        <p:nvSpPr>
          <p:cNvPr id="18" name="TextBox 17"/>
          <p:cNvSpPr txBox="1"/>
          <p:nvPr/>
        </p:nvSpPr>
        <p:spPr>
          <a:xfrm>
            <a:off x="149790" y="4308968"/>
            <a:ext cx="1524000" cy="430887"/>
          </a:xfrm>
          <a:prstGeom prst="rect">
            <a:avLst/>
          </a:prstGeom>
          <a:noFill/>
        </p:spPr>
        <p:txBody>
          <a:bodyPr wrap="square" rtlCol="0">
            <a:spAutoFit/>
          </a:bodyPr>
          <a:lstStyle/>
          <a:p>
            <a:pPr algn="ctr"/>
            <a:r>
              <a:rPr lang="en-US" sz="1100" dirty="0" err="1" smtClean="0">
                <a:solidFill>
                  <a:schemeClr val="tx1">
                    <a:lumMod val="75000"/>
                    <a:lumOff val="25000"/>
                  </a:schemeClr>
                </a:solidFill>
              </a:rPr>
              <a:t>Cytobrush</a:t>
            </a:r>
            <a:r>
              <a:rPr lang="en-US" sz="1100" dirty="0">
                <a:solidFill>
                  <a:schemeClr val="tx1">
                    <a:lumMod val="75000"/>
                    <a:lumOff val="25000"/>
                  </a:schemeClr>
                </a:solidFill>
              </a:rPr>
              <a:t> </a:t>
            </a:r>
            <a:r>
              <a:rPr lang="en-US" sz="1100" dirty="0" smtClean="0">
                <a:solidFill>
                  <a:schemeClr val="tx1">
                    <a:lumMod val="75000"/>
                    <a:lumOff val="25000"/>
                  </a:schemeClr>
                </a:solidFill>
              </a:rPr>
              <a:t>removes cells to be tested</a:t>
            </a:r>
            <a:endParaRPr lang="en-US" sz="1100" dirty="0">
              <a:solidFill>
                <a:schemeClr val="tx1">
                  <a:lumMod val="75000"/>
                  <a:lumOff val="25000"/>
                </a:schemeClr>
              </a:solidFill>
            </a:endParaRPr>
          </a:p>
        </p:txBody>
      </p:sp>
      <p:sp>
        <p:nvSpPr>
          <p:cNvPr id="19" name="TextBox 18"/>
          <p:cNvSpPr txBox="1"/>
          <p:nvPr/>
        </p:nvSpPr>
        <p:spPr>
          <a:xfrm>
            <a:off x="1956306" y="4308968"/>
            <a:ext cx="1524000" cy="430887"/>
          </a:xfrm>
          <a:prstGeom prst="rect">
            <a:avLst/>
          </a:prstGeom>
          <a:noFill/>
        </p:spPr>
        <p:txBody>
          <a:bodyPr wrap="square" rtlCol="0">
            <a:spAutoFit/>
          </a:bodyPr>
          <a:lstStyle/>
          <a:p>
            <a:pPr algn="ctr"/>
            <a:r>
              <a:rPr lang="en-US" sz="1100" dirty="0">
                <a:solidFill>
                  <a:schemeClr val="tx1">
                    <a:lumMod val="75000"/>
                    <a:lumOff val="25000"/>
                  </a:schemeClr>
                </a:solidFill>
              </a:rPr>
              <a:t>Cells are lysed and</a:t>
            </a:r>
          </a:p>
          <a:p>
            <a:pPr algn="ctr"/>
            <a:r>
              <a:rPr lang="en-US" sz="1100" dirty="0">
                <a:solidFill>
                  <a:schemeClr val="tx1">
                    <a:lumMod val="75000"/>
                    <a:lumOff val="25000"/>
                  </a:schemeClr>
                </a:solidFill>
              </a:rPr>
              <a:t>mRNA is released</a:t>
            </a:r>
          </a:p>
        </p:txBody>
      </p:sp>
      <p:sp>
        <p:nvSpPr>
          <p:cNvPr id="22" name="TextBox 21"/>
          <p:cNvSpPr txBox="1"/>
          <p:nvPr/>
        </p:nvSpPr>
        <p:spPr>
          <a:xfrm>
            <a:off x="3645484" y="4269131"/>
            <a:ext cx="2474886" cy="938719"/>
          </a:xfrm>
          <a:prstGeom prst="rect">
            <a:avLst/>
          </a:prstGeom>
          <a:noFill/>
        </p:spPr>
        <p:txBody>
          <a:bodyPr wrap="square" rtlCol="0">
            <a:spAutoFit/>
          </a:bodyPr>
          <a:lstStyle/>
          <a:p>
            <a:pPr algn="ctr"/>
            <a:r>
              <a:rPr lang="en-US" sz="1100" dirty="0">
                <a:solidFill>
                  <a:schemeClr val="tx1">
                    <a:lumMod val="75000"/>
                    <a:lumOff val="25000"/>
                  </a:schemeClr>
                </a:solidFill>
              </a:rPr>
              <a:t>Molecular beacon DNA probes for</a:t>
            </a:r>
          </a:p>
          <a:p>
            <a:pPr algn="ctr"/>
            <a:r>
              <a:rPr lang="en-US" sz="1100" dirty="0">
                <a:solidFill>
                  <a:schemeClr val="tx1">
                    <a:lumMod val="75000"/>
                    <a:lumOff val="25000"/>
                  </a:schemeClr>
                </a:solidFill>
              </a:rPr>
              <a:t>E6 and E7 RNA  are added</a:t>
            </a:r>
          </a:p>
          <a:p>
            <a:pPr algn="ctr"/>
            <a:r>
              <a:rPr lang="en-US" sz="1100" dirty="0">
                <a:solidFill>
                  <a:schemeClr val="tx1">
                    <a:lumMod val="75000"/>
                    <a:lumOff val="25000"/>
                  </a:schemeClr>
                </a:solidFill>
              </a:rPr>
              <a:t>The hairpin structure is closed.</a:t>
            </a:r>
          </a:p>
          <a:p>
            <a:pPr algn="ctr"/>
            <a:r>
              <a:rPr lang="en-US" sz="1100" dirty="0">
                <a:solidFill>
                  <a:schemeClr val="tx1">
                    <a:lumMod val="75000"/>
                    <a:lumOff val="25000"/>
                  </a:schemeClr>
                </a:solidFill>
              </a:rPr>
              <a:t>The quencher (Q) prevents the </a:t>
            </a:r>
          </a:p>
          <a:p>
            <a:pPr algn="ctr"/>
            <a:r>
              <a:rPr lang="en-US" sz="1100" dirty="0">
                <a:solidFill>
                  <a:schemeClr val="tx1">
                    <a:lumMod val="75000"/>
                    <a:lumOff val="25000"/>
                  </a:schemeClr>
                </a:solidFill>
              </a:rPr>
              <a:t>detection of </a:t>
            </a:r>
            <a:r>
              <a:rPr lang="en-US" sz="1100" dirty="0" err="1">
                <a:solidFill>
                  <a:schemeClr val="tx1">
                    <a:lumMod val="75000"/>
                    <a:lumOff val="25000"/>
                  </a:schemeClr>
                </a:solidFill>
              </a:rPr>
              <a:t>flourescence</a:t>
            </a:r>
            <a:endParaRPr lang="en-US" sz="1100" dirty="0">
              <a:solidFill>
                <a:schemeClr val="tx1">
                  <a:lumMod val="75000"/>
                  <a:lumOff val="25000"/>
                </a:schemeClr>
              </a:solidFill>
            </a:endParaRPr>
          </a:p>
        </p:txBody>
      </p:sp>
      <p:sp>
        <p:nvSpPr>
          <p:cNvPr id="24" name="TextBox 23"/>
          <p:cNvSpPr txBox="1"/>
          <p:nvPr/>
        </p:nvSpPr>
        <p:spPr>
          <a:xfrm>
            <a:off x="6218199" y="4308968"/>
            <a:ext cx="2090900" cy="600164"/>
          </a:xfrm>
          <a:prstGeom prst="rect">
            <a:avLst/>
          </a:prstGeom>
          <a:noFill/>
        </p:spPr>
        <p:txBody>
          <a:bodyPr wrap="square" rtlCol="0">
            <a:spAutoFit/>
          </a:bodyPr>
          <a:lstStyle/>
          <a:p>
            <a:pPr algn="ctr"/>
            <a:r>
              <a:rPr lang="en-US" sz="1100" dirty="0">
                <a:solidFill>
                  <a:schemeClr val="tx1">
                    <a:lumMod val="75000"/>
                    <a:lumOff val="25000"/>
                  </a:schemeClr>
                </a:solidFill>
              </a:rPr>
              <a:t>Probe hybridization to E6/E7</a:t>
            </a:r>
          </a:p>
          <a:p>
            <a:pPr algn="ctr"/>
            <a:r>
              <a:rPr lang="en-US" sz="1100" dirty="0">
                <a:solidFill>
                  <a:schemeClr val="tx1">
                    <a:lumMod val="75000"/>
                    <a:lumOff val="25000"/>
                  </a:schemeClr>
                </a:solidFill>
              </a:rPr>
              <a:t>RNA opens hairpin and</a:t>
            </a:r>
          </a:p>
          <a:p>
            <a:pPr algn="ctr"/>
            <a:r>
              <a:rPr lang="en-US" sz="1100" dirty="0" err="1">
                <a:solidFill>
                  <a:schemeClr val="tx1">
                    <a:lumMod val="75000"/>
                    <a:lumOff val="25000"/>
                  </a:schemeClr>
                </a:solidFill>
              </a:rPr>
              <a:t>flourescence</a:t>
            </a:r>
            <a:r>
              <a:rPr lang="en-US" sz="1100" dirty="0">
                <a:solidFill>
                  <a:schemeClr val="tx1">
                    <a:lumMod val="75000"/>
                    <a:lumOff val="25000"/>
                  </a:schemeClr>
                </a:solidFill>
              </a:rPr>
              <a:t> is detected</a:t>
            </a:r>
          </a:p>
        </p:txBody>
      </p:sp>
      <p:pic>
        <p:nvPicPr>
          <p:cNvPr id="3" name="Picture 2" descr="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95997" y="2909809"/>
            <a:ext cx="646198" cy="911382"/>
          </a:xfrm>
          <a:prstGeom prst="rect">
            <a:avLst/>
          </a:prstGeom>
        </p:spPr>
      </p:pic>
      <p:sp>
        <p:nvSpPr>
          <p:cNvPr id="26" name="TextBox 25"/>
          <p:cNvSpPr txBox="1"/>
          <p:nvPr/>
        </p:nvSpPr>
        <p:spPr>
          <a:xfrm>
            <a:off x="2029663" y="4273437"/>
            <a:ext cx="1524000" cy="600164"/>
          </a:xfrm>
          <a:prstGeom prst="rect">
            <a:avLst/>
          </a:prstGeom>
          <a:noFill/>
        </p:spPr>
        <p:txBody>
          <a:bodyPr wrap="square" rtlCol="0">
            <a:spAutoFit/>
          </a:bodyPr>
          <a:lstStyle/>
          <a:p>
            <a:pPr algn="ctr"/>
            <a:r>
              <a:rPr lang="en-US" sz="1100" dirty="0">
                <a:solidFill>
                  <a:schemeClr val="tx1">
                    <a:lumMod val="75000"/>
                    <a:lumOff val="25000"/>
                  </a:schemeClr>
                </a:solidFill>
              </a:rPr>
              <a:t>Enzymes are added </a:t>
            </a:r>
          </a:p>
          <a:p>
            <a:pPr algn="ctr"/>
            <a:r>
              <a:rPr lang="en-US" sz="1100" dirty="0">
                <a:solidFill>
                  <a:schemeClr val="tx1">
                    <a:lumMod val="75000"/>
                    <a:lumOff val="25000"/>
                  </a:schemeClr>
                </a:solidFill>
              </a:rPr>
              <a:t>to amplify E6 and E7</a:t>
            </a:r>
          </a:p>
          <a:p>
            <a:pPr algn="ctr"/>
            <a:r>
              <a:rPr lang="en-US" sz="1100" dirty="0">
                <a:solidFill>
                  <a:schemeClr val="tx1">
                    <a:lumMod val="75000"/>
                    <a:lumOff val="25000"/>
                  </a:schemeClr>
                </a:solidFill>
              </a:rPr>
              <a:t> RNA targets</a:t>
            </a:r>
          </a:p>
        </p:txBody>
      </p:sp>
      <p:pic>
        <p:nvPicPr>
          <p:cNvPr id="12" name="Picture 11" descr="4.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95997" y="2177880"/>
            <a:ext cx="295666" cy="493792"/>
          </a:xfrm>
          <a:prstGeom prst="rect">
            <a:avLst/>
          </a:prstGeom>
        </p:spPr>
      </p:pic>
      <p:pic>
        <p:nvPicPr>
          <p:cNvPr id="14" name="Picture 13" descr="3.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14689" y="3277639"/>
            <a:ext cx="274329" cy="402349"/>
          </a:xfrm>
          <a:prstGeom prst="rect">
            <a:avLst/>
          </a:prstGeom>
        </p:spPr>
      </p:pic>
      <p:pic>
        <p:nvPicPr>
          <p:cNvPr id="27" name="Picture 26" descr="5.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62629" y="2129110"/>
            <a:ext cx="466360" cy="1024162"/>
          </a:xfrm>
          <a:prstGeom prst="rect">
            <a:avLst/>
          </a:prstGeom>
        </p:spPr>
      </p:pic>
      <p:pic>
        <p:nvPicPr>
          <p:cNvPr id="28" name="Picture 27" descr="6.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96586" y="2933700"/>
            <a:ext cx="1447848" cy="978441"/>
          </a:xfrm>
          <a:prstGeom prst="rect">
            <a:avLst/>
          </a:prstGeom>
        </p:spPr>
      </p:pic>
      <p:pic>
        <p:nvPicPr>
          <p:cNvPr id="29" name="Picture 28" descr="7.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04936" y="1081198"/>
            <a:ext cx="2112334" cy="2121479"/>
          </a:xfrm>
          <a:prstGeom prst="rect">
            <a:avLst/>
          </a:prstGeom>
        </p:spPr>
      </p:pic>
      <p:sp>
        <p:nvSpPr>
          <p:cNvPr id="30" name="TextBox 29"/>
          <p:cNvSpPr txBox="1"/>
          <p:nvPr/>
        </p:nvSpPr>
        <p:spPr>
          <a:xfrm>
            <a:off x="14670" y="-1"/>
            <a:ext cx="3774371" cy="646331"/>
          </a:xfrm>
          <a:prstGeom prst="rect">
            <a:avLst/>
          </a:prstGeom>
          <a:noFill/>
        </p:spPr>
        <p:txBody>
          <a:bodyPr wrap="square" rtlCol="0">
            <a:spAutoFit/>
          </a:bodyPr>
          <a:lstStyle/>
          <a:p>
            <a:endParaRPr lang="en-US" dirty="0" smtClean="0"/>
          </a:p>
          <a:p>
            <a:r>
              <a:rPr lang="en-US" dirty="0" smtClean="0">
                <a:solidFill>
                  <a:srgbClr val="12919C"/>
                </a:solidFill>
              </a:rPr>
              <a:t>	</a:t>
            </a:r>
            <a:r>
              <a:rPr lang="en-US" dirty="0" err="1" smtClean="0">
                <a:solidFill>
                  <a:srgbClr val="12919C"/>
                </a:solidFill>
              </a:rPr>
              <a:t>PreTect</a:t>
            </a:r>
            <a:r>
              <a:rPr lang="en-US" dirty="0" smtClean="0">
                <a:solidFill>
                  <a:srgbClr val="12919C"/>
                </a:solidFill>
              </a:rPr>
              <a:t> Proofer Test</a:t>
            </a:r>
            <a:endParaRPr lang="en-US" dirty="0">
              <a:solidFill>
                <a:srgbClr val="12919C"/>
              </a:solidFill>
            </a:endParaRPr>
          </a:p>
        </p:txBody>
      </p:sp>
      <p:pic>
        <p:nvPicPr>
          <p:cNvPr id="20" name="Picture 19" descr="Video_icon1.png">
            <a:hlinkClick r:id="rId12"/>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96586" y="5664845"/>
            <a:ext cx="755163" cy="564996"/>
          </a:xfrm>
          <a:prstGeom prst="rect">
            <a:avLst/>
          </a:prstGeom>
        </p:spPr>
      </p:pic>
      <p:sp>
        <p:nvSpPr>
          <p:cNvPr id="2" name="Rectangle 1"/>
          <p:cNvSpPr/>
          <p:nvPr/>
        </p:nvSpPr>
        <p:spPr>
          <a:xfrm>
            <a:off x="7378083" y="5758934"/>
            <a:ext cx="1223950" cy="369332"/>
          </a:xfrm>
          <a:prstGeom prst="rect">
            <a:avLst/>
          </a:prstGeom>
        </p:spPr>
        <p:txBody>
          <a:bodyPr wrap="none">
            <a:spAutoFit/>
          </a:bodyPr>
          <a:lstStyle/>
          <a:p>
            <a:r>
              <a:rPr lang="en-US" dirty="0" smtClean="0">
                <a:solidFill>
                  <a:schemeClr val="tx1">
                    <a:lumMod val="75000"/>
                    <a:lumOff val="25000"/>
                  </a:schemeClr>
                </a:solidFill>
              </a:rPr>
              <a:t>Animation</a:t>
            </a:r>
            <a:endParaRPr lang="en-US" dirty="0"/>
          </a:p>
        </p:txBody>
      </p:sp>
    </p:spTree>
    <p:extLst>
      <p:ext uri="{BB962C8B-B14F-4D97-AF65-F5344CB8AC3E}">
        <p14:creationId xmlns:p14="http://schemas.microsoft.com/office/powerpoint/2010/main" val="119149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10"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32" presetClass="emph" presetSubtype="0" repeatCount="indefinite" fill="hold" nodeType="withEffect">
                                  <p:stCondLst>
                                    <p:cond delay="0"/>
                                  </p:stCondLst>
                                  <p:endCondLst>
                                    <p:cond evt="onNext" delay="0">
                                      <p:tgtEl>
                                        <p:sldTgt/>
                                      </p:tgtEl>
                                    </p:cond>
                                  </p:endCondLst>
                                  <p:childTnLst>
                                    <p:animRot by="120000">
                                      <p:cBhvr>
                                        <p:cTn id="43" dur="50" fill="hold">
                                          <p:stCondLst>
                                            <p:cond delay="0"/>
                                          </p:stCondLst>
                                        </p:cTn>
                                        <p:tgtEl>
                                          <p:spTgt spid="14"/>
                                        </p:tgtEl>
                                        <p:attrNameLst>
                                          <p:attrName>r</p:attrName>
                                        </p:attrNameLst>
                                      </p:cBhvr>
                                    </p:animRot>
                                    <p:animRot by="-240000">
                                      <p:cBhvr>
                                        <p:cTn id="44" dur="100" fill="hold">
                                          <p:stCondLst>
                                            <p:cond delay="100"/>
                                          </p:stCondLst>
                                        </p:cTn>
                                        <p:tgtEl>
                                          <p:spTgt spid="14"/>
                                        </p:tgtEl>
                                        <p:attrNameLst>
                                          <p:attrName>r</p:attrName>
                                        </p:attrNameLst>
                                      </p:cBhvr>
                                    </p:animRot>
                                    <p:animRot by="240000">
                                      <p:cBhvr>
                                        <p:cTn id="45" dur="100" fill="hold">
                                          <p:stCondLst>
                                            <p:cond delay="200"/>
                                          </p:stCondLst>
                                        </p:cTn>
                                        <p:tgtEl>
                                          <p:spTgt spid="14"/>
                                        </p:tgtEl>
                                        <p:attrNameLst>
                                          <p:attrName>r</p:attrName>
                                        </p:attrNameLst>
                                      </p:cBhvr>
                                    </p:animRot>
                                    <p:animRot by="-240000">
                                      <p:cBhvr>
                                        <p:cTn id="46" dur="100" fill="hold">
                                          <p:stCondLst>
                                            <p:cond delay="300"/>
                                          </p:stCondLst>
                                        </p:cTn>
                                        <p:tgtEl>
                                          <p:spTgt spid="14"/>
                                        </p:tgtEl>
                                        <p:attrNameLst>
                                          <p:attrName>r</p:attrName>
                                        </p:attrNameLst>
                                      </p:cBhvr>
                                    </p:animRot>
                                    <p:animRot by="120000">
                                      <p:cBhvr>
                                        <p:cTn id="47" dur="100" fill="hold">
                                          <p:stCondLst>
                                            <p:cond delay="400"/>
                                          </p:stCondLst>
                                        </p:cTn>
                                        <p:tgtEl>
                                          <p:spTgt spid="14"/>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nodeType="withEffect">
                                  <p:stCondLst>
                                    <p:cond delay="10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fade">
                                      <p:cBhvr>
                                        <p:cTn id="74" dur="500"/>
                                        <p:tgtEl>
                                          <p:spTgt spid="2"/>
                                        </p:tgtEl>
                                      </p:cBhvr>
                                    </p:animEffect>
                                  </p:childTnLst>
                                </p:cTn>
                              </p:par>
                              <p:par>
                                <p:cTn id="75" presetID="10"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9" grpId="1"/>
      <p:bldP spid="22" grpId="0"/>
      <p:bldP spid="24" grpId="0"/>
      <p:bldP spid="26"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31763" y="2723901"/>
            <a:ext cx="9012237" cy="1401605"/>
          </a:xfrm>
        </p:spPr>
        <p:txBody>
          <a:bodyPr>
            <a:normAutofit/>
          </a:bodyPr>
          <a:lstStyle/>
          <a:p>
            <a:pPr eaLnBrk="1" hangingPunct="1">
              <a:defRPr/>
            </a:pPr>
            <a:r>
              <a:rPr lang="en-US" sz="2900" dirty="0" smtClean="0">
                <a:latin typeface="+mn-lt"/>
                <a:ea typeface="ＭＳ Ｐゴシック" charset="0"/>
                <a:cs typeface="Helvetica" charset="0"/>
              </a:rPr>
              <a:t>Testing for cell abnormality: </a:t>
            </a:r>
            <a:r>
              <a:rPr lang="en-US" sz="2900" b="1" i="1" dirty="0" smtClean="0">
                <a:latin typeface="+mn-lt"/>
                <a:ea typeface="ＭＳ Ｐゴシック" charset="0"/>
                <a:cs typeface="Helvetica" charset="0"/>
              </a:rPr>
              <a:t>Cervical cells</a:t>
            </a:r>
            <a:endParaRPr lang="en-US" sz="2600" b="1" i="1" dirty="0">
              <a:latin typeface="Helvetica" charset="0"/>
              <a:ea typeface="ＭＳ Ｐゴシック" charset="0"/>
              <a:cs typeface="Helvetica" charset="0"/>
            </a:endParaRPr>
          </a:p>
        </p:txBody>
      </p:sp>
    </p:spTree>
    <p:extLst>
      <p:ext uri="{BB962C8B-B14F-4D97-AF65-F5344CB8AC3E}">
        <p14:creationId xmlns:p14="http://schemas.microsoft.com/office/powerpoint/2010/main" val="1607941978"/>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3615" y="1028563"/>
            <a:ext cx="1642927" cy="1642927"/>
          </a:xfrm>
          <a:prstGeom prst="rect">
            <a:avLst/>
          </a:prstGeom>
        </p:spPr>
      </p:pic>
      <p:pic>
        <p:nvPicPr>
          <p:cNvPr id="4" name="Picture 3" descr="Cytobrus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792" y="2671672"/>
            <a:ext cx="1072932" cy="139298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9429" y="2920127"/>
            <a:ext cx="641019" cy="907103"/>
          </a:xfrm>
          <a:prstGeom prst="rect">
            <a:avLst/>
          </a:prstGeom>
        </p:spPr>
      </p:pic>
      <p:pic>
        <p:nvPicPr>
          <p:cNvPr id="17" name="Picture 16"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8684" y="3359938"/>
            <a:ext cx="64010" cy="118876"/>
          </a:xfrm>
          <a:prstGeom prst="rect">
            <a:avLst/>
          </a:prstGeom>
        </p:spPr>
      </p:pic>
      <p:sp>
        <p:nvSpPr>
          <p:cNvPr id="18" name="TextBox 17"/>
          <p:cNvSpPr txBox="1"/>
          <p:nvPr/>
        </p:nvSpPr>
        <p:spPr>
          <a:xfrm>
            <a:off x="278792" y="4308968"/>
            <a:ext cx="1524000" cy="430887"/>
          </a:xfrm>
          <a:prstGeom prst="rect">
            <a:avLst/>
          </a:prstGeom>
          <a:noFill/>
        </p:spPr>
        <p:txBody>
          <a:bodyPr wrap="square" rtlCol="0">
            <a:spAutoFit/>
          </a:bodyPr>
          <a:lstStyle/>
          <a:p>
            <a:pPr algn="ctr"/>
            <a:r>
              <a:rPr lang="en-US" sz="1100" dirty="0" err="1" smtClean="0">
                <a:solidFill>
                  <a:schemeClr val="tx1">
                    <a:lumMod val="75000"/>
                    <a:lumOff val="25000"/>
                  </a:schemeClr>
                </a:solidFill>
              </a:rPr>
              <a:t>Cytobrush</a:t>
            </a:r>
            <a:r>
              <a:rPr lang="en-US" sz="1100" dirty="0">
                <a:solidFill>
                  <a:schemeClr val="tx1">
                    <a:lumMod val="75000"/>
                    <a:lumOff val="25000"/>
                  </a:schemeClr>
                </a:solidFill>
              </a:rPr>
              <a:t> </a:t>
            </a:r>
            <a:r>
              <a:rPr lang="en-US" sz="1100" dirty="0" smtClean="0">
                <a:solidFill>
                  <a:schemeClr val="tx1">
                    <a:lumMod val="75000"/>
                    <a:lumOff val="25000"/>
                  </a:schemeClr>
                </a:solidFill>
              </a:rPr>
              <a:t>removes cells to be tested</a:t>
            </a:r>
            <a:endParaRPr lang="en-US" sz="1100" dirty="0">
              <a:solidFill>
                <a:schemeClr val="tx1">
                  <a:lumMod val="75000"/>
                  <a:lumOff val="25000"/>
                </a:schemeClr>
              </a:solidFill>
            </a:endParaRPr>
          </a:p>
        </p:txBody>
      </p:sp>
      <p:sp>
        <p:nvSpPr>
          <p:cNvPr id="19" name="TextBox 18"/>
          <p:cNvSpPr txBox="1"/>
          <p:nvPr/>
        </p:nvSpPr>
        <p:spPr>
          <a:xfrm>
            <a:off x="2417149" y="4308968"/>
            <a:ext cx="1524000" cy="430887"/>
          </a:xfrm>
          <a:prstGeom prst="rect">
            <a:avLst/>
          </a:prstGeom>
          <a:noFill/>
        </p:spPr>
        <p:txBody>
          <a:bodyPr wrap="square" rtlCol="0">
            <a:spAutoFit/>
          </a:bodyPr>
          <a:lstStyle/>
          <a:p>
            <a:pPr algn="ctr"/>
            <a:r>
              <a:rPr lang="en-US" sz="1100" dirty="0">
                <a:solidFill>
                  <a:schemeClr val="tx1">
                    <a:lumMod val="75000"/>
                    <a:lumOff val="25000"/>
                  </a:schemeClr>
                </a:solidFill>
              </a:rPr>
              <a:t>Cervical cells </a:t>
            </a:r>
            <a:r>
              <a:rPr lang="en-US" sz="1100" dirty="0" smtClean="0">
                <a:solidFill>
                  <a:schemeClr val="tx1">
                    <a:lumMod val="75000"/>
                    <a:lumOff val="25000"/>
                  </a:schemeClr>
                </a:solidFill>
              </a:rPr>
              <a:t>in</a:t>
            </a:r>
          </a:p>
          <a:p>
            <a:pPr algn="ctr"/>
            <a:r>
              <a:rPr lang="en-US" sz="1100" dirty="0" smtClean="0">
                <a:solidFill>
                  <a:schemeClr val="tx1">
                    <a:lumMod val="75000"/>
                    <a:lumOff val="25000"/>
                  </a:schemeClr>
                </a:solidFill>
              </a:rPr>
              <a:t> </a:t>
            </a:r>
            <a:r>
              <a:rPr lang="en-US" sz="1100" dirty="0">
                <a:solidFill>
                  <a:schemeClr val="tx1">
                    <a:lumMod val="75000"/>
                    <a:lumOff val="25000"/>
                  </a:schemeClr>
                </a:solidFill>
              </a:rPr>
              <a:t>liquid prep</a:t>
            </a:r>
          </a:p>
        </p:txBody>
      </p:sp>
      <p:sp>
        <p:nvSpPr>
          <p:cNvPr id="22" name="TextBox 21"/>
          <p:cNvSpPr txBox="1"/>
          <p:nvPr/>
        </p:nvSpPr>
        <p:spPr>
          <a:xfrm>
            <a:off x="1995101" y="4308968"/>
            <a:ext cx="2474886" cy="430887"/>
          </a:xfrm>
          <a:prstGeom prst="rect">
            <a:avLst/>
          </a:prstGeom>
          <a:noFill/>
        </p:spPr>
        <p:txBody>
          <a:bodyPr wrap="square" rtlCol="0">
            <a:spAutoFit/>
          </a:bodyPr>
          <a:lstStyle/>
          <a:p>
            <a:pPr algn="ctr"/>
            <a:r>
              <a:rPr lang="en-US" sz="1100" dirty="0">
                <a:solidFill>
                  <a:schemeClr val="tx1">
                    <a:lumMod val="75000"/>
                    <a:lumOff val="25000"/>
                  </a:schemeClr>
                </a:solidFill>
              </a:rPr>
              <a:t>Cells are prepared for</a:t>
            </a:r>
          </a:p>
          <a:p>
            <a:pPr algn="ctr"/>
            <a:r>
              <a:rPr lang="en-US" sz="1100" dirty="0" err="1">
                <a:solidFill>
                  <a:schemeClr val="tx1">
                    <a:lumMod val="75000"/>
                    <a:lumOff val="25000"/>
                  </a:schemeClr>
                </a:solidFill>
              </a:rPr>
              <a:t>immunoflourescence</a:t>
            </a:r>
            <a:endParaRPr lang="en-US" sz="1100" dirty="0">
              <a:solidFill>
                <a:schemeClr val="tx1">
                  <a:lumMod val="75000"/>
                  <a:lumOff val="25000"/>
                </a:schemeClr>
              </a:solidFill>
            </a:endParaRPr>
          </a:p>
        </p:txBody>
      </p:sp>
      <p:sp>
        <p:nvSpPr>
          <p:cNvPr id="24" name="TextBox 23"/>
          <p:cNvSpPr txBox="1"/>
          <p:nvPr/>
        </p:nvSpPr>
        <p:spPr>
          <a:xfrm>
            <a:off x="6102749" y="4308968"/>
            <a:ext cx="2348524" cy="1107996"/>
          </a:xfrm>
          <a:prstGeom prst="rect">
            <a:avLst/>
          </a:prstGeom>
          <a:noFill/>
        </p:spPr>
        <p:txBody>
          <a:bodyPr wrap="square" rtlCol="0">
            <a:spAutoFit/>
          </a:bodyPr>
          <a:lstStyle/>
          <a:p>
            <a:pPr algn="ctr"/>
            <a:r>
              <a:rPr lang="en-US" sz="1100" dirty="0">
                <a:solidFill>
                  <a:schemeClr val="tx1">
                    <a:lumMod val="75000"/>
                    <a:lumOff val="25000"/>
                  </a:schemeClr>
                </a:solidFill>
              </a:rPr>
              <a:t>Cells are visualized with microscope </a:t>
            </a:r>
            <a:r>
              <a:rPr lang="en-US" sz="1100" dirty="0" smtClean="0">
                <a:solidFill>
                  <a:schemeClr val="tx1">
                    <a:lumMod val="75000"/>
                    <a:lumOff val="25000"/>
                  </a:schemeClr>
                </a:solidFill>
              </a:rPr>
              <a:t>and number </a:t>
            </a:r>
            <a:r>
              <a:rPr lang="en-US" sz="1100" dirty="0">
                <a:solidFill>
                  <a:schemeClr val="tx1">
                    <a:lumMod val="75000"/>
                    <a:lumOff val="25000"/>
                  </a:schemeClr>
                </a:solidFill>
              </a:rPr>
              <a:t>of TERC locations are </a:t>
            </a:r>
            <a:r>
              <a:rPr lang="en-US" sz="1100" dirty="0" smtClean="0">
                <a:solidFill>
                  <a:schemeClr val="tx1">
                    <a:lumMod val="75000"/>
                    <a:lumOff val="25000"/>
                  </a:schemeClr>
                </a:solidFill>
              </a:rPr>
              <a:t>quantified. The presence of &gt;</a:t>
            </a:r>
            <a:r>
              <a:rPr lang="en-US" sz="1100" dirty="0">
                <a:solidFill>
                  <a:schemeClr val="tx1">
                    <a:lumMod val="75000"/>
                    <a:lumOff val="25000"/>
                  </a:schemeClr>
                </a:solidFill>
              </a:rPr>
              <a:t>5 copies of </a:t>
            </a:r>
            <a:r>
              <a:rPr lang="en-US" sz="1100" dirty="0" err="1">
                <a:solidFill>
                  <a:schemeClr val="tx1">
                    <a:lumMod val="75000"/>
                    <a:lumOff val="25000"/>
                  </a:schemeClr>
                </a:solidFill>
              </a:rPr>
              <a:t>hTERC</a:t>
            </a:r>
            <a:r>
              <a:rPr lang="en-US" sz="1100" dirty="0">
                <a:solidFill>
                  <a:schemeClr val="tx1">
                    <a:lumMod val="75000"/>
                    <a:lumOff val="25000"/>
                  </a:schemeClr>
                </a:solidFill>
              </a:rPr>
              <a:t> in 5 cells places one at high risk for cancer</a:t>
            </a:r>
          </a:p>
        </p:txBody>
      </p:sp>
      <p:sp>
        <p:nvSpPr>
          <p:cNvPr id="20" name="TextBox 19"/>
          <p:cNvSpPr txBox="1"/>
          <p:nvPr/>
        </p:nvSpPr>
        <p:spPr>
          <a:xfrm>
            <a:off x="2683149" y="2265218"/>
            <a:ext cx="1125922" cy="430887"/>
          </a:xfrm>
          <a:prstGeom prst="rect">
            <a:avLst/>
          </a:prstGeom>
          <a:noFill/>
        </p:spPr>
        <p:txBody>
          <a:bodyPr wrap="square" rtlCol="0">
            <a:spAutoFit/>
          </a:bodyPr>
          <a:lstStyle/>
          <a:p>
            <a:pPr algn="ctr"/>
            <a:r>
              <a:rPr lang="en-US" sz="1100" dirty="0" smtClean="0">
                <a:solidFill>
                  <a:schemeClr val="tx1">
                    <a:lumMod val="75000"/>
                    <a:lumOff val="25000"/>
                  </a:schemeClr>
                </a:solidFill>
              </a:rPr>
              <a:t>+ Mitotic</a:t>
            </a:r>
          </a:p>
          <a:p>
            <a:pPr algn="ctr"/>
            <a:r>
              <a:rPr lang="en-US" sz="1100" dirty="0" smtClean="0">
                <a:solidFill>
                  <a:schemeClr val="tx1">
                    <a:lumMod val="75000"/>
                    <a:lumOff val="25000"/>
                  </a:schemeClr>
                </a:solidFill>
              </a:rPr>
              <a:t>Arrest factors</a:t>
            </a:r>
            <a:endParaRPr lang="en-US" sz="1100" dirty="0">
              <a:solidFill>
                <a:schemeClr val="tx1">
                  <a:lumMod val="75000"/>
                  <a:lumOff val="25000"/>
                </a:schemeClr>
              </a:solidFill>
            </a:endParaRPr>
          </a:p>
        </p:txBody>
      </p:sp>
      <p:sp>
        <p:nvSpPr>
          <p:cNvPr id="23" name="TextBox 22"/>
          <p:cNvSpPr txBox="1"/>
          <p:nvPr/>
        </p:nvSpPr>
        <p:spPr>
          <a:xfrm>
            <a:off x="2235222" y="4308968"/>
            <a:ext cx="2032656" cy="600164"/>
          </a:xfrm>
          <a:prstGeom prst="rect">
            <a:avLst/>
          </a:prstGeom>
          <a:noFill/>
        </p:spPr>
        <p:txBody>
          <a:bodyPr wrap="square" rtlCol="0">
            <a:spAutoFit/>
          </a:bodyPr>
          <a:lstStyle/>
          <a:p>
            <a:pPr algn="ctr"/>
            <a:r>
              <a:rPr lang="en-US" sz="1100" dirty="0">
                <a:solidFill>
                  <a:schemeClr val="tx1">
                    <a:lumMod val="75000"/>
                    <a:lumOff val="25000"/>
                  </a:schemeClr>
                </a:solidFill>
              </a:rPr>
              <a:t>Cervical cells halt in mitosis</a:t>
            </a:r>
          </a:p>
          <a:p>
            <a:pPr algn="ctr"/>
            <a:r>
              <a:rPr lang="en-US" sz="1100" dirty="0" smtClean="0">
                <a:solidFill>
                  <a:schemeClr val="tx1">
                    <a:lumMod val="75000"/>
                    <a:lumOff val="25000"/>
                  </a:schemeClr>
                </a:solidFill>
              </a:rPr>
              <a:t>when </a:t>
            </a:r>
            <a:r>
              <a:rPr lang="en-US" sz="1100" dirty="0">
                <a:solidFill>
                  <a:schemeClr val="tx1">
                    <a:lumMod val="75000"/>
                    <a:lumOff val="25000"/>
                  </a:schemeClr>
                </a:solidFill>
              </a:rPr>
              <a:t>chromosomes are visible</a:t>
            </a:r>
          </a:p>
        </p:txBody>
      </p:sp>
      <p:pic>
        <p:nvPicPr>
          <p:cNvPr id="2" name="Picture 1" descr="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30944" y="2966348"/>
            <a:ext cx="1542339" cy="847372"/>
          </a:xfrm>
          <a:prstGeom prst="rect">
            <a:avLst/>
          </a:prstGeom>
        </p:spPr>
      </p:pic>
      <p:pic>
        <p:nvPicPr>
          <p:cNvPr id="25" name="Picture 24"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3952" y="3365500"/>
            <a:ext cx="64010" cy="118876"/>
          </a:xfrm>
          <a:prstGeom prst="rect">
            <a:avLst/>
          </a:prstGeom>
        </p:spPr>
      </p:pic>
      <p:pic>
        <p:nvPicPr>
          <p:cNvPr id="6" name="Picture 5" descr="4.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89172" y="2644933"/>
            <a:ext cx="1557580" cy="539514"/>
          </a:xfrm>
          <a:prstGeom prst="rect">
            <a:avLst/>
          </a:prstGeom>
        </p:spPr>
      </p:pic>
      <p:pic>
        <p:nvPicPr>
          <p:cNvPr id="7" name="Picture 6" descr="5.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52190" y="2129644"/>
            <a:ext cx="1033306" cy="1673408"/>
          </a:xfrm>
          <a:prstGeom prst="rect">
            <a:avLst/>
          </a:prstGeom>
        </p:spPr>
      </p:pic>
      <p:sp>
        <p:nvSpPr>
          <p:cNvPr id="30" name="TextBox 29"/>
          <p:cNvSpPr txBox="1"/>
          <p:nvPr/>
        </p:nvSpPr>
        <p:spPr>
          <a:xfrm>
            <a:off x="4073283" y="4308968"/>
            <a:ext cx="1815759" cy="938719"/>
          </a:xfrm>
          <a:prstGeom prst="rect">
            <a:avLst/>
          </a:prstGeom>
          <a:noFill/>
        </p:spPr>
        <p:txBody>
          <a:bodyPr wrap="square" rtlCol="0">
            <a:spAutoFit/>
          </a:bodyPr>
          <a:lstStyle/>
          <a:p>
            <a:pPr algn="ctr"/>
            <a:r>
              <a:rPr lang="en-US" sz="1100" dirty="0" err="1">
                <a:solidFill>
                  <a:schemeClr val="tx1">
                    <a:lumMod val="75000"/>
                    <a:lumOff val="25000"/>
                  </a:schemeClr>
                </a:solidFill>
              </a:rPr>
              <a:t>Flourescent</a:t>
            </a:r>
            <a:r>
              <a:rPr lang="en-US" sz="1100" dirty="0">
                <a:solidFill>
                  <a:schemeClr val="tx1">
                    <a:lumMod val="75000"/>
                    <a:lumOff val="25000"/>
                  </a:schemeClr>
                </a:solidFill>
              </a:rPr>
              <a:t> probes are added to </a:t>
            </a:r>
            <a:r>
              <a:rPr lang="en-US" sz="1100" dirty="0" smtClean="0">
                <a:solidFill>
                  <a:schemeClr val="tx1">
                    <a:lumMod val="75000"/>
                    <a:lumOff val="25000"/>
                  </a:schemeClr>
                </a:solidFill>
              </a:rPr>
              <a:t>identify gene </a:t>
            </a:r>
            <a:r>
              <a:rPr lang="en-US" sz="1100" dirty="0">
                <a:solidFill>
                  <a:schemeClr val="tx1">
                    <a:lumMod val="75000"/>
                    <a:lumOff val="25000"/>
                  </a:schemeClr>
                </a:solidFill>
              </a:rPr>
              <a:t>duplication </a:t>
            </a:r>
            <a:r>
              <a:rPr lang="en-US" sz="1100" dirty="0" smtClean="0">
                <a:solidFill>
                  <a:schemeClr val="tx1">
                    <a:lumMod val="75000"/>
                    <a:lumOff val="25000"/>
                  </a:schemeClr>
                </a:solidFill>
              </a:rPr>
              <a:t>of </a:t>
            </a:r>
            <a:r>
              <a:rPr lang="en-US" sz="1100" dirty="0" err="1">
                <a:solidFill>
                  <a:schemeClr val="tx1">
                    <a:lumMod val="75000"/>
                    <a:lumOff val="25000"/>
                  </a:schemeClr>
                </a:solidFill>
              </a:rPr>
              <a:t>hTERC</a:t>
            </a:r>
            <a:r>
              <a:rPr lang="en-US" sz="1100" dirty="0">
                <a:solidFill>
                  <a:schemeClr val="tx1">
                    <a:lumMod val="75000"/>
                    <a:lumOff val="25000"/>
                  </a:schemeClr>
                </a:solidFill>
              </a:rPr>
              <a:t> a sequence important for telomerase function</a:t>
            </a:r>
          </a:p>
        </p:txBody>
      </p:sp>
      <p:pic>
        <p:nvPicPr>
          <p:cNvPr id="10" name="Picture 9" descr="6B.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80482" y="1249218"/>
            <a:ext cx="1036355" cy="1194856"/>
          </a:xfrm>
          <a:prstGeom prst="rect">
            <a:avLst/>
          </a:prstGeom>
        </p:spPr>
      </p:pic>
      <p:sp>
        <p:nvSpPr>
          <p:cNvPr id="31" name="TextBox 30"/>
          <p:cNvSpPr txBox="1"/>
          <p:nvPr/>
        </p:nvSpPr>
        <p:spPr>
          <a:xfrm>
            <a:off x="14670" y="-1"/>
            <a:ext cx="3774371" cy="646331"/>
          </a:xfrm>
          <a:prstGeom prst="rect">
            <a:avLst/>
          </a:prstGeom>
          <a:noFill/>
        </p:spPr>
        <p:txBody>
          <a:bodyPr wrap="square" rtlCol="0">
            <a:spAutoFit/>
          </a:bodyPr>
          <a:lstStyle/>
          <a:p>
            <a:endParaRPr lang="en-US" dirty="0" smtClean="0"/>
          </a:p>
          <a:p>
            <a:r>
              <a:rPr lang="en-US" dirty="0">
                <a:solidFill>
                  <a:srgbClr val="12919C"/>
                </a:solidFill>
              </a:rPr>
              <a:t>	</a:t>
            </a:r>
            <a:r>
              <a:rPr lang="en-US" dirty="0" err="1" smtClean="0">
                <a:solidFill>
                  <a:srgbClr val="12919C"/>
                </a:solidFill>
              </a:rPr>
              <a:t>oncoFISH</a:t>
            </a:r>
            <a:r>
              <a:rPr lang="en-US" dirty="0" smtClean="0">
                <a:solidFill>
                  <a:srgbClr val="12919C"/>
                </a:solidFill>
              </a:rPr>
              <a:t> Test</a:t>
            </a:r>
            <a:endParaRPr lang="en-US" dirty="0">
              <a:solidFill>
                <a:srgbClr val="12919C"/>
              </a:solidFill>
            </a:endParaRPr>
          </a:p>
        </p:txBody>
      </p:sp>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68843" y="999835"/>
            <a:ext cx="2112334" cy="2121479"/>
          </a:xfrm>
          <a:prstGeom prst="rect">
            <a:avLst/>
          </a:prstGeom>
        </p:spPr>
      </p:pic>
    </p:spTree>
    <p:extLst>
      <p:ext uri="{BB962C8B-B14F-4D97-AF65-F5344CB8AC3E}">
        <p14:creationId xmlns:p14="http://schemas.microsoft.com/office/powerpoint/2010/main" val="2663644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xit" presetSubtype="0" fill="hold" grpId="1" nodeType="withEffect">
                                  <p:stCondLst>
                                    <p:cond delay="0"/>
                                  </p:stCondLst>
                                  <p:childTnLst>
                                    <p:animEffect transition="out" filter="fade">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3"/>
                                        </p:tgtEl>
                                      </p:cBhvr>
                                    </p:animEffect>
                                    <p:set>
                                      <p:cBhvr>
                                        <p:cTn id="43" dur="1" fill="hold">
                                          <p:stCondLst>
                                            <p:cond delay="499"/>
                                          </p:stCondLst>
                                        </p:cTn>
                                        <p:tgtEl>
                                          <p:spTgt spid="23"/>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childTnLst>
                                </p:cTn>
                              </p:par>
                              <p:par>
                                <p:cTn id="55" presetID="10" presetClass="entr" presetSubtype="0"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par>
                                <p:cTn id="69" presetID="10" presetClass="entr" presetSubtype="0" fill="hold" nodeType="withEffect">
                                  <p:stCondLst>
                                    <p:cond delay="100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500"/>
                                        <p:tgtEl>
                                          <p:spTgt spid="8"/>
                                        </p:tgtEl>
                                      </p:cBhvr>
                                    </p:animEffect>
                                  </p:childTnLst>
                                </p:cTn>
                              </p:par>
                              <p:par>
                                <p:cTn id="72" presetID="10" presetClass="entr" presetSubtype="0" fill="hold" nodeType="withEffect">
                                  <p:stCondLst>
                                    <p:cond delay="100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0" presetClass="entr" presetSubtype="0"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9" grpId="1"/>
      <p:bldP spid="22" grpId="0"/>
      <p:bldP spid="24" grpId="0"/>
      <p:bldP spid="20" grpId="0"/>
      <p:bldP spid="20" grpId="1"/>
      <p:bldP spid="23" grpId="0"/>
      <p:bldP spid="23" grpId="1"/>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138844763"/>
              </p:ext>
            </p:extLst>
          </p:nvPr>
        </p:nvGraphicFramePr>
        <p:xfrm>
          <a:off x="-3" y="-63499"/>
          <a:ext cx="9144002" cy="7614204"/>
        </p:xfrm>
        <a:graphic>
          <a:graphicData uri="http://schemas.openxmlformats.org/drawingml/2006/table">
            <a:tbl>
              <a:tblPr firstRow="1" bandRow="1">
                <a:tableStyleId>{2D5ABB26-0587-4C30-8999-92F81FD0307C}</a:tableStyleId>
              </a:tblPr>
              <a:tblGrid>
                <a:gridCol w="952503"/>
                <a:gridCol w="6992787"/>
                <a:gridCol w="1198712"/>
              </a:tblGrid>
              <a:tr h="428624">
                <a:tc rowSpan="4">
                  <a:txBody>
                    <a:bodyPr/>
                    <a:lstStyle/>
                    <a:p>
                      <a:endParaRPr lang="en-US" b="0" dirty="0" smtClean="0">
                        <a:solidFill>
                          <a:srgbClr val="595959"/>
                        </a:solidFill>
                        <a:latin typeface="Arial"/>
                        <a:cs typeface="Arial"/>
                      </a:endParaRPr>
                    </a:p>
                    <a:p>
                      <a:endParaRPr lang="en-US" b="1" dirty="0" smtClean="0">
                        <a:solidFill>
                          <a:srgbClr val="595959"/>
                        </a:solidFill>
                        <a:latin typeface="Arial"/>
                        <a:cs typeface="Arial"/>
                      </a:endParaRPr>
                    </a:p>
                    <a:p>
                      <a:endParaRPr lang="en-US" b="1" dirty="0" smtClean="0">
                        <a:solidFill>
                          <a:srgbClr val="595959"/>
                        </a:solidFill>
                        <a:latin typeface="Arial"/>
                        <a:cs typeface="Arial"/>
                      </a:endParaRPr>
                    </a:p>
                    <a:p>
                      <a:endParaRPr lang="en-US" sz="1400" b="1" dirty="0" smtClean="0">
                        <a:solidFill>
                          <a:srgbClr val="595959"/>
                        </a:solidFill>
                        <a:latin typeface="Arial"/>
                        <a:cs typeface="Arial"/>
                      </a:endParaRPr>
                    </a:p>
                    <a:p>
                      <a:endParaRPr lang="en-US" sz="1400" b="1" dirty="0" smtClean="0">
                        <a:solidFill>
                          <a:srgbClr val="595959"/>
                        </a:solidFill>
                        <a:latin typeface="Arial"/>
                        <a:cs typeface="Arial"/>
                      </a:endParaRPr>
                    </a:p>
                    <a:p>
                      <a:pPr algn="ctr"/>
                      <a:r>
                        <a:rPr lang="en-US" sz="1400" b="1" dirty="0" smtClean="0">
                          <a:solidFill>
                            <a:srgbClr val="595959"/>
                          </a:solidFill>
                          <a:latin typeface="Arial"/>
                          <a:cs typeface="Arial"/>
                        </a:rPr>
                        <a:t>DNA</a:t>
                      </a: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r>
                        <a:rPr lang="en-US" sz="1400" b="1" dirty="0" smtClean="0">
                          <a:solidFill>
                            <a:srgbClr val="595959"/>
                          </a:solidFill>
                          <a:latin typeface="Arial"/>
                          <a:cs typeface="Arial"/>
                        </a:rPr>
                        <a:t>RNA</a:t>
                      </a: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r>
                        <a:rPr lang="en-US" sz="1400" b="1" dirty="0" smtClean="0">
                          <a:solidFill>
                            <a:srgbClr val="595959"/>
                          </a:solidFill>
                          <a:latin typeface="Arial"/>
                          <a:cs typeface="Arial"/>
                        </a:rPr>
                        <a:t>Cell</a:t>
                      </a: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endParaRPr lang="en-US" sz="1400" b="1" dirty="0" smtClean="0">
                        <a:solidFill>
                          <a:srgbClr val="595959"/>
                        </a:solidFill>
                        <a:latin typeface="Arial"/>
                        <a:cs typeface="Arial"/>
                      </a:endParaRPr>
                    </a:p>
                    <a:p>
                      <a:pPr algn="ctr"/>
                      <a:r>
                        <a:rPr lang="en-US" sz="1400" b="1" dirty="0" smtClean="0">
                          <a:solidFill>
                            <a:srgbClr val="595959"/>
                          </a:solidFill>
                          <a:latin typeface="Arial"/>
                          <a:cs typeface="Arial"/>
                        </a:rPr>
                        <a:t>Genome</a:t>
                      </a:r>
                    </a:p>
                    <a:p>
                      <a:endParaRPr lang="en-US" b="0" dirty="0" smtClean="0">
                        <a:solidFill>
                          <a:srgbClr val="595959"/>
                        </a:solidFill>
                        <a:latin typeface="Arial"/>
                        <a:cs typeface="Arial"/>
                      </a:endParaRPr>
                    </a:p>
                    <a:p>
                      <a:endParaRPr lang="en-US" b="0" dirty="0" smtClean="0">
                        <a:solidFill>
                          <a:srgbClr val="595959"/>
                        </a:solidFill>
                        <a:latin typeface="Arial"/>
                        <a:cs typeface="Arial"/>
                      </a:endParaRPr>
                    </a:p>
                    <a:p>
                      <a:endParaRPr lang="en-US" b="0" dirty="0" smtClean="0">
                        <a:solidFill>
                          <a:srgbClr val="595959"/>
                        </a:solidFill>
                        <a:latin typeface="Arial"/>
                        <a:cs typeface="Arial"/>
                      </a:endParaRPr>
                    </a:p>
                    <a:p>
                      <a:endParaRPr lang="en-US" b="0" dirty="0" smtClean="0">
                        <a:solidFill>
                          <a:srgbClr val="595959"/>
                        </a:solidFill>
                        <a:latin typeface="Arial"/>
                        <a:cs typeface="Arial"/>
                      </a:endParaRPr>
                    </a:p>
                  </a:txBody>
                  <a:tcPr>
                    <a:lnR w="3175" cap="flat" cmpd="sng" algn="ctr">
                      <a:solidFill>
                        <a:srgbClr val="7F7F7F"/>
                      </a:solidFill>
                      <a:prstDash val="solid"/>
                      <a:round/>
                      <a:headEnd type="none" w="med" len="med"/>
                      <a:tailEnd type="none" w="med" len="med"/>
                    </a:lnR>
                  </a:tcPr>
                </a:tc>
                <a:tc>
                  <a:txBody>
                    <a:bodyPr/>
                    <a:lstStyle/>
                    <a:p>
                      <a:pPr algn="l">
                        <a:lnSpc>
                          <a:spcPct val="150000"/>
                        </a:lnSpc>
                      </a:pPr>
                      <a:r>
                        <a:rPr lang="en-US" sz="1400" dirty="0" smtClean="0">
                          <a:solidFill>
                            <a:srgbClr val="12919C"/>
                          </a:solidFill>
                          <a:latin typeface="Arial"/>
                          <a:cs typeface="Arial"/>
                        </a:rPr>
                        <a:t>Testing for</a:t>
                      </a:r>
                      <a:r>
                        <a:rPr lang="en-US" sz="1400" baseline="0" dirty="0" smtClean="0">
                          <a:solidFill>
                            <a:srgbClr val="12919C"/>
                          </a:solidFill>
                          <a:latin typeface="Arial"/>
                          <a:cs typeface="Arial"/>
                        </a:rPr>
                        <a:t> presence of HPV infection and location</a:t>
                      </a:r>
                      <a:endParaRPr lang="en-US" sz="1400" b="0" dirty="0">
                        <a:solidFill>
                          <a:srgbClr val="12919C"/>
                        </a:solidFill>
                        <a:latin typeface="Arial"/>
                        <a:cs typeface="Arial"/>
                      </a:endParaRPr>
                    </a:p>
                  </a:txBody>
                  <a:tcPr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B w="3175" cap="flat" cmpd="sng" algn="ctr">
                      <a:solidFill>
                        <a:srgbClr val="7F7F7F"/>
                      </a:solidFill>
                      <a:prstDash val="solid"/>
                      <a:round/>
                      <a:headEnd type="none" w="med" len="med"/>
                      <a:tailEnd type="none" w="med" len="med"/>
                    </a:lnB>
                  </a:tcPr>
                </a:tc>
                <a:tc>
                  <a:txBody>
                    <a:bodyPr/>
                    <a:lstStyle/>
                    <a:p>
                      <a:pPr algn="ctr">
                        <a:lnSpc>
                          <a:spcPct val="140000"/>
                        </a:lnSpc>
                      </a:pPr>
                      <a:r>
                        <a:rPr lang="en-US" sz="1400" i="0" dirty="0" smtClean="0">
                          <a:solidFill>
                            <a:srgbClr val="12919C"/>
                          </a:solidFill>
                          <a:latin typeface="Arial"/>
                          <a:cs typeface="Arial"/>
                        </a:rPr>
                        <a:t>Cancer Risk</a:t>
                      </a:r>
                      <a:endParaRPr lang="en-US" sz="1400" b="0" i="0" dirty="0">
                        <a:solidFill>
                          <a:srgbClr val="12919C"/>
                        </a:solidFill>
                        <a:latin typeface="Arial"/>
                        <a:cs typeface="Arial"/>
                      </a:endParaRPr>
                    </a:p>
                  </a:txBody>
                  <a:tcPr anchor="ctr">
                    <a:lnL w="3175" cap="flat" cmpd="sng" algn="ctr">
                      <a:solidFill>
                        <a:srgbClr val="7F7F7F"/>
                      </a:solidFill>
                      <a:prstDash val="solid"/>
                      <a:round/>
                      <a:headEnd type="none" w="med" len="med"/>
                      <a:tailEnd type="none" w="med" len="med"/>
                    </a:lnL>
                    <a:lnB w="3175" cap="flat" cmpd="sng" algn="ctr">
                      <a:solidFill>
                        <a:srgbClr val="7F7F7F"/>
                      </a:solidFill>
                      <a:prstDash val="solid"/>
                      <a:round/>
                      <a:headEnd type="none" w="med" len="med"/>
                      <a:tailEnd type="none" w="med" len="med"/>
                    </a:lnB>
                  </a:tcPr>
                </a:tc>
              </a:tr>
              <a:tr h="2978506">
                <a:tc vMerge="1">
                  <a:txBody>
                    <a:bodyPr/>
                    <a:lstStyle/>
                    <a:p>
                      <a:endParaRPr lang="en-US" dirty="0"/>
                    </a:p>
                  </a:txBody>
                  <a:tcPr>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tcPr>
                </a:tc>
                <a:tc>
                  <a:txBody>
                    <a:bodyPr/>
                    <a:lstStyle/>
                    <a:p>
                      <a:endParaRPr lang="en-US" dirty="0"/>
                    </a:p>
                  </a:txBody>
                  <a:tcP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tcPr>
                </a:tc>
                <a:tc rowSpan="3">
                  <a:txBody>
                    <a:bodyPr/>
                    <a:lstStyle/>
                    <a:p>
                      <a:pPr algn="ctr"/>
                      <a:endParaRPr lang="en-US" dirty="0" smtClean="0">
                        <a:solidFill>
                          <a:srgbClr val="595959"/>
                        </a:solidFill>
                        <a:latin typeface="Arial"/>
                        <a:cs typeface="Arial"/>
                      </a:endParaRPr>
                    </a:p>
                    <a:p>
                      <a:pPr algn="ctr"/>
                      <a:endParaRPr lang="en-US" dirty="0" smtClean="0">
                        <a:solidFill>
                          <a:srgbClr val="595959"/>
                        </a:solidFill>
                        <a:latin typeface="Arial"/>
                        <a:cs typeface="Arial"/>
                      </a:endParaRPr>
                    </a:p>
                    <a:p>
                      <a:pPr algn="l"/>
                      <a:r>
                        <a:rPr lang="en-US" sz="1400" b="1" dirty="0" smtClean="0">
                          <a:solidFill>
                            <a:srgbClr val="595959"/>
                          </a:solidFill>
                          <a:latin typeface="Arial"/>
                          <a:cs typeface="Arial"/>
                        </a:rPr>
                        <a:t>Low</a:t>
                      </a:r>
                    </a:p>
                    <a:p>
                      <a:pPr algn="l"/>
                      <a:r>
                        <a:rPr lang="en-US" sz="1400" dirty="0" smtClean="0">
                          <a:solidFill>
                            <a:srgbClr val="595959"/>
                          </a:solidFill>
                          <a:latin typeface="Arial"/>
                          <a:cs typeface="Arial"/>
                        </a:rPr>
                        <a:t>(</a:t>
                      </a:r>
                      <a:r>
                        <a:rPr lang="en-US" sz="1400" dirty="0" err="1" smtClean="0">
                          <a:solidFill>
                            <a:srgbClr val="595959"/>
                          </a:solidFill>
                          <a:latin typeface="Arial"/>
                          <a:cs typeface="Arial"/>
                        </a:rPr>
                        <a:t>Digene</a:t>
                      </a:r>
                      <a:r>
                        <a:rPr lang="en-US" sz="1400" dirty="0" smtClean="0">
                          <a:solidFill>
                            <a:srgbClr val="595959"/>
                          </a:solidFill>
                          <a:latin typeface="Arial"/>
                          <a:cs typeface="Arial"/>
                        </a:rPr>
                        <a:t>)</a:t>
                      </a: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r>
                        <a:rPr lang="en-US" sz="1400" b="1" dirty="0" smtClean="0">
                          <a:solidFill>
                            <a:srgbClr val="595959"/>
                          </a:solidFill>
                          <a:latin typeface="Arial"/>
                          <a:cs typeface="Arial"/>
                        </a:rPr>
                        <a:t>Moderate</a:t>
                      </a:r>
                      <a:r>
                        <a:rPr lang="en-US" sz="1400" dirty="0" smtClean="0">
                          <a:solidFill>
                            <a:srgbClr val="595959"/>
                          </a:solidFill>
                          <a:latin typeface="Arial"/>
                          <a:cs typeface="Arial"/>
                        </a:rPr>
                        <a:t> (</a:t>
                      </a:r>
                      <a:r>
                        <a:rPr lang="en-US" sz="1400" dirty="0" err="1" smtClean="0">
                          <a:solidFill>
                            <a:srgbClr val="595959"/>
                          </a:solidFill>
                          <a:latin typeface="Arial"/>
                          <a:cs typeface="Arial"/>
                        </a:rPr>
                        <a:t>PreTect</a:t>
                      </a:r>
                      <a:r>
                        <a:rPr lang="en-US" sz="1400" dirty="0" smtClean="0">
                          <a:solidFill>
                            <a:srgbClr val="595959"/>
                          </a:solidFill>
                          <a:latin typeface="Arial"/>
                          <a:cs typeface="Arial"/>
                        </a:rPr>
                        <a:t>)</a:t>
                      </a: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r>
                        <a:rPr lang="en-US" sz="1400" b="1" dirty="0" smtClean="0">
                          <a:solidFill>
                            <a:srgbClr val="595959"/>
                          </a:solidFill>
                          <a:latin typeface="Arial"/>
                          <a:cs typeface="Arial"/>
                        </a:rPr>
                        <a:t>Variable</a:t>
                      </a:r>
                    </a:p>
                    <a:p>
                      <a:pPr algn="l"/>
                      <a:r>
                        <a:rPr lang="en-US" sz="1400" dirty="0" smtClean="0">
                          <a:solidFill>
                            <a:srgbClr val="595959"/>
                          </a:solidFill>
                          <a:latin typeface="Arial"/>
                          <a:cs typeface="Arial"/>
                        </a:rPr>
                        <a:t>(</a:t>
                      </a:r>
                      <a:r>
                        <a:rPr lang="en-US" sz="1400" dirty="0" err="1" smtClean="0">
                          <a:solidFill>
                            <a:srgbClr val="595959"/>
                          </a:solidFill>
                          <a:latin typeface="Arial"/>
                          <a:cs typeface="Arial"/>
                        </a:rPr>
                        <a:t>Papsmear</a:t>
                      </a:r>
                      <a:r>
                        <a:rPr lang="en-US" sz="1400" dirty="0" smtClean="0">
                          <a:solidFill>
                            <a:srgbClr val="595959"/>
                          </a:solidFill>
                          <a:latin typeface="Arial"/>
                          <a:cs typeface="Arial"/>
                        </a:rPr>
                        <a:t>)</a:t>
                      </a: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endParaRPr lang="en-US" dirty="0" smtClean="0">
                        <a:solidFill>
                          <a:srgbClr val="595959"/>
                        </a:solidFill>
                        <a:latin typeface="Arial"/>
                        <a:cs typeface="Arial"/>
                      </a:endParaRPr>
                    </a:p>
                    <a:p>
                      <a:pPr algn="l"/>
                      <a:r>
                        <a:rPr lang="en-US" sz="1400" b="1" dirty="0" smtClean="0">
                          <a:solidFill>
                            <a:srgbClr val="595959"/>
                          </a:solidFill>
                          <a:latin typeface="Arial"/>
                          <a:cs typeface="Arial"/>
                        </a:rPr>
                        <a:t>High</a:t>
                      </a:r>
                    </a:p>
                    <a:p>
                      <a:pPr algn="l"/>
                      <a:r>
                        <a:rPr lang="en-US" sz="1400" dirty="0" smtClean="0">
                          <a:solidFill>
                            <a:srgbClr val="595959"/>
                          </a:solidFill>
                          <a:latin typeface="Arial"/>
                          <a:cs typeface="Arial"/>
                        </a:rPr>
                        <a:t>(</a:t>
                      </a:r>
                      <a:r>
                        <a:rPr lang="en-US" sz="1400" dirty="0" err="1" smtClean="0">
                          <a:solidFill>
                            <a:srgbClr val="595959"/>
                          </a:solidFill>
                          <a:latin typeface="Arial"/>
                          <a:cs typeface="Arial"/>
                        </a:rPr>
                        <a:t>oncoFISH</a:t>
                      </a:r>
                      <a:r>
                        <a:rPr lang="en-US" sz="1400" dirty="0" smtClean="0">
                          <a:solidFill>
                            <a:srgbClr val="595959"/>
                          </a:solidFill>
                          <a:latin typeface="Arial"/>
                          <a:cs typeface="Arial"/>
                        </a:rPr>
                        <a:t>)</a:t>
                      </a:r>
                      <a:endParaRPr lang="en-US" sz="1400" dirty="0">
                        <a:solidFill>
                          <a:srgbClr val="595959"/>
                        </a:solidFill>
                        <a:latin typeface="Arial"/>
                        <a:cs typeface="Arial"/>
                      </a:endParaRPr>
                    </a:p>
                  </a:txBody>
                  <a:tcPr>
                    <a:lnL w="3175" cap="flat" cmpd="sng" algn="ctr">
                      <a:solidFill>
                        <a:srgbClr val="7F7F7F"/>
                      </a:solidFill>
                      <a:prstDash val="solid"/>
                      <a:round/>
                      <a:headEnd type="none" w="med" len="med"/>
                      <a:tailEnd type="none" w="med" len="med"/>
                    </a:lnL>
                    <a:lnT w="3175" cap="flat" cmpd="sng" algn="ctr">
                      <a:solidFill>
                        <a:srgbClr val="7F7F7F"/>
                      </a:solidFill>
                      <a:prstDash val="solid"/>
                      <a:round/>
                      <a:headEnd type="none" w="med" len="med"/>
                      <a:tailEnd type="none" w="med" len="med"/>
                    </a:lnT>
                  </a:tcPr>
                </a:tc>
              </a:tr>
              <a:tr h="467236">
                <a:tc vMerge="1">
                  <a:txBody>
                    <a:bodyPr/>
                    <a:lstStyle/>
                    <a:p>
                      <a:endParaRPr lang="en-US" dirty="0"/>
                    </a:p>
                  </a:txBody>
                  <a:tcPr>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tcPr>
                </a:tc>
                <a:tc>
                  <a:txBody>
                    <a:bodyPr/>
                    <a:lstStyle/>
                    <a:p>
                      <a:r>
                        <a:rPr lang="en-US" sz="1400" dirty="0" smtClean="0">
                          <a:solidFill>
                            <a:srgbClr val="12919C"/>
                          </a:solidFill>
                          <a:latin typeface="Arial"/>
                          <a:cs typeface="Arial"/>
                        </a:rPr>
                        <a:t>Testing for host</a:t>
                      </a:r>
                      <a:r>
                        <a:rPr lang="en-US" sz="1400" baseline="0" dirty="0" smtClean="0">
                          <a:solidFill>
                            <a:srgbClr val="12919C"/>
                          </a:solidFill>
                          <a:latin typeface="Arial"/>
                          <a:cs typeface="Arial"/>
                        </a:rPr>
                        <a:t> </a:t>
                      </a:r>
                      <a:r>
                        <a:rPr lang="en-US" sz="1400" dirty="0" smtClean="0">
                          <a:solidFill>
                            <a:srgbClr val="12919C"/>
                          </a:solidFill>
                          <a:latin typeface="Arial"/>
                          <a:cs typeface="Arial"/>
                        </a:rPr>
                        <a:t>cell</a:t>
                      </a:r>
                      <a:r>
                        <a:rPr lang="en-US" sz="1400" baseline="0" dirty="0" smtClean="0">
                          <a:solidFill>
                            <a:srgbClr val="12919C"/>
                          </a:solidFill>
                          <a:latin typeface="Arial"/>
                          <a:cs typeface="Arial"/>
                        </a:rPr>
                        <a:t> abnormality and response to viral infection</a:t>
                      </a:r>
                      <a:endParaRPr lang="en-US" sz="1400" dirty="0">
                        <a:solidFill>
                          <a:srgbClr val="12919C"/>
                        </a:solidFill>
                        <a:latin typeface="Arial"/>
                        <a:cs typeface="Arial"/>
                      </a:endParaRPr>
                    </a:p>
                  </a:txBody>
                  <a:tcPr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tcPr>
                </a:tc>
                <a:tc vMerge="1">
                  <a:txBody>
                    <a:bodyPr/>
                    <a:lstStyle/>
                    <a:p>
                      <a:endParaRPr lang="en-US" dirty="0"/>
                    </a:p>
                  </a:txBody>
                  <a:tcPr>
                    <a:lnL w="3175" cap="flat" cmpd="sng" algn="ctr">
                      <a:solidFill>
                        <a:srgbClr val="7F7F7F"/>
                      </a:solidFill>
                      <a:prstDash val="solid"/>
                      <a:round/>
                      <a:headEnd type="none" w="med" len="med"/>
                      <a:tailEnd type="none" w="med" len="med"/>
                    </a:lnL>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tcPr>
                </a:tc>
              </a:tr>
              <a:tr h="3739838">
                <a:tc vMerge="1">
                  <a:txBody>
                    <a:bodyPr/>
                    <a:lstStyle/>
                    <a:p>
                      <a:endParaRPr lang="en-US" dirty="0"/>
                    </a:p>
                  </a:txBody>
                  <a:tcPr>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tcPr>
                </a:tc>
                <a:tc>
                  <a:txBody>
                    <a:bodyPr/>
                    <a:lstStyle/>
                    <a:p>
                      <a:endParaRPr lang="en-US" dirty="0"/>
                    </a:p>
                  </a:txBody>
                  <a:tcP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tcPr>
                </a:tc>
                <a:tc vMerge="1">
                  <a:txBody>
                    <a:bodyPr/>
                    <a:lstStyle/>
                    <a:p>
                      <a:endParaRPr lang="en-US" dirty="0"/>
                    </a:p>
                  </a:txBody>
                  <a:tcPr>
                    <a:lnL w="3175" cap="flat" cmpd="sng" algn="ctr">
                      <a:solidFill>
                        <a:srgbClr val="7F7F7F"/>
                      </a:solidFill>
                      <a:prstDash val="solid"/>
                      <a:round/>
                      <a:headEnd type="none" w="med" len="med"/>
                      <a:tailEnd type="none" w="med" len="med"/>
                    </a:lnL>
                    <a:lnT w="3175" cap="flat" cmpd="sng" algn="ctr">
                      <a:solidFill>
                        <a:srgbClr val="7F7F7F"/>
                      </a:solidFill>
                      <a:prstDash val="solid"/>
                      <a:round/>
                      <a:headEnd type="none" w="med" len="med"/>
                      <a:tailEnd type="none" w="med" len="med"/>
                    </a:lnT>
                  </a:tcPr>
                </a:tc>
              </a:tr>
            </a:tbl>
          </a:graphicData>
        </a:graphic>
      </p:graphicFrame>
      <p:pic>
        <p:nvPicPr>
          <p:cNvPr id="6" name="Picture 5" descr="Dige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621" y="445461"/>
            <a:ext cx="6380811" cy="1228947"/>
          </a:xfrm>
          <a:prstGeom prst="rect">
            <a:avLst/>
          </a:prstGeom>
        </p:spPr>
      </p:pic>
      <p:pic>
        <p:nvPicPr>
          <p:cNvPr id="7" name="Picture 6" descr="PreTec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3621" y="1721448"/>
            <a:ext cx="5354722" cy="1426420"/>
          </a:xfrm>
          <a:prstGeom prst="rect">
            <a:avLst/>
          </a:prstGeom>
        </p:spPr>
      </p:pic>
      <p:pic>
        <p:nvPicPr>
          <p:cNvPr id="8" name="Picture 7" descr="oncoFIS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5231" y="4948494"/>
            <a:ext cx="6507959" cy="1757624"/>
          </a:xfrm>
          <a:prstGeom prst="rect">
            <a:avLst/>
          </a:prstGeom>
        </p:spPr>
      </p:pic>
      <p:pic>
        <p:nvPicPr>
          <p:cNvPr id="9" name="Picture 8" descr="Papsmea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5231" y="3885058"/>
            <a:ext cx="3483675" cy="1678133"/>
          </a:xfrm>
          <a:prstGeom prst="rect">
            <a:avLst/>
          </a:prstGeom>
        </p:spPr>
      </p:pic>
      <p:pic>
        <p:nvPicPr>
          <p:cNvPr id="10" name="Picture 9" descr="ColorGradientVariabl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13092" y="362858"/>
            <a:ext cx="141763" cy="6495142"/>
          </a:xfrm>
          <a:prstGeom prst="rect">
            <a:avLst/>
          </a:prstGeom>
        </p:spPr>
      </p:pic>
    </p:spTree>
    <p:extLst>
      <p:ext uri="{BB962C8B-B14F-4D97-AF65-F5344CB8AC3E}">
        <p14:creationId xmlns:p14="http://schemas.microsoft.com/office/powerpoint/2010/main" val="116595111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n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422" y="47040"/>
            <a:ext cx="1288737" cy="1628906"/>
          </a:xfrm>
          <a:prstGeom prst="rect">
            <a:avLst/>
          </a:prstGeom>
        </p:spPr>
      </p:pic>
      <p:pic>
        <p:nvPicPr>
          <p:cNvPr id="5" name="Picture 4" descr="Tw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0212" y="1392742"/>
            <a:ext cx="1280203" cy="1286299"/>
          </a:xfrm>
          <a:prstGeom prst="rect">
            <a:avLst/>
          </a:prstGeom>
        </p:spPr>
      </p:pic>
      <p:pic>
        <p:nvPicPr>
          <p:cNvPr id="6" name="Picture 5" descr="Thre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3091" y="2299147"/>
            <a:ext cx="1278984" cy="1287518"/>
          </a:xfrm>
          <a:prstGeom prst="rect">
            <a:avLst/>
          </a:prstGeom>
        </p:spPr>
      </p:pic>
      <p:pic>
        <p:nvPicPr>
          <p:cNvPr id="7" name="Picture 6" descr="Stres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0248" y="2596608"/>
            <a:ext cx="1172910" cy="1626467"/>
          </a:xfrm>
          <a:prstGeom prst="rect">
            <a:avLst/>
          </a:prstGeom>
        </p:spPr>
      </p:pic>
      <p:pic>
        <p:nvPicPr>
          <p:cNvPr id="8" name="Picture 7" descr="Four.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72043" y="2964659"/>
            <a:ext cx="3199288" cy="2140987"/>
          </a:xfrm>
          <a:prstGeom prst="rect">
            <a:avLst/>
          </a:prstGeom>
        </p:spPr>
      </p:pic>
      <p:pic>
        <p:nvPicPr>
          <p:cNvPr id="9" name="Picture 8" descr="Fiv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81586" y="4825425"/>
            <a:ext cx="1830385" cy="1802952"/>
          </a:xfrm>
          <a:prstGeom prst="rect">
            <a:avLst/>
          </a:prstGeom>
        </p:spPr>
      </p:pic>
      <p:pic>
        <p:nvPicPr>
          <p:cNvPr id="10" name="Picture 9"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43321" y="1505857"/>
            <a:ext cx="92662" cy="101197"/>
          </a:xfrm>
          <a:prstGeom prst="rect">
            <a:avLst/>
          </a:prstGeom>
        </p:spPr>
      </p:pic>
      <p:pic>
        <p:nvPicPr>
          <p:cNvPr id="11" name="Picture 10"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92721" y="2495411"/>
            <a:ext cx="92662" cy="101197"/>
          </a:xfrm>
          <a:prstGeom prst="rect">
            <a:avLst/>
          </a:prstGeom>
        </p:spPr>
      </p:pic>
      <p:pic>
        <p:nvPicPr>
          <p:cNvPr id="12" name="Picture 11" descr="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11279" y="5004449"/>
            <a:ext cx="92662" cy="101197"/>
          </a:xfrm>
          <a:prstGeom prst="rect">
            <a:avLst/>
          </a:prstGeom>
        </p:spPr>
      </p:pic>
      <p:sp>
        <p:nvSpPr>
          <p:cNvPr id="13" name="TextBox 12"/>
          <p:cNvSpPr txBox="1"/>
          <p:nvPr/>
        </p:nvSpPr>
        <p:spPr>
          <a:xfrm>
            <a:off x="1414159" y="916970"/>
            <a:ext cx="846155" cy="400110"/>
          </a:xfrm>
          <a:prstGeom prst="rect">
            <a:avLst/>
          </a:prstGeom>
          <a:noFill/>
        </p:spPr>
        <p:txBody>
          <a:bodyPr wrap="none" rtlCol="0">
            <a:spAutoFit/>
          </a:bodyPr>
          <a:lstStyle/>
          <a:p>
            <a:pPr algn="ctr"/>
            <a:r>
              <a:rPr lang="en-US" sz="1200" dirty="0" smtClean="0">
                <a:solidFill>
                  <a:srgbClr val="404040"/>
                </a:solidFill>
              </a:rPr>
              <a:t>85% </a:t>
            </a:r>
          </a:p>
          <a:p>
            <a:pPr algn="ctr"/>
            <a:r>
              <a:rPr lang="en-US" sz="800" dirty="0" smtClean="0">
                <a:solidFill>
                  <a:srgbClr val="404040"/>
                </a:solidFill>
              </a:rPr>
              <a:t>Clear Infection</a:t>
            </a:r>
            <a:endParaRPr lang="en-US" sz="800" dirty="0">
              <a:solidFill>
                <a:srgbClr val="404040"/>
              </a:solidFill>
            </a:endParaRPr>
          </a:p>
        </p:txBody>
      </p:sp>
      <p:sp>
        <p:nvSpPr>
          <p:cNvPr id="14" name="TextBox 13"/>
          <p:cNvSpPr txBox="1"/>
          <p:nvPr/>
        </p:nvSpPr>
        <p:spPr>
          <a:xfrm>
            <a:off x="6883993" y="4425315"/>
            <a:ext cx="595185" cy="400110"/>
          </a:xfrm>
          <a:prstGeom prst="rect">
            <a:avLst/>
          </a:prstGeom>
          <a:noFill/>
        </p:spPr>
        <p:txBody>
          <a:bodyPr wrap="none" rtlCol="0">
            <a:spAutoFit/>
          </a:bodyPr>
          <a:lstStyle/>
          <a:p>
            <a:pPr algn="ctr"/>
            <a:r>
              <a:rPr lang="en-US" sz="1200" dirty="0" smtClean="0">
                <a:solidFill>
                  <a:srgbClr val="404040"/>
                </a:solidFill>
              </a:rPr>
              <a:t>10%</a:t>
            </a:r>
          </a:p>
          <a:p>
            <a:pPr algn="ctr"/>
            <a:r>
              <a:rPr lang="en-US" sz="800" dirty="0" smtClean="0">
                <a:solidFill>
                  <a:srgbClr val="404040"/>
                </a:solidFill>
              </a:rPr>
              <a:t>Progress</a:t>
            </a:r>
            <a:endParaRPr lang="en-US" sz="800" dirty="0">
              <a:solidFill>
                <a:srgbClr val="404040"/>
              </a:solidFill>
            </a:endParaRPr>
          </a:p>
        </p:txBody>
      </p:sp>
      <p:sp>
        <p:nvSpPr>
          <p:cNvPr id="15" name="TextBox 14"/>
          <p:cNvSpPr txBox="1"/>
          <p:nvPr/>
        </p:nvSpPr>
        <p:spPr>
          <a:xfrm>
            <a:off x="-29879" y="1898247"/>
            <a:ext cx="1473200" cy="707886"/>
          </a:xfrm>
          <a:prstGeom prst="rect">
            <a:avLst/>
          </a:prstGeom>
          <a:noFill/>
        </p:spPr>
        <p:txBody>
          <a:bodyPr wrap="square" rtlCol="0">
            <a:spAutoFit/>
          </a:bodyPr>
          <a:lstStyle/>
          <a:p>
            <a:pPr algn="ctr"/>
            <a:r>
              <a:rPr lang="en-US" sz="1000" b="1" dirty="0">
                <a:solidFill>
                  <a:srgbClr val="404040"/>
                </a:solidFill>
              </a:rPr>
              <a:t>HPV EXPOSURE </a:t>
            </a:r>
          </a:p>
          <a:p>
            <a:pPr algn="ctr"/>
            <a:r>
              <a:rPr lang="en-US" sz="1000" dirty="0">
                <a:solidFill>
                  <a:srgbClr val="404040"/>
                </a:solidFill>
              </a:rPr>
              <a:t>HPV enters cells and  </a:t>
            </a:r>
          </a:p>
          <a:p>
            <a:pPr algn="ctr"/>
            <a:r>
              <a:rPr lang="en-US" sz="1000" dirty="0">
                <a:solidFill>
                  <a:srgbClr val="404040"/>
                </a:solidFill>
              </a:rPr>
              <a:t>  viral DNA remains in cytoplasm.</a:t>
            </a:r>
          </a:p>
        </p:txBody>
      </p:sp>
      <p:sp>
        <p:nvSpPr>
          <p:cNvPr id="16" name="TextBox 15"/>
          <p:cNvSpPr txBox="1"/>
          <p:nvPr/>
        </p:nvSpPr>
        <p:spPr>
          <a:xfrm>
            <a:off x="1519521" y="2961051"/>
            <a:ext cx="1473200" cy="861774"/>
          </a:xfrm>
          <a:prstGeom prst="rect">
            <a:avLst/>
          </a:prstGeom>
          <a:noFill/>
        </p:spPr>
        <p:txBody>
          <a:bodyPr wrap="square" rtlCol="0">
            <a:spAutoFit/>
          </a:bodyPr>
          <a:lstStyle/>
          <a:p>
            <a:pPr algn="ctr"/>
            <a:r>
              <a:rPr lang="en-US" sz="1000" b="1" dirty="0">
                <a:solidFill>
                  <a:srgbClr val="404040"/>
                </a:solidFill>
              </a:rPr>
              <a:t>HPV INTEGRATION</a:t>
            </a:r>
          </a:p>
          <a:p>
            <a:pPr algn="ctr"/>
            <a:r>
              <a:rPr lang="en-US" sz="1000" dirty="0">
                <a:solidFill>
                  <a:srgbClr val="404040"/>
                </a:solidFill>
              </a:rPr>
              <a:t>HPV DNA integrates into host genome</a:t>
            </a:r>
          </a:p>
          <a:p>
            <a:pPr algn="ctr"/>
            <a:r>
              <a:rPr lang="en-US" sz="1000" dirty="0">
                <a:solidFill>
                  <a:srgbClr val="404040"/>
                </a:solidFill>
              </a:rPr>
              <a:t>and viral proteins E6 &amp; E7 expressed.</a:t>
            </a:r>
          </a:p>
        </p:txBody>
      </p:sp>
      <p:sp>
        <p:nvSpPr>
          <p:cNvPr id="17" name="TextBox 16"/>
          <p:cNvSpPr txBox="1"/>
          <p:nvPr/>
        </p:nvSpPr>
        <p:spPr>
          <a:xfrm>
            <a:off x="3171898" y="3848057"/>
            <a:ext cx="1473200" cy="1015663"/>
          </a:xfrm>
          <a:prstGeom prst="rect">
            <a:avLst/>
          </a:prstGeom>
          <a:noFill/>
        </p:spPr>
        <p:txBody>
          <a:bodyPr wrap="square" rtlCol="0">
            <a:spAutoFit/>
          </a:bodyPr>
          <a:lstStyle/>
          <a:p>
            <a:pPr algn="ctr"/>
            <a:r>
              <a:rPr lang="en-US" sz="1000" b="1" dirty="0">
                <a:solidFill>
                  <a:srgbClr val="404040"/>
                </a:solidFill>
              </a:rPr>
              <a:t>HPV ACTIVITY</a:t>
            </a:r>
          </a:p>
          <a:p>
            <a:pPr algn="ctr"/>
            <a:r>
              <a:rPr lang="en-US" sz="1000" dirty="0">
                <a:solidFill>
                  <a:srgbClr val="404040"/>
                </a:solidFill>
              </a:rPr>
              <a:t>Viral proteins bind to</a:t>
            </a:r>
          </a:p>
          <a:p>
            <a:pPr algn="ctr"/>
            <a:r>
              <a:rPr lang="en-US" sz="1000" dirty="0">
                <a:solidFill>
                  <a:srgbClr val="404040"/>
                </a:solidFill>
              </a:rPr>
              <a:t>host tumor suppressor proteins, </a:t>
            </a:r>
            <a:r>
              <a:rPr lang="en-US" sz="1000" dirty="0" smtClean="0">
                <a:solidFill>
                  <a:srgbClr val="404040"/>
                </a:solidFill>
              </a:rPr>
              <a:t>E6 </a:t>
            </a:r>
            <a:r>
              <a:rPr lang="en-US" sz="1000" dirty="0">
                <a:solidFill>
                  <a:srgbClr val="404040"/>
                </a:solidFill>
              </a:rPr>
              <a:t>binds to human P53 and E7 </a:t>
            </a:r>
          </a:p>
          <a:p>
            <a:pPr algn="ctr"/>
            <a:r>
              <a:rPr lang="en-US" sz="1000" dirty="0">
                <a:solidFill>
                  <a:srgbClr val="404040"/>
                </a:solidFill>
              </a:rPr>
              <a:t>binds to human </a:t>
            </a:r>
            <a:r>
              <a:rPr lang="en-US" sz="1000" dirty="0" err="1" smtClean="0">
                <a:solidFill>
                  <a:srgbClr val="404040"/>
                </a:solidFill>
              </a:rPr>
              <a:t>Rb</a:t>
            </a:r>
            <a:r>
              <a:rPr lang="en-US" sz="1000" dirty="0" smtClean="0">
                <a:solidFill>
                  <a:srgbClr val="404040"/>
                </a:solidFill>
              </a:rPr>
              <a:t>. </a:t>
            </a:r>
            <a:endParaRPr lang="en-US" sz="1000" dirty="0">
              <a:solidFill>
                <a:srgbClr val="404040"/>
              </a:solidFill>
            </a:endParaRPr>
          </a:p>
        </p:txBody>
      </p:sp>
      <p:sp>
        <p:nvSpPr>
          <p:cNvPr id="18" name="TextBox 17"/>
          <p:cNvSpPr txBox="1"/>
          <p:nvPr/>
        </p:nvSpPr>
        <p:spPr>
          <a:xfrm>
            <a:off x="4899730" y="5372057"/>
            <a:ext cx="2281856" cy="1323439"/>
          </a:xfrm>
          <a:prstGeom prst="rect">
            <a:avLst/>
          </a:prstGeom>
          <a:noFill/>
        </p:spPr>
        <p:txBody>
          <a:bodyPr wrap="square" rtlCol="0">
            <a:spAutoFit/>
          </a:bodyPr>
          <a:lstStyle/>
          <a:p>
            <a:pPr algn="ctr"/>
            <a:r>
              <a:rPr lang="en-US" sz="1000" b="1" dirty="0" smtClean="0">
                <a:solidFill>
                  <a:srgbClr val="404040"/>
                </a:solidFill>
              </a:rPr>
              <a:t>HOST CELL DYSPLASIA </a:t>
            </a:r>
          </a:p>
          <a:p>
            <a:pPr algn="ctr"/>
            <a:r>
              <a:rPr lang="en-US" sz="1000" dirty="0" smtClean="0">
                <a:solidFill>
                  <a:srgbClr val="404040"/>
                </a:solidFill>
              </a:rPr>
              <a:t>Cells undergo gene amplification, unregulated cell </a:t>
            </a:r>
            <a:r>
              <a:rPr lang="en-US" sz="1000" dirty="0">
                <a:solidFill>
                  <a:srgbClr val="404040"/>
                </a:solidFill>
              </a:rPr>
              <a:t>division, and DNA </a:t>
            </a:r>
            <a:r>
              <a:rPr lang="en-US" sz="1000" dirty="0" smtClean="0">
                <a:solidFill>
                  <a:srgbClr val="404040"/>
                </a:solidFill>
              </a:rPr>
              <a:t>fragmentation. Early gene copy number can be detected by </a:t>
            </a:r>
            <a:r>
              <a:rPr lang="en-US" sz="1000" dirty="0" err="1">
                <a:solidFill>
                  <a:srgbClr val="404040"/>
                </a:solidFill>
              </a:rPr>
              <a:t>o</a:t>
            </a:r>
            <a:r>
              <a:rPr lang="en-US" sz="1000" dirty="0" err="1" smtClean="0">
                <a:solidFill>
                  <a:srgbClr val="404040"/>
                </a:solidFill>
              </a:rPr>
              <a:t>ncoFISH</a:t>
            </a:r>
            <a:r>
              <a:rPr lang="en-US" sz="1000" dirty="0" smtClean="0">
                <a:solidFill>
                  <a:srgbClr val="404040"/>
                </a:solidFill>
              </a:rPr>
              <a:t> chromosomal analysis. Clinical diagnosis via Pap identifies cell </a:t>
            </a:r>
            <a:r>
              <a:rPr lang="en-US" sz="1000" dirty="0">
                <a:solidFill>
                  <a:srgbClr val="404040"/>
                </a:solidFill>
              </a:rPr>
              <a:t>dysplasia (LSIL</a:t>
            </a:r>
            <a:r>
              <a:rPr lang="en-US" sz="1000" dirty="0" smtClean="0">
                <a:solidFill>
                  <a:srgbClr val="404040"/>
                </a:solidFill>
              </a:rPr>
              <a:t>) .</a:t>
            </a:r>
            <a:endParaRPr lang="en-US" sz="1000" dirty="0">
              <a:solidFill>
                <a:srgbClr val="404040"/>
              </a:solidFill>
            </a:endParaRPr>
          </a:p>
        </p:txBody>
      </p:sp>
      <p:sp>
        <p:nvSpPr>
          <p:cNvPr id="19" name="TextBox 18"/>
          <p:cNvSpPr txBox="1"/>
          <p:nvPr/>
        </p:nvSpPr>
        <p:spPr>
          <a:xfrm>
            <a:off x="7963583" y="6557257"/>
            <a:ext cx="1180417" cy="246221"/>
          </a:xfrm>
          <a:prstGeom prst="rect">
            <a:avLst/>
          </a:prstGeom>
          <a:noFill/>
        </p:spPr>
        <p:txBody>
          <a:bodyPr wrap="square" rtlCol="0">
            <a:spAutoFit/>
          </a:bodyPr>
          <a:lstStyle/>
          <a:p>
            <a:pPr algn="ctr"/>
            <a:r>
              <a:rPr lang="en-US" sz="1000" b="1" dirty="0" smtClean="0">
                <a:solidFill>
                  <a:srgbClr val="404040"/>
                </a:solidFill>
              </a:rPr>
              <a:t>CANCER</a:t>
            </a:r>
            <a:endParaRPr lang="en-US" sz="1000" b="1" dirty="0">
              <a:solidFill>
                <a:srgbClr val="404040"/>
              </a:solidFill>
            </a:endParaRPr>
          </a:p>
        </p:txBody>
      </p:sp>
      <p:sp>
        <p:nvSpPr>
          <p:cNvPr id="20" name="TextBox 19"/>
          <p:cNvSpPr txBox="1"/>
          <p:nvPr/>
        </p:nvSpPr>
        <p:spPr>
          <a:xfrm>
            <a:off x="685800" y="5571752"/>
            <a:ext cx="3332480" cy="707886"/>
          </a:xfrm>
          <a:prstGeom prst="rect">
            <a:avLst/>
          </a:prstGeom>
          <a:noFill/>
        </p:spPr>
        <p:txBody>
          <a:bodyPr wrap="square" rtlCol="0">
            <a:spAutoFit/>
          </a:bodyPr>
          <a:lstStyle/>
          <a:p>
            <a:r>
              <a:rPr lang="en-US" sz="1000" dirty="0">
                <a:solidFill>
                  <a:schemeClr val="accent2">
                    <a:lumMod val="75000"/>
                  </a:schemeClr>
                </a:solidFill>
              </a:rPr>
              <a:t>Predicting Cancer in HPV+ Populations </a:t>
            </a:r>
          </a:p>
          <a:p>
            <a:r>
              <a:rPr lang="en-US" sz="1000" dirty="0">
                <a:solidFill>
                  <a:schemeClr val="tx1">
                    <a:lumMod val="75000"/>
                    <a:lumOff val="25000"/>
                  </a:schemeClr>
                </a:solidFill>
              </a:rPr>
              <a:t>45-60% </a:t>
            </a:r>
            <a:r>
              <a:rPr lang="en-US" sz="1000" dirty="0" smtClean="0">
                <a:solidFill>
                  <a:schemeClr val="tx1">
                    <a:lumMod val="75000"/>
                    <a:lumOff val="25000"/>
                  </a:schemeClr>
                </a:solidFill>
              </a:rPr>
              <a:t>with </a:t>
            </a:r>
            <a:r>
              <a:rPr lang="en-US" sz="1000" dirty="0">
                <a:solidFill>
                  <a:schemeClr val="tx1">
                    <a:lumMod val="75000"/>
                    <a:lumOff val="25000"/>
                  </a:schemeClr>
                </a:solidFill>
              </a:rPr>
              <a:t>LSIL regress </a:t>
            </a:r>
          </a:p>
          <a:p>
            <a:r>
              <a:rPr lang="en-US" sz="1000" dirty="0">
                <a:solidFill>
                  <a:schemeClr val="tx1">
                    <a:lumMod val="75000"/>
                    <a:lumOff val="25000"/>
                  </a:schemeClr>
                </a:solidFill>
              </a:rPr>
              <a:t>30-40% </a:t>
            </a:r>
            <a:r>
              <a:rPr lang="en-US" sz="1000" dirty="0" smtClean="0">
                <a:solidFill>
                  <a:schemeClr val="tx1">
                    <a:lumMod val="75000"/>
                    <a:lumOff val="25000"/>
                  </a:schemeClr>
                </a:solidFill>
              </a:rPr>
              <a:t>with </a:t>
            </a:r>
            <a:r>
              <a:rPr lang="en-US" sz="1000" dirty="0">
                <a:solidFill>
                  <a:schemeClr val="tx1">
                    <a:lumMod val="75000"/>
                    <a:lumOff val="25000"/>
                  </a:schemeClr>
                </a:solidFill>
              </a:rPr>
              <a:t>LSIL maintain this state </a:t>
            </a:r>
          </a:p>
          <a:p>
            <a:r>
              <a:rPr lang="en-US" sz="1000" dirty="0">
                <a:solidFill>
                  <a:schemeClr val="tx1">
                    <a:lumMod val="75000"/>
                    <a:lumOff val="25000"/>
                  </a:schemeClr>
                </a:solidFill>
              </a:rPr>
              <a:t>1-10% 	with LSIL progress to cancer </a:t>
            </a:r>
          </a:p>
        </p:txBody>
      </p:sp>
      <p:sp>
        <p:nvSpPr>
          <p:cNvPr id="21" name="TextBox 20"/>
          <p:cNvSpPr txBox="1"/>
          <p:nvPr/>
        </p:nvSpPr>
        <p:spPr>
          <a:xfrm>
            <a:off x="5369629" y="-22234"/>
            <a:ext cx="3774371" cy="646331"/>
          </a:xfrm>
          <a:prstGeom prst="rect">
            <a:avLst/>
          </a:prstGeom>
          <a:noFill/>
        </p:spPr>
        <p:txBody>
          <a:bodyPr wrap="square" rtlCol="0">
            <a:spAutoFit/>
          </a:bodyPr>
          <a:lstStyle/>
          <a:p>
            <a:endParaRPr lang="en-US" dirty="0" smtClean="0"/>
          </a:p>
          <a:p>
            <a:pPr algn="ctr"/>
            <a:r>
              <a:rPr lang="en-US" dirty="0" smtClean="0">
                <a:solidFill>
                  <a:srgbClr val="12919C"/>
                </a:solidFill>
              </a:rPr>
              <a:t>HPV &amp; Cancer Overview</a:t>
            </a:r>
            <a:endParaRPr lang="en-US" dirty="0">
              <a:solidFill>
                <a:srgbClr val="12919C"/>
              </a:solidFill>
            </a:endParaRPr>
          </a:p>
        </p:txBody>
      </p:sp>
    </p:spTree>
    <p:extLst>
      <p:ext uri="{BB962C8B-B14F-4D97-AF65-F5344CB8AC3E}">
        <p14:creationId xmlns:p14="http://schemas.microsoft.com/office/powerpoint/2010/main" val="2403825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xit" presetSubtype="0" fill="hold" nodeType="withEffect">
                                  <p:stCondLst>
                                    <p:cond delay="0"/>
                                  </p:stCondLst>
                                  <p:childTnLst>
                                    <p:animEffect transition="out" filter="fade">
                                      <p:cBhvr>
                                        <p:cTn id="20" dur="500"/>
                                        <p:tgtEl>
                                          <p:spTgt spid="4"/>
                                        </p:tgtEl>
                                      </p:cBhvr>
                                    </p:animEffect>
                                    <p:set>
                                      <p:cBhvr>
                                        <p:cTn id="21" dur="1" fill="hold">
                                          <p:stCondLst>
                                            <p:cond delay="499"/>
                                          </p:stCondLst>
                                        </p:cTn>
                                        <p:tgtEl>
                                          <p:spTgt spid="4"/>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xit" presetSubtype="0" fill="hold" grpId="1"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xit" presetSubtype="0" fill="hold"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par>
                                <p:cTn id="74" presetID="10" presetClass="entr" presetSubtype="0"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500"/>
                                        <p:tgtEl>
                                          <p:spTgt spid="12"/>
                                        </p:tgtEl>
                                      </p:cBhvr>
                                    </p:animEffect>
                                  </p:childTnLst>
                                </p:cTn>
                              </p:par>
                              <p:par>
                                <p:cTn id="77" presetID="10" presetClass="exit" presetSubtype="0" fill="hold" nodeType="withEffect">
                                  <p:stCondLst>
                                    <p:cond delay="0"/>
                                  </p:stCondLst>
                                  <p:childTnLst>
                                    <p:animEffect transition="out" filter="fad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7"/>
                                        </p:tgtEl>
                                      </p:cBhvr>
                                    </p:animEffect>
                                    <p:set>
                                      <p:cBhvr>
                                        <p:cTn id="82" dur="1" fill="hold">
                                          <p:stCondLst>
                                            <p:cond delay="499"/>
                                          </p:stCondLst>
                                        </p:cTn>
                                        <p:tgtEl>
                                          <p:spTgt spid="7"/>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7"/>
                                        </p:tgtEl>
                                      </p:cBhvr>
                                    </p:animEffect>
                                    <p:set>
                                      <p:cBhvr>
                                        <p:cTn id="85" dur="1" fill="hold">
                                          <p:stCondLst>
                                            <p:cond delay="499"/>
                                          </p:stCondLst>
                                        </p:cTn>
                                        <p:tgtEl>
                                          <p:spTgt spid="17"/>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8"/>
                                        </p:tgtEl>
                                      </p:cBhvr>
                                    </p:animEffect>
                                    <p:set>
                                      <p:cBhvr>
                                        <p:cTn id="91" dur="1" fill="hold">
                                          <p:stCondLst>
                                            <p:cond delay="499"/>
                                          </p:stCondLst>
                                        </p:cTn>
                                        <p:tgtEl>
                                          <p:spTgt spid="8"/>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fade">
                                      <p:cBhvr>
                                        <p:cTn id="99" dur="500"/>
                                        <p:tgtEl>
                                          <p:spTgt spid="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500"/>
                                        <p:tgtEl>
                                          <p:spTgt spid="19"/>
                                        </p:tgtEl>
                                      </p:cBhvr>
                                    </p:animEffect>
                                  </p:childTnLst>
                                </p:cTn>
                              </p:par>
                              <p:par>
                                <p:cTn id="103" presetID="10" presetClass="exit" presetSubtype="0" fill="hold" nodeType="withEffect">
                                  <p:stCondLst>
                                    <p:cond delay="0"/>
                                  </p:stCondLst>
                                  <p:childTnLst>
                                    <p:animEffect transition="out" filter="fade">
                                      <p:cBhvr>
                                        <p:cTn id="104" dur="500"/>
                                        <p:tgtEl>
                                          <p:spTgt spid="12"/>
                                        </p:tgtEl>
                                      </p:cBhvr>
                                    </p:animEffect>
                                    <p:set>
                                      <p:cBhvr>
                                        <p:cTn id="105" dur="1" fill="hold">
                                          <p:stCondLst>
                                            <p:cond delay="499"/>
                                          </p:stCondLst>
                                        </p:cTn>
                                        <p:tgtEl>
                                          <p:spTgt spid="12"/>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14"/>
                                        </p:tgtEl>
                                      </p:cBhvr>
                                    </p:animEffect>
                                    <p:set>
                                      <p:cBhvr>
                                        <p:cTn id="108" dur="1" fill="hold">
                                          <p:stCondLst>
                                            <p:cond delay="499"/>
                                          </p:stCondLst>
                                        </p:cTn>
                                        <p:tgtEl>
                                          <p:spTgt spid="14"/>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5"/>
                                        </p:tgtEl>
                                        <p:attrNameLst>
                                          <p:attrName>style.visibility</p:attrName>
                                        </p:attrNameLst>
                                      </p:cBhvr>
                                      <p:to>
                                        <p:strVal val="visible"/>
                                      </p:to>
                                    </p:set>
                                    <p:animEffect transition="in" filter="fade">
                                      <p:cBhvr>
                                        <p:cTn id="113" dur="500"/>
                                        <p:tgtEl>
                                          <p:spTgt spid="5"/>
                                        </p:tgtEl>
                                      </p:cBhvr>
                                    </p:animEffect>
                                  </p:childTnLst>
                                </p:cTn>
                              </p:par>
                              <p:par>
                                <p:cTn id="114" presetID="10" presetClass="entr" presetSubtype="0" fill="hold" nodeType="withEffect">
                                  <p:stCondLst>
                                    <p:cond delay="0"/>
                                  </p:stCondLst>
                                  <p:childTnLst>
                                    <p:set>
                                      <p:cBhvr>
                                        <p:cTn id="115" dur="1" fill="hold">
                                          <p:stCondLst>
                                            <p:cond delay="0"/>
                                          </p:stCondLst>
                                        </p:cTn>
                                        <p:tgtEl>
                                          <p:spTgt spid="6"/>
                                        </p:tgtEl>
                                        <p:attrNameLst>
                                          <p:attrName>style.visibility</p:attrName>
                                        </p:attrNameLst>
                                      </p:cBhvr>
                                      <p:to>
                                        <p:strVal val="visible"/>
                                      </p:to>
                                    </p:set>
                                    <p:animEffect transition="in" filter="fade">
                                      <p:cBhvr>
                                        <p:cTn id="116" dur="500"/>
                                        <p:tgtEl>
                                          <p:spTgt spid="6"/>
                                        </p:tgtEl>
                                      </p:cBhvr>
                                    </p:animEffect>
                                  </p:childTnLst>
                                </p:cTn>
                              </p:par>
                              <p:par>
                                <p:cTn id="117" presetID="10" presetClass="entr" presetSubtype="0" fill="hold" nodeType="with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fade">
                                      <p:cBhvr>
                                        <p:cTn id="119" dur="500"/>
                                        <p:tgtEl>
                                          <p:spTgt spid="7"/>
                                        </p:tgtEl>
                                      </p:cBhvr>
                                    </p:animEffect>
                                  </p:childTnLst>
                                </p:cTn>
                              </p:par>
                              <p:par>
                                <p:cTn id="120" presetID="10" presetClass="entr" presetSubtype="0" fill="hold" nodeType="withEffect">
                                  <p:stCondLst>
                                    <p:cond delay="0"/>
                                  </p:stCondLst>
                                  <p:childTnLst>
                                    <p:set>
                                      <p:cBhvr>
                                        <p:cTn id="121" dur="1" fill="hold">
                                          <p:stCondLst>
                                            <p:cond delay="0"/>
                                          </p:stCondLst>
                                        </p:cTn>
                                        <p:tgtEl>
                                          <p:spTgt spid="10"/>
                                        </p:tgtEl>
                                        <p:attrNameLst>
                                          <p:attrName>style.visibility</p:attrName>
                                        </p:attrNameLst>
                                      </p:cBhvr>
                                      <p:to>
                                        <p:strVal val="visible"/>
                                      </p:to>
                                    </p:set>
                                    <p:animEffect transition="in" filter="fade">
                                      <p:cBhvr>
                                        <p:cTn id="122" dur="500"/>
                                        <p:tgtEl>
                                          <p:spTgt spid="10"/>
                                        </p:tgtEl>
                                      </p:cBhvr>
                                    </p:animEffect>
                                  </p:childTnLst>
                                </p:cTn>
                              </p:par>
                              <p:par>
                                <p:cTn id="123" presetID="10" presetClass="entr" presetSubtype="0" fill="hold" nodeType="with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fade">
                                      <p:cBhvr>
                                        <p:cTn id="125" dur="500"/>
                                        <p:tgtEl>
                                          <p:spTgt spid="11"/>
                                        </p:tgtEl>
                                      </p:cBhvr>
                                    </p:animEffect>
                                  </p:childTnLst>
                                </p:cTn>
                              </p:par>
                              <p:par>
                                <p:cTn id="126" presetID="10" presetClass="entr" presetSubtype="0" fill="hold" grpId="2" nodeType="withEffect">
                                  <p:stCondLst>
                                    <p:cond delay="0"/>
                                  </p:stCondLst>
                                  <p:childTnLst>
                                    <p:set>
                                      <p:cBhvr>
                                        <p:cTn id="127" dur="1" fill="hold">
                                          <p:stCondLst>
                                            <p:cond delay="0"/>
                                          </p:stCondLst>
                                        </p:cTn>
                                        <p:tgtEl>
                                          <p:spTgt spid="13"/>
                                        </p:tgtEl>
                                        <p:attrNameLst>
                                          <p:attrName>style.visibility</p:attrName>
                                        </p:attrNameLst>
                                      </p:cBhvr>
                                      <p:to>
                                        <p:strVal val="visible"/>
                                      </p:to>
                                    </p:set>
                                    <p:animEffect transition="in" filter="fade">
                                      <p:cBhvr>
                                        <p:cTn id="128" dur="500"/>
                                        <p:tgtEl>
                                          <p:spTgt spid="13"/>
                                        </p:tgtEl>
                                      </p:cBhvr>
                                    </p:animEffect>
                                  </p:childTnLst>
                                </p:cTn>
                              </p:par>
                              <p:par>
                                <p:cTn id="129" presetID="10" presetClass="entr" presetSubtype="0" fill="hold" grpId="2" nodeType="withEffect">
                                  <p:stCondLst>
                                    <p:cond delay="0"/>
                                  </p:stCondLst>
                                  <p:childTnLst>
                                    <p:set>
                                      <p:cBhvr>
                                        <p:cTn id="130" dur="1" fill="hold">
                                          <p:stCondLst>
                                            <p:cond delay="0"/>
                                          </p:stCondLst>
                                        </p:cTn>
                                        <p:tgtEl>
                                          <p:spTgt spid="16"/>
                                        </p:tgtEl>
                                        <p:attrNameLst>
                                          <p:attrName>style.visibility</p:attrName>
                                        </p:attrNameLst>
                                      </p:cBhvr>
                                      <p:to>
                                        <p:strVal val="visible"/>
                                      </p:to>
                                    </p:set>
                                    <p:animEffect transition="in" filter="fade">
                                      <p:cBhvr>
                                        <p:cTn id="131" dur="500"/>
                                        <p:tgtEl>
                                          <p:spTgt spid="16"/>
                                        </p:tgtEl>
                                      </p:cBhvr>
                                    </p:animEffect>
                                  </p:childTnLst>
                                </p:cTn>
                              </p:par>
                              <p:par>
                                <p:cTn id="132" presetID="10" presetClass="entr" presetSubtype="0" fill="hold" grpId="2" nodeType="withEffect">
                                  <p:stCondLst>
                                    <p:cond delay="0"/>
                                  </p:stCondLst>
                                  <p:childTnLst>
                                    <p:set>
                                      <p:cBhvr>
                                        <p:cTn id="133" dur="1" fill="hold">
                                          <p:stCondLst>
                                            <p:cond delay="0"/>
                                          </p:stCondLst>
                                        </p:cTn>
                                        <p:tgtEl>
                                          <p:spTgt spid="15"/>
                                        </p:tgtEl>
                                        <p:attrNameLst>
                                          <p:attrName>style.visibility</p:attrName>
                                        </p:attrNameLst>
                                      </p:cBhvr>
                                      <p:to>
                                        <p:strVal val="visible"/>
                                      </p:to>
                                    </p:set>
                                    <p:animEffect transition="in" filter="fade">
                                      <p:cBhvr>
                                        <p:cTn id="134" dur="500"/>
                                        <p:tgtEl>
                                          <p:spTgt spid="15"/>
                                        </p:tgtEl>
                                      </p:cBhvr>
                                    </p:animEffect>
                                  </p:childTnLst>
                                </p:cTn>
                              </p:par>
                              <p:par>
                                <p:cTn id="135" presetID="10" presetClass="entr" presetSubtype="0" fill="hold" grpId="2" nodeType="withEffect">
                                  <p:stCondLst>
                                    <p:cond delay="0"/>
                                  </p:stCondLst>
                                  <p:childTnLst>
                                    <p:set>
                                      <p:cBhvr>
                                        <p:cTn id="136" dur="1" fill="hold">
                                          <p:stCondLst>
                                            <p:cond delay="0"/>
                                          </p:stCondLst>
                                        </p:cTn>
                                        <p:tgtEl>
                                          <p:spTgt spid="17"/>
                                        </p:tgtEl>
                                        <p:attrNameLst>
                                          <p:attrName>style.visibility</p:attrName>
                                        </p:attrNameLst>
                                      </p:cBhvr>
                                      <p:to>
                                        <p:strVal val="visible"/>
                                      </p:to>
                                    </p:set>
                                    <p:animEffect transition="in" filter="fade">
                                      <p:cBhvr>
                                        <p:cTn id="137" dur="500"/>
                                        <p:tgtEl>
                                          <p:spTgt spid="17"/>
                                        </p:tgtEl>
                                      </p:cBhvr>
                                    </p:animEffect>
                                  </p:childTnLst>
                                </p:cTn>
                              </p:par>
                              <p:par>
                                <p:cTn id="138" presetID="10" presetClass="entr" presetSubtype="0" fill="hold" grpId="2" nodeType="withEffect">
                                  <p:stCondLst>
                                    <p:cond delay="0"/>
                                  </p:stCondLst>
                                  <p:childTnLst>
                                    <p:set>
                                      <p:cBhvr>
                                        <p:cTn id="139" dur="1" fill="hold">
                                          <p:stCondLst>
                                            <p:cond delay="0"/>
                                          </p:stCondLst>
                                        </p:cTn>
                                        <p:tgtEl>
                                          <p:spTgt spid="18"/>
                                        </p:tgtEl>
                                        <p:attrNameLst>
                                          <p:attrName>style.visibility</p:attrName>
                                        </p:attrNameLst>
                                      </p:cBhvr>
                                      <p:to>
                                        <p:strVal val="visible"/>
                                      </p:to>
                                    </p:set>
                                    <p:animEffect transition="in" filter="fade">
                                      <p:cBhvr>
                                        <p:cTn id="140" dur="500"/>
                                        <p:tgtEl>
                                          <p:spTgt spid="18"/>
                                        </p:tgtEl>
                                      </p:cBhvr>
                                    </p:animEffect>
                                  </p:childTnLst>
                                </p:cTn>
                              </p:par>
                              <p:par>
                                <p:cTn id="141" presetID="10" presetClass="entr" presetSubtype="0" fill="hold" nodeType="withEffect">
                                  <p:stCondLst>
                                    <p:cond delay="0"/>
                                  </p:stCondLst>
                                  <p:childTnLst>
                                    <p:set>
                                      <p:cBhvr>
                                        <p:cTn id="142" dur="1" fill="hold">
                                          <p:stCondLst>
                                            <p:cond delay="0"/>
                                          </p:stCondLst>
                                        </p:cTn>
                                        <p:tgtEl>
                                          <p:spTgt spid="12"/>
                                        </p:tgtEl>
                                        <p:attrNameLst>
                                          <p:attrName>style.visibility</p:attrName>
                                        </p:attrNameLst>
                                      </p:cBhvr>
                                      <p:to>
                                        <p:strVal val="visible"/>
                                      </p:to>
                                    </p:set>
                                    <p:animEffect transition="in" filter="fade">
                                      <p:cBhvr>
                                        <p:cTn id="143" dur="500"/>
                                        <p:tgtEl>
                                          <p:spTgt spid="12"/>
                                        </p:tgtEl>
                                      </p:cBhvr>
                                    </p:animEffect>
                                  </p:childTnLst>
                                </p:cTn>
                              </p:par>
                              <p:par>
                                <p:cTn id="144" presetID="10" presetClass="entr" presetSubtype="0" fill="hold" nodeType="withEffect">
                                  <p:stCondLst>
                                    <p:cond delay="0"/>
                                  </p:stCondLst>
                                  <p:childTnLst>
                                    <p:set>
                                      <p:cBhvr>
                                        <p:cTn id="145" dur="1" fill="hold">
                                          <p:stCondLst>
                                            <p:cond delay="0"/>
                                          </p:stCondLst>
                                        </p:cTn>
                                        <p:tgtEl>
                                          <p:spTgt spid="8"/>
                                        </p:tgtEl>
                                        <p:attrNameLst>
                                          <p:attrName>style.visibility</p:attrName>
                                        </p:attrNameLst>
                                      </p:cBhvr>
                                      <p:to>
                                        <p:strVal val="visible"/>
                                      </p:to>
                                    </p:set>
                                    <p:animEffect transition="in" filter="fade">
                                      <p:cBhvr>
                                        <p:cTn id="146" dur="500"/>
                                        <p:tgtEl>
                                          <p:spTgt spid="8"/>
                                        </p:tgtEl>
                                      </p:cBhvr>
                                    </p:animEffect>
                                  </p:childTnLst>
                                </p:cTn>
                              </p:par>
                              <p:par>
                                <p:cTn id="147" presetID="10" presetClass="entr" presetSubtype="0" fill="hold" nodeType="withEffect">
                                  <p:stCondLst>
                                    <p:cond delay="0"/>
                                  </p:stCondLst>
                                  <p:childTnLst>
                                    <p:set>
                                      <p:cBhvr>
                                        <p:cTn id="148" dur="1" fill="hold">
                                          <p:stCondLst>
                                            <p:cond delay="0"/>
                                          </p:stCondLst>
                                        </p:cTn>
                                        <p:tgtEl>
                                          <p:spTgt spid="9"/>
                                        </p:tgtEl>
                                        <p:attrNameLst>
                                          <p:attrName>style.visibility</p:attrName>
                                        </p:attrNameLst>
                                      </p:cBhvr>
                                      <p:to>
                                        <p:strVal val="visible"/>
                                      </p:to>
                                    </p:set>
                                    <p:animEffect transition="in" filter="fade">
                                      <p:cBhvr>
                                        <p:cTn id="149" dur="500"/>
                                        <p:tgtEl>
                                          <p:spTgt spid="9"/>
                                        </p:tgtEl>
                                      </p:cBhvr>
                                    </p:animEffect>
                                  </p:childTnLst>
                                </p:cTn>
                              </p:par>
                              <p:par>
                                <p:cTn id="150" presetID="10" presetClass="entr" presetSubtype="0" fill="hold" grpId="1" nodeType="withEffect">
                                  <p:stCondLst>
                                    <p:cond delay="0"/>
                                  </p:stCondLst>
                                  <p:childTnLst>
                                    <p:set>
                                      <p:cBhvr>
                                        <p:cTn id="151" dur="1" fill="hold">
                                          <p:stCondLst>
                                            <p:cond delay="0"/>
                                          </p:stCondLst>
                                        </p:cTn>
                                        <p:tgtEl>
                                          <p:spTgt spid="19"/>
                                        </p:tgtEl>
                                        <p:attrNameLst>
                                          <p:attrName>style.visibility</p:attrName>
                                        </p:attrNameLst>
                                      </p:cBhvr>
                                      <p:to>
                                        <p:strVal val="visible"/>
                                      </p:to>
                                    </p:set>
                                    <p:animEffect transition="in" filter="fade">
                                      <p:cBhvr>
                                        <p:cTn id="152" dur="500"/>
                                        <p:tgtEl>
                                          <p:spTgt spid="19"/>
                                        </p:tgtEl>
                                      </p:cBhvr>
                                    </p:animEffect>
                                  </p:childTnLst>
                                </p:cTn>
                              </p:par>
                              <p:par>
                                <p:cTn id="153" presetID="10" presetClass="entr" presetSubtype="0" fill="hold" nodeType="withEffect">
                                  <p:stCondLst>
                                    <p:cond delay="0"/>
                                  </p:stCondLst>
                                  <p:childTnLst>
                                    <p:set>
                                      <p:cBhvr>
                                        <p:cTn id="154" dur="1" fill="hold">
                                          <p:stCondLst>
                                            <p:cond delay="0"/>
                                          </p:stCondLst>
                                        </p:cTn>
                                        <p:tgtEl>
                                          <p:spTgt spid="4"/>
                                        </p:tgtEl>
                                        <p:attrNameLst>
                                          <p:attrName>style.visibility</p:attrName>
                                        </p:attrNameLst>
                                      </p:cBhvr>
                                      <p:to>
                                        <p:strVal val="visible"/>
                                      </p:to>
                                    </p:set>
                                    <p:animEffect transition="in" filter="fade">
                                      <p:cBhvr>
                                        <p:cTn id="155" dur="500"/>
                                        <p:tgtEl>
                                          <p:spTgt spid="4"/>
                                        </p:tgtEl>
                                      </p:cBhvr>
                                    </p:animEffect>
                                  </p:childTnLst>
                                </p:cTn>
                              </p:par>
                              <p:par>
                                <p:cTn id="156" presetID="10" presetClass="entr" presetSubtype="0" fill="hold" grpId="2" nodeType="withEffect">
                                  <p:stCondLst>
                                    <p:cond delay="0"/>
                                  </p:stCondLst>
                                  <p:childTnLst>
                                    <p:set>
                                      <p:cBhvr>
                                        <p:cTn id="157" dur="1" fill="hold">
                                          <p:stCondLst>
                                            <p:cond delay="0"/>
                                          </p:stCondLst>
                                        </p:cTn>
                                        <p:tgtEl>
                                          <p:spTgt spid="14"/>
                                        </p:tgtEl>
                                        <p:attrNameLst>
                                          <p:attrName>style.visibility</p:attrName>
                                        </p:attrNameLst>
                                      </p:cBhvr>
                                      <p:to>
                                        <p:strVal val="visible"/>
                                      </p:to>
                                    </p:set>
                                    <p:animEffect transition="in" filter="fade">
                                      <p:cBhvr>
                                        <p:cTn id="1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P spid="14" grpId="0"/>
      <p:bldP spid="14" grpId="1"/>
      <p:bldP spid="14" grpId="2"/>
      <p:bldP spid="15" grpId="0"/>
      <p:bldP spid="15" grpId="1"/>
      <p:bldP spid="15" grpId="2"/>
      <p:bldP spid="16" grpId="0"/>
      <p:bldP spid="16" grpId="1"/>
      <p:bldP spid="16" grpId="2"/>
      <p:bldP spid="17" grpId="0"/>
      <p:bldP spid="17" grpId="1"/>
      <p:bldP spid="17" grpId="2"/>
      <p:bldP spid="18" grpId="0"/>
      <p:bldP spid="18" grpId="1"/>
      <p:bldP spid="18" grpId="2"/>
      <p:bldP spid="19" grpId="0"/>
      <p:bldP spid="1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HPV &amp; </a:t>
            </a:r>
            <a:r>
              <a:rPr lang="en-US" dirty="0" err="1" smtClean="0"/>
              <a:t>HeLa</a:t>
            </a:r>
            <a:r>
              <a:rPr lang="en-US" dirty="0" smtClean="0"/>
              <a:t> Cells</a:t>
            </a:r>
            <a:endParaRPr lang="en-US" dirty="0"/>
          </a:p>
        </p:txBody>
      </p:sp>
      <p:sp>
        <p:nvSpPr>
          <p:cNvPr id="3" name="Content Placeholder 2"/>
          <p:cNvSpPr>
            <a:spLocks noGrp="1"/>
          </p:cNvSpPr>
          <p:nvPr>
            <p:ph idx="1"/>
          </p:nvPr>
        </p:nvSpPr>
        <p:spPr>
          <a:xfrm>
            <a:off x="152400" y="1481138"/>
            <a:ext cx="8991600" cy="5257800"/>
          </a:xfrm>
        </p:spPr>
        <p:txBody>
          <a:bodyPr>
            <a:normAutofit fontScale="92500"/>
          </a:bodyPr>
          <a:lstStyle/>
          <a:p>
            <a:r>
              <a:rPr lang="en-US" sz="2400" dirty="0">
                <a:solidFill>
                  <a:schemeClr val="tx1">
                    <a:lumMod val="95000"/>
                    <a:lumOff val="5000"/>
                  </a:schemeClr>
                </a:solidFill>
                <a:latin typeface="Arial" charset="0"/>
                <a:ea typeface="ＭＳ Ｐゴシック" charset="0"/>
                <a:cs typeface="Arial" charset="0"/>
              </a:rPr>
              <a:t>Henrietta Lacks was an African American </a:t>
            </a:r>
            <a:r>
              <a:rPr lang="en-US" sz="2400" dirty="0" smtClean="0">
                <a:solidFill>
                  <a:schemeClr val="tx1">
                    <a:lumMod val="95000"/>
                    <a:lumOff val="5000"/>
                  </a:schemeClr>
                </a:solidFill>
                <a:latin typeface="Arial" charset="0"/>
                <a:ea typeface="ＭＳ Ｐゴシック" charset="0"/>
                <a:cs typeface="Arial" charset="0"/>
              </a:rPr>
              <a:t>woman diagnosed with cervical cancer in 1951 at John Hopkins Hospital’s Colored Ward</a:t>
            </a:r>
          </a:p>
          <a:p>
            <a:r>
              <a:rPr lang="en-US" sz="2400" dirty="0" smtClean="0">
                <a:solidFill>
                  <a:schemeClr val="tx1">
                    <a:lumMod val="95000"/>
                    <a:lumOff val="5000"/>
                  </a:schemeClr>
                </a:solidFill>
                <a:latin typeface="Arial" charset="0"/>
                <a:ea typeface="ＭＳ Ｐゴシック" charset="0"/>
                <a:cs typeface="Arial" charset="0"/>
              </a:rPr>
              <a:t>Part of her diagnosis involved a cervical biopsy</a:t>
            </a:r>
            <a:endParaRPr lang="en-US" sz="2400" dirty="0">
              <a:solidFill>
                <a:schemeClr val="tx1">
                  <a:lumMod val="95000"/>
                  <a:lumOff val="5000"/>
                </a:schemeClr>
              </a:solidFill>
              <a:latin typeface="Arial" charset="0"/>
              <a:ea typeface="ＭＳ Ｐゴシック" charset="0"/>
              <a:cs typeface="Arial" charset="0"/>
            </a:endParaRPr>
          </a:p>
          <a:p>
            <a:r>
              <a:rPr lang="en-US" sz="2400" dirty="0" smtClean="0">
                <a:solidFill>
                  <a:schemeClr val="tx1">
                    <a:lumMod val="95000"/>
                    <a:lumOff val="5000"/>
                  </a:schemeClr>
                </a:solidFill>
                <a:latin typeface="Arial" charset="0"/>
                <a:ea typeface="ＭＳ Ｐゴシック" charset="0"/>
                <a:cs typeface="Arial" charset="0"/>
              </a:rPr>
              <a:t>Cells from the biopsy were used to establish the </a:t>
            </a:r>
            <a:r>
              <a:rPr lang="en-US" sz="2400" dirty="0" err="1" smtClean="0">
                <a:solidFill>
                  <a:schemeClr val="tx1">
                    <a:lumMod val="95000"/>
                    <a:lumOff val="5000"/>
                  </a:schemeClr>
                </a:solidFill>
                <a:latin typeface="Arial" charset="0"/>
                <a:ea typeface="ＭＳ Ｐゴシック" charset="0"/>
                <a:cs typeface="Arial" charset="0"/>
              </a:rPr>
              <a:t>HeLa</a:t>
            </a:r>
            <a:r>
              <a:rPr lang="en-US" sz="2400" dirty="0" smtClean="0">
                <a:solidFill>
                  <a:schemeClr val="tx1">
                    <a:lumMod val="95000"/>
                    <a:lumOff val="5000"/>
                  </a:schemeClr>
                </a:solidFill>
                <a:latin typeface="Arial" charset="0"/>
                <a:ea typeface="ＭＳ Ｐゴシック" charset="0"/>
                <a:cs typeface="Arial" charset="0"/>
              </a:rPr>
              <a:t> cell line</a:t>
            </a:r>
          </a:p>
          <a:p>
            <a:r>
              <a:rPr lang="en-US" sz="2400" dirty="0" smtClean="0">
                <a:solidFill>
                  <a:schemeClr val="tx1">
                    <a:lumMod val="95000"/>
                    <a:lumOff val="5000"/>
                  </a:schemeClr>
                </a:solidFill>
                <a:latin typeface="Arial" charset="0"/>
                <a:ea typeface="ＭＳ Ｐゴシック" charset="0"/>
                <a:cs typeface="Arial" charset="0"/>
              </a:rPr>
              <a:t>Her cells were the first human cancerous cells to grow in a Petri dish</a:t>
            </a:r>
            <a:endParaRPr lang="en-US" sz="2400" dirty="0">
              <a:solidFill>
                <a:schemeClr val="tx1">
                  <a:lumMod val="95000"/>
                  <a:lumOff val="5000"/>
                </a:schemeClr>
              </a:solidFill>
              <a:latin typeface="Arial" charset="0"/>
              <a:ea typeface="ＭＳ Ｐゴシック" charset="0"/>
              <a:cs typeface="Arial" charset="0"/>
            </a:endParaRPr>
          </a:p>
          <a:p>
            <a:r>
              <a:rPr lang="en-US" sz="2400" dirty="0" smtClean="0">
                <a:solidFill>
                  <a:schemeClr val="tx1">
                    <a:lumMod val="95000"/>
                    <a:lumOff val="5000"/>
                  </a:schemeClr>
                </a:solidFill>
                <a:latin typeface="Arial" charset="0"/>
                <a:ea typeface="ＭＳ Ｐゴシック" charset="0"/>
                <a:cs typeface="Arial" charset="0"/>
              </a:rPr>
              <a:t>Later her cells were found to be infected by multiple copies of HPV 18, a type of Human Papilloma Virus known to promote the development of cancer. </a:t>
            </a:r>
            <a:endParaRPr lang="en-US" sz="2400" dirty="0">
              <a:solidFill>
                <a:schemeClr val="tx1">
                  <a:lumMod val="95000"/>
                  <a:lumOff val="5000"/>
                </a:schemeClr>
              </a:solidFill>
              <a:latin typeface="Arial" charset="0"/>
              <a:ea typeface="ＭＳ Ｐゴシック" charset="0"/>
              <a:cs typeface="Arial" charset="0"/>
            </a:endParaRPr>
          </a:p>
          <a:p>
            <a:r>
              <a:rPr lang="en-US" sz="2400" dirty="0" smtClean="0">
                <a:solidFill>
                  <a:schemeClr val="tx1">
                    <a:lumMod val="95000"/>
                    <a:lumOff val="5000"/>
                  </a:schemeClr>
                </a:solidFill>
                <a:latin typeface="Arial" charset="0"/>
                <a:ea typeface="ＭＳ Ｐゴシック" charset="0"/>
                <a:cs typeface="Arial" charset="0"/>
              </a:rPr>
              <a:t>The HPV 18 DNA integration into her cervical cells’ genomes, resulted in multiple copies of TERC, a gene coding for a co-factor essential for telomerase activity, to be inserted in her genome</a:t>
            </a:r>
            <a:endParaRPr lang="en-US" sz="2400" dirty="0">
              <a:solidFill>
                <a:schemeClr val="tx1">
                  <a:lumMod val="95000"/>
                  <a:lumOff val="5000"/>
                </a:schemeClr>
              </a:solidFill>
              <a:latin typeface="Arial" charset="0"/>
              <a:ea typeface="ＭＳ Ｐゴシック" charset="0"/>
              <a:cs typeface="Arial" charset="0"/>
            </a:endParaRPr>
          </a:p>
          <a:p>
            <a:r>
              <a:rPr lang="en-US" sz="2400" dirty="0" smtClean="0">
                <a:solidFill>
                  <a:schemeClr val="tx1">
                    <a:lumMod val="95000"/>
                    <a:lumOff val="5000"/>
                  </a:schemeClr>
                </a:solidFill>
                <a:latin typeface="Arial" charset="0"/>
                <a:ea typeface="ＭＳ Ｐゴシック" charset="0"/>
                <a:cs typeface="Arial" charset="0"/>
              </a:rPr>
              <a:t>Overactive telomerase results in the immortality phenotype of cancer cells and, by way of cell culture, the </a:t>
            </a:r>
            <a:r>
              <a:rPr lang="en-US" sz="2400" dirty="0" err="1" smtClean="0">
                <a:solidFill>
                  <a:schemeClr val="tx1">
                    <a:lumMod val="95000"/>
                    <a:lumOff val="5000"/>
                  </a:schemeClr>
                </a:solidFill>
                <a:latin typeface="Arial" charset="0"/>
                <a:ea typeface="ＭＳ Ｐゴシック" charset="0"/>
                <a:cs typeface="Arial" charset="0"/>
              </a:rPr>
              <a:t>HeLa</a:t>
            </a:r>
            <a:r>
              <a:rPr lang="en-US" sz="2400" dirty="0" smtClean="0">
                <a:solidFill>
                  <a:schemeClr val="tx1">
                    <a:lumMod val="95000"/>
                    <a:lumOff val="5000"/>
                  </a:schemeClr>
                </a:solidFill>
                <a:latin typeface="Arial" charset="0"/>
                <a:ea typeface="ＭＳ Ｐゴシック" charset="0"/>
                <a:cs typeface="Arial" charset="0"/>
              </a:rPr>
              <a:t> </a:t>
            </a:r>
            <a:r>
              <a:rPr lang="en-US" sz="2400" dirty="0">
                <a:solidFill>
                  <a:schemeClr val="tx1">
                    <a:lumMod val="95000"/>
                    <a:lumOff val="5000"/>
                  </a:schemeClr>
                </a:solidFill>
                <a:latin typeface="Arial" charset="0"/>
                <a:ea typeface="ＭＳ Ｐゴシック" charset="0"/>
                <a:cs typeface="Arial" charset="0"/>
              </a:rPr>
              <a:t>c</a:t>
            </a:r>
            <a:r>
              <a:rPr lang="en-US" sz="2400" dirty="0" smtClean="0">
                <a:solidFill>
                  <a:schemeClr val="tx1">
                    <a:lumMod val="95000"/>
                    <a:lumOff val="5000"/>
                  </a:schemeClr>
                </a:solidFill>
                <a:latin typeface="Arial" charset="0"/>
                <a:ea typeface="ＭＳ Ｐゴシック" charset="0"/>
                <a:cs typeface="Arial" charset="0"/>
              </a:rPr>
              <a:t>ell line. </a:t>
            </a:r>
            <a:endParaRPr lang="en-US" sz="2400" dirty="0">
              <a:solidFill>
                <a:schemeClr val="tx1">
                  <a:lumMod val="95000"/>
                  <a:lumOff val="5000"/>
                </a:schemeClr>
              </a:solidFill>
              <a:latin typeface="Arial" charset="0"/>
              <a:ea typeface="ＭＳ Ｐゴシック" charset="0"/>
              <a:cs typeface="Arial" charset="0"/>
            </a:endParaRPr>
          </a:p>
          <a:p>
            <a:endParaRPr lang="en-US" sz="2400" dirty="0">
              <a:solidFill>
                <a:schemeClr val="tx1">
                  <a:lumMod val="95000"/>
                  <a:lumOff val="5000"/>
                </a:schemeClr>
              </a:solidFill>
            </a:endParaRPr>
          </a:p>
        </p:txBody>
      </p:sp>
    </p:spTree>
    <p:extLst>
      <p:ext uri="{BB962C8B-B14F-4D97-AF65-F5344CB8AC3E}">
        <p14:creationId xmlns:p14="http://schemas.microsoft.com/office/powerpoint/2010/main" val="34763320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HPV Prevention</a:t>
            </a:r>
            <a:endParaRPr lang="en-US" dirty="0"/>
          </a:p>
        </p:txBody>
      </p:sp>
      <p:sp>
        <p:nvSpPr>
          <p:cNvPr id="4" name="Content Placeholder 12"/>
          <p:cNvSpPr txBox="1">
            <a:spLocks noGrp="1"/>
          </p:cNvSpPr>
          <p:nvPr>
            <p:ph idx="1"/>
          </p:nvPr>
        </p:nvSpPr>
        <p:spPr>
          <a:xfrm>
            <a:off x="457199" y="1244600"/>
            <a:ext cx="8548255" cy="5165436"/>
          </a:xfrm>
          <a:prstGeom prst="rect">
            <a:avLst/>
          </a:prstGeom>
        </p:spPr>
        <p:txBody>
          <a:bodyPr vert="horz" lIns="91440" tIns="45720" rIns="91440" bIns="45720" rtlCol="0">
            <a:normAutofit fontScale="7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28600" indent="-228600" algn="l">
              <a:buFont typeface="Arial"/>
              <a:buChar char="•"/>
            </a:pPr>
            <a:r>
              <a:rPr lang="en-US" sz="2800" dirty="0" smtClean="0">
                <a:solidFill>
                  <a:schemeClr val="tx1">
                    <a:lumMod val="75000"/>
                    <a:lumOff val="25000"/>
                  </a:schemeClr>
                </a:solidFill>
              </a:rPr>
              <a:t>Condoms</a:t>
            </a:r>
          </a:p>
          <a:p>
            <a:pPr marL="685800" lvl="2" indent="-228600" algn="l">
              <a:buFont typeface="Arial"/>
              <a:buChar char="•"/>
            </a:pPr>
            <a:r>
              <a:rPr lang="en-US" sz="2100" dirty="0" smtClean="0">
                <a:solidFill>
                  <a:schemeClr val="tx1">
                    <a:lumMod val="65000"/>
                    <a:lumOff val="35000"/>
                  </a:schemeClr>
                </a:solidFill>
              </a:rPr>
              <a:t>Partial efficacy</a:t>
            </a:r>
          </a:p>
          <a:p>
            <a:pPr marL="685800" lvl="2" indent="-228600" algn="l">
              <a:buFont typeface="Arial"/>
              <a:buChar char="•"/>
            </a:pPr>
            <a:r>
              <a:rPr lang="en-US" sz="2100" dirty="0" smtClean="0">
                <a:solidFill>
                  <a:schemeClr val="tx1">
                    <a:lumMod val="65000"/>
                    <a:lumOff val="35000"/>
                  </a:schemeClr>
                </a:solidFill>
              </a:rPr>
              <a:t>Does not protect against genital warts in areas not covered by condom</a:t>
            </a:r>
          </a:p>
          <a:p>
            <a:pPr marL="457200" lvl="2" algn="l"/>
            <a:endParaRPr lang="en-US" sz="2600" dirty="0">
              <a:solidFill>
                <a:schemeClr val="tx1">
                  <a:lumMod val="65000"/>
                  <a:lumOff val="35000"/>
                </a:schemeClr>
              </a:solidFill>
            </a:endParaRPr>
          </a:p>
          <a:p>
            <a:pPr marL="228600" indent="-228600" algn="l">
              <a:buFont typeface="Arial"/>
              <a:buChar char="•"/>
            </a:pPr>
            <a:r>
              <a:rPr lang="en-US" sz="2800" dirty="0" err="1" smtClean="0">
                <a:solidFill>
                  <a:srgbClr val="404040"/>
                </a:solidFill>
              </a:rPr>
              <a:t>Tumeric</a:t>
            </a:r>
            <a:r>
              <a:rPr lang="en-US" sz="2800" dirty="0" smtClean="0">
                <a:solidFill>
                  <a:srgbClr val="404040"/>
                </a:solidFill>
              </a:rPr>
              <a:t> </a:t>
            </a:r>
            <a:r>
              <a:rPr lang="en-US" sz="2800" dirty="0">
                <a:solidFill>
                  <a:srgbClr val="404040"/>
                </a:solidFill>
              </a:rPr>
              <a:t>(</a:t>
            </a:r>
            <a:r>
              <a:rPr lang="en-US" sz="2800" dirty="0" err="1">
                <a:solidFill>
                  <a:srgbClr val="404040"/>
                </a:solidFill>
              </a:rPr>
              <a:t>Vacurin</a:t>
            </a:r>
            <a:r>
              <a:rPr lang="en-US" sz="2800" dirty="0">
                <a:solidFill>
                  <a:srgbClr val="404040"/>
                </a:solidFill>
              </a:rPr>
              <a:t>)</a:t>
            </a:r>
          </a:p>
          <a:p>
            <a:pPr marL="685800" lvl="1" indent="-228600" algn="l">
              <a:buFont typeface="Arial"/>
              <a:buChar char="•"/>
            </a:pPr>
            <a:r>
              <a:rPr lang="en-US" sz="2100" dirty="0">
                <a:solidFill>
                  <a:srgbClr val="595959"/>
                </a:solidFill>
              </a:rPr>
              <a:t>Partial efficacy</a:t>
            </a:r>
          </a:p>
          <a:p>
            <a:pPr marL="685800" lvl="1" indent="-228600" algn="l">
              <a:buFont typeface="Arial"/>
              <a:buChar char="•"/>
            </a:pPr>
            <a:r>
              <a:rPr lang="en-US" sz="2100" dirty="0">
                <a:solidFill>
                  <a:srgbClr val="595959"/>
                </a:solidFill>
              </a:rPr>
              <a:t>Natural product used as an anti-cancer and anti-viral agent in cell cultures and in topical formula or injected for invasive cancer. </a:t>
            </a:r>
          </a:p>
          <a:p>
            <a:pPr marL="685800" lvl="1" indent="-228600" algn="l">
              <a:buFont typeface="Arial"/>
              <a:buChar char="•"/>
            </a:pPr>
            <a:r>
              <a:rPr lang="en-US" sz="2100" dirty="0">
                <a:solidFill>
                  <a:srgbClr val="595959"/>
                </a:solidFill>
              </a:rPr>
              <a:t>Selectively targets viral E6 expression and human p53 </a:t>
            </a:r>
            <a:r>
              <a:rPr lang="en-US" sz="2100" dirty="0" smtClean="0">
                <a:solidFill>
                  <a:srgbClr val="595959"/>
                </a:solidFill>
              </a:rPr>
              <a:t>expression</a:t>
            </a:r>
          </a:p>
          <a:p>
            <a:pPr lvl="1" algn="l"/>
            <a:endParaRPr lang="en-US" sz="3000" dirty="0" smtClean="0">
              <a:solidFill>
                <a:srgbClr val="595959"/>
              </a:solidFill>
            </a:endParaRPr>
          </a:p>
          <a:p>
            <a:pPr marL="228600" indent="-228600" algn="l">
              <a:buFont typeface="Arial"/>
              <a:buChar char="•"/>
            </a:pPr>
            <a:r>
              <a:rPr lang="en-US" sz="2800" dirty="0" smtClean="0">
                <a:solidFill>
                  <a:schemeClr val="tx1">
                    <a:lumMod val="75000"/>
                    <a:lumOff val="25000"/>
                  </a:schemeClr>
                </a:solidFill>
              </a:rPr>
              <a:t>Vaccines (Gardasil or </a:t>
            </a:r>
            <a:r>
              <a:rPr lang="en-US" sz="2800" dirty="0" err="1" smtClean="0">
                <a:solidFill>
                  <a:schemeClr val="tx1">
                    <a:lumMod val="75000"/>
                    <a:lumOff val="25000"/>
                  </a:schemeClr>
                </a:solidFill>
              </a:rPr>
              <a:t>Cevarix</a:t>
            </a:r>
            <a:r>
              <a:rPr lang="en-US" sz="2800" dirty="0" smtClean="0">
                <a:solidFill>
                  <a:schemeClr val="tx1">
                    <a:lumMod val="75000"/>
                    <a:lumOff val="25000"/>
                  </a:schemeClr>
                </a:solidFill>
              </a:rPr>
              <a:t>)</a:t>
            </a:r>
          </a:p>
          <a:p>
            <a:pPr algn="l"/>
            <a:endParaRPr lang="en-US" sz="2800" dirty="0" smtClean="0">
              <a:solidFill>
                <a:schemeClr val="tx1">
                  <a:lumMod val="75000"/>
                  <a:lumOff val="25000"/>
                </a:schemeClr>
              </a:solidFill>
            </a:endParaRPr>
          </a:p>
          <a:p>
            <a:pPr marL="228600" lvl="1" indent="-228600" algn="l">
              <a:buFont typeface="Arial"/>
              <a:buChar char="•"/>
            </a:pPr>
            <a:r>
              <a:rPr lang="en-US" dirty="0" smtClean="0">
                <a:solidFill>
                  <a:schemeClr val="tx1">
                    <a:lumMod val="75000"/>
                    <a:lumOff val="25000"/>
                  </a:schemeClr>
                </a:solidFill>
              </a:rPr>
              <a:t>Partial efficacy</a:t>
            </a:r>
          </a:p>
          <a:p>
            <a:pPr marL="457200" lvl="2" algn="l">
              <a:buFont typeface="Arial"/>
              <a:buChar char="•"/>
            </a:pPr>
            <a:r>
              <a:rPr lang="en-US" sz="2100" dirty="0" smtClean="0">
                <a:solidFill>
                  <a:srgbClr val="595959"/>
                </a:solidFill>
              </a:rPr>
              <a:t>100% protection against most prevalent/pathogenic HPV types (16/18)</a:t>
            </a:r>
          </a:p>
          <a:p>
            <a:pPr marL="457200" lvl="2" algn="l">
              <a:buFont typeface="Arial"/>
              <a:buChar char="•"/>
            </a:pPr>
            <a:r>
              <a:rPr lang="en-US" sz="2100" dirty="0" smtClean="0">
                <a:solidFill>
                  <a:srgbClr val="595959"/>
                </a:solidFill>
              </a:rPr>
              <a:t>Partial protection against other high risk cancer promoting types. </a:t>
            </a:r>
          </a:p>
          <a:p>
            <a:pPr marL="457200" lvl="2" algn="l">
              <a:buFont typeface="Arial"/>
              <a:buChar char="•"/>
            </a:pPr>
            <a:r>
              <a:rPr lang="en-US" sz="2100" dirty="0" smtClean="0">
                <a:solidFill>
                  <a:srgbClr val="595959"/>
                </a:solidFill>
              </a:rPr>
              <a:t>Gardasil also protects against two strains responsible for genital warts</a:t>
            </a:r>
          </a:p>
          <a:p>
            <a:pPr marL="457200" lvl="2" algn="l">
              <a:buFont typeface="Arial"/>
              <a:buChar char="•"/>
            </a:pPr>
            <a:r>
              <a:rPr lang="en-US" sz="2100" dirty="0" smtClean="0">
                <a:solidFill>
                  <a:srgbClr val="595959"/>
                </a:solidFill>
              </a:rPr>
              <a:t>Nine-</a:t>
            </a:r>
            <a:r>
              <a:rPr lang="en-US" sz="2100" dirty="0" err="1" smtClean="0">
                <a:solidFill>
                  <a:srgbClr val="595959"/>
                </a:solidFill>
              </a:rPr>
              <a:t>valent</a:t>
            </a:r>
            <a:r>
              <a:rPr lang="en-US" sz="2100" dirty="0" smtClean="0">
                <a:solidFill>
                  <a:srgbClr val="595959"/>
                </a:solidFill>
              </a:rPr>
              <a:t> HPV vaccine  was FDA approved in 2015 against additional strains (6/11/16/18/31/33/45/52/58)</a:t>
            </a:r>
          </a:p>
          <a:p>
            <a:pPr lvl="1" algn="l"/>
            <a:endParaRPr lang="en-US" sz="2600" dirty="0" smtClean="0">
              <a:solidFill>
                <a:srgbClr val="595959"/>
              </a:solidFill>
            </a:endParaRPr>
          </a:p>
          <a:p>
            <a:endParaRPr lang="en-US" dirty="0"/>
          </a:p>
        </p:txBody>
      </p:sp>
    </p:spTree>
    <p:extLst>
      <p:ext uri="{BB962C8B-B14F-4D97-AF65-F5344CB8AC3E}">
        <p14:creationId xmlns:p14="http://schemas.microsoft.com/office/powerpoint/2010/main" val="22478290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ACACAC"/>
                                      </p:to>
                                    </p:animClr>
                                  </p:sub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ACACAC"/>
                                      </p:to>
                                    </p:animClr>
                                  </p:sub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10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ACACAC"/>
                                      </p:to>
                                    </p:animClr>
                                  </p:sub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1000"/>
                                        <p:tgtEl>
                                          <p:spTgt spid="4">
                                            <p:txEl>
                                              <p:pRg st="4" end="4"/>
                                            </p:txEl>
                                          </p:spTgt>
                                        </p:tgtEl>
                                      </p:cBhvr>
                                    </p:animEffect>
                                  </p:childTnLst>
                                  <p:subTnLst>
                                    <p:animClr clrSpc="rgb" dir="cw">
                                      <p:cBhvr override="childStyle">
                                        <p:cTn dur="1" fill="hold" display="0" masterRel="nextClick" afterEffect="1"/>
                                        <p:tgtEl>
                                          <p:spTgt spid="4">
                                            <p:txEl>
                                              <p:pRg st="4" end="4"/>
                                            </p:txEl>
                                          </p:spTgt>
                                        </p:tgtEl>
                                        <p:attrNameLst>
                                          <p:attrName>ppt_c</p:attrName>
                                        </p:attrNameLst>
                                      </p:cBhvr>
                                      <p:to>
                                        <a:srgbClr val="ACACAC"/>
                                      </p:to>
                                    </p:animClr>
                                  </p:subTnLst>
                                </p:cTn>
                              </p:par>
                              <p:par>
                                <p:cTn id="19" presetID="10" presetClass="entr" presetSubtype="0" fill="hold" grpId="0"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1000"/>
                                        <p:tgtEl>
                                          <p:spTgt spid="4">
                                            <p:txEl>
                                              <p:pRg st="5" end="5"/>
                                            </p:txEl>
                                          </p:spTgt>
                                        </p:tgtEl>
                                      </p:cBhvr>
                                    </p:animEffect>
                                  </p:childTnLst>
                                  <p:subTnLst>
                                    <p:animClr clrSpc="rgb" dir="cw">
                                      <p:cBhvr override="childStyle">
                                        <p:cTn dur="1" fill="hold" display="0" masterRel="nextClick" afterEffect="1"/>
                                        <p:tgtEl>
                                          <p:spTgt spid="4">
                                            <p:txEl>
                                              <p:pRg st="5" end="5"/>
                                            </p:txEl>
                                          </p:spTgt>
                                        </p:tgtEl>
                                        <p:attrNameLst>
                                          <p:attrName>ppt_c</p:attrName>
                                        </p:attrNameLst>
                                      </p:cBhvr>
                                      <p:to>
                                        <a:srgbClr val="ACACAC"/>
                                      </p:to>
                                    </p:animClr>
                                  </p:subTnLst>
                                </p:cTn>
                              </p:par>
                              <p:par>
                                <p:cTn id="22" presetID="10" presetClass="entr" presetSubtype="0" fill="hold" grpId="0"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1000"/>
                                        <p:tgtEl>
                                          <p:spTgt spid="4">
                                            <p:txEl>
                                              <p:pRg st="6" end="6"/>
                                            </p:txEl>
                                          </p:spTgt>
                                        </p:tgtEl>
                                      </p:cBhvr>
                                    </p:animEffect>
                                  </p:childTnLst>
                                  <p:subTnLst>
                                    <p:animClr clrSpc="rgb" dir="cw">
                                      <p:cBhvr override="childStyle">
                                        <p:cTn dur="1" fill="hold" display="0" masterRel="nextClick" afterEffect="1"/>
                                        <p:tgtEl>
                                          <p:spTgt spid="4">
                                            <p:txEl>
                                              <p:pRg st="6" end="6"/>
                                            </p:txEl>
                                          </p:spTgt>
                                        </p:tgtEl>
                                        <p:attrNameLst>
                                          <p:attrName>ppt_c</p:attrName>
                                        </p:attrNameLst>
                                      </p:cBhvr>
                                      <p:to>
                                        <a:srgbClr val="ACACAC"/>
                                      </p:to>
                                    </p:animClr>
                                  </p:subTnLst>
                                </p:cTn>
                              </p:par>
                              <p:par>
                                <p:cTn id="25" presetID="10" presetClass="entr" presetSubtype="0" fill="hold" grpId="0"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fade">
                                      <p:cBhvr>
                                        <p:cTn id="27" dur="1000"/>
                                        <p:tgtEl>
                                          <p:spTgt spid="4">
                                            <p:txEl>
                                              <p:pRg st="7" end="7"/>
                                            </p:txEl>
                                          </p:spTgt>
                                        </p:tgtEl>
                                      </p:cBhvr>
                                    </p:animEffect>
                                  </p:childTnLst>
                                  <p:subTnLst>
                                    <p:animClr clrSpc="rgb" dir="cw">
                                      <p:cBhvr override="childStyle">
                                        <p:cTn dur="1" fill="hold" display="0" masterRel="nextClick" afterEffect="1"/>
                                        <p:tgtEl>
                                          <p:spTgt spid="4">
                                            <p:txEl>
                                              <p:pRg st="7" end="7"/>
                                            </p:txEl>
                                          </p:spTgt>
                                        </p:tgtEl>
                                        <p:attrNameLst>
                                          <p:attrName>ppt_c</p:attrName>
                                        </p:attrNameLst>
                                      </p:cBhvr>
                                      <p:to>
                                        <a:srgbClr val="ACACAC"/>
                                      </p:to>
                                    </p:animClr>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9" end="9"/>
                                            </p:txEl>
                                          </p:spTgt>
                                        </p:tgtEl>
                                        <p:attrNameLst>
                                          <p:attrName>style.visibility</p:attrName>
                                        </p:attrNameLst>
                                      </p:cBhvr>
                                      <p:to>
                                        <p:strVal val="visible"/>
                                      </p:to>
                                    </p:set>
                                    <p:animEffect transition="in" filter="fade">
                                      <p:cBhvr>
                                        <p:cTn id="32" dur="1000"/>
                                        <p:tgtEl>
                                          <p:spTgt spid="4">
                                            <p:txEl>
                                              <p:pRg st="9" end="9"/>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animEffect transition="in" filter="fade">
                                      <p:cBhvr>
                                        <p:cTn id="35" dur="1000"/>
                                        <p:tgtEl>
                                          <p:spTgt spid="4">
                                            <p:txEl>
                                              <p:pRg st="11" end="11"/>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
                                            <p:txEl>
                                              <p:pRg st="12" end="12"/>
                                            </p:txEl>
                                          </p:spTgt>
                                        </p:tgtEl>
                                        <p:attrNameLst>
                                          <p:attrName>style.visibility</p:attrName>
                                        </p:attrNameLst>
                                      </p:cBhvr>
                                      <p:to>
                                        <p:strVal val="visible"/>
                                      </p:to>
                                    </p:set>
                                    <p:animEffect transition="in" filter="fade">
                                      <p:cBhvr>
                                        <p:cTn id="38" dur="1000"/>
                                        <p:tgtEl>
                                          <p:spTgt spid="4">
                                            <p:txEl>
                                              <p:pRg st="12" end="12"/>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txEl>
                                              <p:pRg st="13" end="13"/>
                                            </p:txEl>
                                          </p:spTgt>
                                        </p:tgtEl>
                                        <p:attrNameLst>
                                          <p:attrName>style.visibility</p:attrName>
                                        </p:attrNameLst>
                                      </p:cBhvr>
                                      <p:to>
                                        <p:strVal val="visible"/>
                                      </p:to>
                                    </p:set>
                                    <p:animEffect transition="in" filter="fade">
                                      <p:cBhvr>
                                        <p:cTn id="41" dur="1000"/>
                                        <p:tgtEl>
                                          <p:spTgt spid="4">
                                            <p:txEl>
                                              <p:pRg st="13" end="13"/>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
                                            <p:txEl>
                                              <p:pRg st="14" end="14"/>
                                            </p:txEl>
                                          </p:spTgt>
                                        </p:tgtEl>
                                        <p:attrNameLst>
                                          <p:attrName>style.visibility</p:attrName>
                                        </p:attrNameLst>
                                      </p:cBhvr>
                                      <p:to>
                                        <p:strVal val="visible"/>
                                      </p:to>
                                    </p:set>
                                    <p:animEffect transition="in" filter="fade">
                                      <p:cBhvr>
                                        <p:cTn id="44" dur="1000"/>
                                        <p:tgtEl>
                                          <p:spTgt spid="4">
                                            <p:txEl>
                                              <p:pRg st="14" end="14"/>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
                                            <p:txEl>
                                              <p:pRg st="15" end="15"/>
                                            </p:txEl>
                                          </p:spTgt>
                                        </p:tgtEl>
                                        <p:attrNameLst>
                                          <p:attrName>style.visibility</p:attrName>
                                        </p:attrNameLst>
                                      </p:cBhvr>
                                      <p:to>
                                        <p:strVal val="visible"/>
                                      </p:to>
                                    </p:set>
                                    <p:animEffect transition="in" filter="fade">
                                      <p:cBhvr>
                                        <p:cTn id="47" dur="1000"/>
                                        <p:tgtEl>
                                          <p:spTgt spid="4">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90500"/>
            <a:ext cx="9144000" cy="6457950"/>
          </a:xfrm>
          <a:prstGeom prst="rect">
            <a:avLst/>
          </a:prstGeom>
        </p:spPr>
      </p:pic>
    </p:spTree>
    <p:extLst>
      <p:ext uri="{BB962C8B-B14F-4D97-AF65-F5344CB8AC3E}">
        <p14:creationId xmlns:p14="http://schemas.microsoft.com/office/powerpoint/2010/main" val="18517981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738"/>
            <a:ext cx="8229600" cy="1143000"/>
          </a:xfrm>
        </p:spPr>
        <p:txBody>
          <a:bodyPr/>
          <a:lstStyle/>
          <a:p>
            <a:r>
              <a:rPr lang="en-US" dirty="0" smtClean="0"/>
              <a:t>Vaccination Protocol</a:t>
            </a:r>
            <a:endParaRPr lang="en-US" dirty="0"/>
          </a:p>
        </p:txBody>
      </p:sp>
      <p:sp>
        <p:nvSpPr>
          <p:cNvPr id="11" name="Content Placeholder 12"/>
          <p:cNvSpPr txBox="1">
            <a:spLocks noGrp="1"/>
          </p:cNvSpPr>
          <p:nvPr>
            <p:ph idx="1"/>
          </p:nvPr>
        </p:nvSpPr>
        <p:spPr>
          <a:xfrm>
            <a:off x="-190500" y="1384306"/>
            <a:ext cx="6997700" cy="1943094"/>
          </a:xfrm>
          <a:prstGeom prst="rect">
            <a:avLst/>
          </a:prstGeom>
        </p:spPr>
        <p:txBody>
          <a:bodyPr vert="horz" lIns="91440" tIns="45720" rIns="91440" bIns="45720" rtlCol="0">
            <a:normAutofit fontScale="62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28600" algn="l">
              <a:buFont typeface="Arial"/>
              <a:buChar char="•"/>
            </a:pPr>
            <a:r>
              <a:rPr lang="en-US" sz="4600" dirty="0" smtClean="0">
                <a:solidFill>
                  <a:schemeClr val="tx1">
                    <a:lumMod val="75000"/>
                    <a:lumOff val="25000"/>
                  </a:schemeClr>
                </a:solidFill>
              </a:rPr>
              <a:t>Gardasil: 3 shots over 6 months</a:t>
            </a:r>
          </a:p>
          <a:p>
            <a:pPr marL="685800" lvl="1" indent="-228600" algn="l">
              <a:buFont typeface="Arial"/>
              <a:buChar char="•"/>
            </a:pPr>
            <a:r>
              <a:rPr lang="en-US" sz="2900" dirty="0" smtClean="0">
                <a:solidFill>
                  <a:schemeClr val="tx1">
                    <a:lumMod val="65000"/>
                    <a:lumOff val="35000"/>
                  </a:schemeClr>
                </a:solidFill>
              </a:rPr>
              <a:t>0</a:t>
            </a:r>
            <a:r>
              <a:rPr lang="en-US" sz="2900" dirty="0">
                <a:solidFill>
                  <a:schemeClr val="tx1">
                    <a:lumMod val="65000"/>
                    <a:lumOff val="35000"/>
                  </a:schemeClr>
                </a:solidFill>
              </a:rPr>
              <a:t>, 2 and 6 month time points</a:t>
            </a:r>
          </a:p>
          <a:p>
            <a:pPr marL="685800" lvl="1" indent="-228600" algn="l">
              <a:buFont typeface="Arial"/>
              <a:buChar char="•"/>
            </a:pPr>
            <a:r>
              <a:rPr lang="en-US" sz="2900" dirty="0" smtClean="0">
                <a:solidFill>
                  <a:schemeClr val="tx1">
                    <a:lumMod val="65000"/>
                    <a:lumOff val="35000"/>
                  </a:schemeClr>
                </a:solidFill>
              </a:rPr>
              <a:t>Prior to sexual activity in all genders</a:t>
            </a:r>
          </a:p>
          <a:p>
            <a:pPr marL="685800" lvl="1" indent="-228600" algn="l">
              <a:buFont typeface="Arial"/>
              <a:buChar char="•"/>
            </a:pPr>
            <a:r>
              <a:rPr lang="en-US" sz="2900" dirty="0" smtClean="0">
                <a:solidFill>
                  <a:schemeClr val="tx1">
                    <a:lumMod val="65000"/>
                    <a:lumOff val="35000"/>
                  </a:schemeClr>
                </a:solidFill>
              </a:rPr>
              <a:t>100% protection for HPV16/18 for cervical and anal cancer</a:t>
            </a:r>
          </a:p>
          <a:p>
            <a:pPr marL="685800" lvl="1" indent="-228600" algn="l">
              <a:buFont typeface="Arial"/>
              <a:buChar char="•"/>
            </a:pPr>
            <a:r>
              <a:rPr lang="en-US" sz="2900" dirty="0" smtClean="0">
                <a:solidFill>
                  <a:schemeClr val="tx1">
                    <a:lumMod val="65000"/>
                    <a:lumOff val="35000"/>
                  </a:schemeClr>
                </a:solidFill>
              </a:rPr>
              <a:t>100% protection for HPV 6/11 for genital warts  </a:t>
            </a:r>
            <a:endParaRPr lang="en-US" sz="2900" dirty="0" smtClean="0">
              <a:solidFill>
                <a:schemeClr val="tx1">
                  <a:lumMod val="75000"/>
                  <a:lumOff val="25000"/>
                </a:schemeClr>
              </a:solidFill>
            </a:endParaRPr>
          </a:p>
          <a:p>
            <a:pPr lvl="1" algn="l"/>
            <a:endParaRPr lang="en-US" sz="2900" dirty="0" smtClean="0">
              <a:solidFill>
                <a:schemeClr val="tx1">
                  <a:lumMod val="65000"/>
                  <a:lumOff val="35000"/>
                </a:schemeClr>
              </a:solidFill>
            </a:endParaRPr>
          </a:p>
          <a:p>
            <a:pPr marL="457200" indent="-457200" algn="l">
              <a:buFont typeface="Arial"/>
              <a:buChar char="•"/>
            </a:pPr>
            <a:endParaRPr lang="en-US" sz="3000" dirty="0" smtClean="0">
              <a:solidFill>
                <a:schemeClr val="tx1">
                  <a:lumMod val="75000"/>
                  <a:lumOff val="25000"/>
                </a:schemeClr>
              </a:solidFill>
            </a:endParaRPr>
          </a:p>
          <a:p>
            <a:endParaRPr lang="en-US" dirty="0">
              <a:solidFill>
                <a:schemeClr val="tx1">
                  <a:lumMod val="65000"/>
                  <a:lumOff val="35000"/>
                </a:schemeClr>
              </a:solidFill>
            </a:endParaRPr>
          </a:p>
        </p:txBody>
      </p:sp>
      <p:pic>
        <p:nvPicPr>
          <p:cNvPr id="8" name="Picture 7" descr="Hu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3875" y="1777349"/>
            <a:ext cx="2196592" cy="4466134"/>
          </a:xfrm>
          <a:prstGeom prst="rect">
            <a:avLst/>
          </a:prstGeom>
        </p:spPr>
      </p:pic>
      <p:pic>
        <p:nvPicPr>
          <p:cNvPr id="15" name="Picture 14"/>
          <p:cNvPicPr>
            <a:picLocks noChangeAspect="1"/>
          </p:cNvPicPr>
          <p:nvPr/>
        </p:nvPicPr>
        <p:blipFill>
          <a:blip r:embed="rId4"/>
          <a:stretch>
            <a:fillRect/>
          </a:stretch>
        </p:blipFill>
        <p:spPr>
          <a:xfrm>
            <a:off x="457200" y="5257286"/>
            <a:ext cx="2400414" cy="1502659"/>
          </a:xfrm>
          <a:prstGeom prst="rect">
            <a:avLst/>
          </a:prstGeom>
          <a:noFill/>
          <a:ln>
            <a:noFill/>
          </a:ln>
        </p:spPr>
      </p:pic>
      <p:sp>
        <p:nvSpPr>
          <p:cNvPr id="14" name="TextBox 13"/>
          <p:cNvSpPr txBox="1"/>
          <p:nvPr/>
        </p:nvSpPr>
        <p:spPr>
          <a:xfrm>
            <a:off x="-190500" y="3489693"/>
            <a:ext cx="6638637" cy="1569660"/>
          </a:xfrm>
          <a:prstGeom prst="rect">
            <a:avLst/>
          </a:prstGeom>
          <a:noFill/>
        </p:spPr>
        <p:txBody>
          <a:bodyPr wrap="square" rtlCol="0">
            <a:spAutoFit/>
          </a:bodyPr>
          <a:lstStyle/>
          <a:p>
            <a:pPr marL="228600">
              <a:buFont typeface="Arial"/>
              <a:buChar char="•"/>
            </a:pPr>
            <a:r>
              <a:rPr lang="en-US" sz="2000" dirty="0" smtClean="0">
                <a:solidFill>
                  <a:schemeClr val="tx1">
                    <a:lumMod val="75000"/>
                    <a:lumOff val="25000"/>
                  </a:schemeClr>
                </a:solidFill>
              </a:rPr>
              <a:t>  </a:t>
            </a:r>
            <a:r>
              <a:rPr lang="en-US" sz="2900" dirty="0" err="1" smtClean="0">
                <a:solidFill>
                  <a:schemeClr val="tx1">
                    <a:lumMod val="75000"/>
                    <a:lumOff val="25000"/>
                  </a:schemeClr>
                </a:solidFill>
              </a:rPr>
              <a:t>Cervarix</a:t>
            </a:r>
            <a:r>
              <a:rPr lang="en-US" sz="2900" dirty="0" smtClean="0">
                <a:solidFill>
                  <a:schemeClr val="tx1">
                    <a:lumMod val="75000"/>
                    <a:lumOff val="25000"/>
                  </a:schemeClr>
                </a:solidFill>
              </a:rPr>
              <a:t>: </a:t>
            </a:r>
            <a:r>
              <a:rPr lang="en-US" sz="3200" dirty="0">
                <a:solidFill>
                  <a:schemeClr val="tx1">
                    <a:lumMod val="75000"/>
                    <a:lumOff val="25000"/>
                  </a:schemeClr>
                </a:solidFill>
              </a:rPr>
              <a:t>3 shots over 6 months</a:t>
            </a:r>
            <a:endParaRPr lang="en-US" sz="2900" dirty="0" smtClean="0">
              <a:solidFill>
                <a:schemeClr val="tx1">
                  <a:lumMod val="75000"/>
                  <a:lumOff val="25000"/>
                </a:schemeClr>
              </a:solidFill>
            </a:endParaRPr>
          </a:p>
          <a:p>
            <a:pPr marL="685800" lvl="1" indent="-228600">
              <a:buFont typeface="Arial"/>
              <a:buChar char="•"/>
            </a:pPr>
            <a:r>
              <a:rPr lang="en-US" sz="1600" dirty="0" smtClean="0">
                <a:solidFill>
                  <a:schemeClr val="tx1">
                    <a:lumMod val="65000"/>
                    <a:lumOff val="35000"/>
                  </a:schemeClr>
                </a:solidFill>
              </a:rPr>
              <a:t>0, 1, and 6 month time points</a:t>
            </a:r>
          </a:p>
          <a:p>
            <a:pPr marL="685800" lvl="1" indent="-228600">
              <a:buFont typeface="Arial"/>
              <a:buChar char="•"/>
            </a:pPr>
            <a:r>
              <a:rPr lang="en-US" sz="1600" dirty="0">
                <a:solidFill>
                  <a:schemeClr val="tx1">
                    <a:lumMod val="75000"/>
                    <a:lumOff val="25000"/>
                  </a:schemeClr>
                </a:solidFill>
              </a:rPr>
              <a:t>single shot; long term protection </a:t>
            </a:r>
            <a:r>
              <a:rPr lang="en-US" sz="1600" dirty="0" smtClean="0">
                <a:solidFill>
                  <a:schemeClr val="tx1">
                    <a:lumMod val="75000"/>
                    <a:lumOff val="25000"/>
                  </a:schemeClr>
                </a:solidFill>
              </a:rPr>
              <a:t>less</a:t>
            </a:r>
            <a:endParaRPr lang="en-US" sz="1600" dirty="0" smtClean="0">
              <a:solidFill>
                <a:schemeClr val="tx1">
                  <a:lumMod val="65000"/>
                  <a:lumOff val="35000"/>
                </a:schemeClr>
              </a:solidFill>
            </a:endParaRPr>
          </a:p>
          <a:p>
            <a:pPr marL="685800" lvl="1" indent="-228600">
              <a:buFont typeface="Arial"/>
              <a:buChar char="•"/>
            </a:pPr>
            <a:r>
              <a:rPr lang="en-US" sz="1600" dirty="0" smtClean="0">
                <a:solidFill>
                  <a:schemeClr val="tx1">
                    <a:lumMod val="65000"/>
                    <a:lumOff val="35000"/>
                  </a:schemeClr>
                </a:solidFill>
              </a:rPr>
              <a:t>Prior </a:t>
            </a:r>
            <a:r>
              <a:rPr lang="en-US" sz="1600" dirty="0">
                <a:solidFill>
                  <a:schemeClr val="tx1">
                    <a:lumMod val="65000"/>
                    <a:lumOff val="35000"/>
                  </a:schemeClr>
                </a:solidFill>
              </a:rPr>
              <a:t>to sexual activity in all genders</a:t>
            </a:r>
          </a:p>
          <a:p>
            <a:pPr marL="685800" lvl="1" indent="-228600">
              <a:buFont typeface="Arial"/>
              <a:buChar char="•"/>
            </a:pPr>
            <a:r>
              <a:rPr lang="en-US" sz="1600" dirty="0">
                <a:solidFill>
                  <a:schemeClr val="tx1">
                    <a:lumMod val="65000"/>
                    <a:lumOff val="35000"/>
                  </a:schemeClr>
                </a:solidFill>
              </a:rPr>
              <a:t>100% protection for HPV16/</a:t>
            </a:r>
            <a:r>
              <a:rPr lang="en-US" sz="1600" dirty="0" smtClean="0">
                <a:solidFill>
                  <a:schemeClr val="tx1">
                    <a:lumMod val="65000"/>
                    <a:lumOff val="35000"/>
                  </a:schemeClr>
                </a:solidFill>
              </a:rPr>
              <a:t>18 for cervical cancer </a:t>
            </a:r>
          </a:p>
        </p:txBody>
      </p:sp>
      <p:sp>
        <p:nvSpPr>
          <p:cNvPr id="16" name="TextBox 15"/>
          <p:cNvSpPr txBox="1"/>
          <p:nvPr/>
        </p:nvSpPr>
        <p:spPr>
          <a:xfrm>
            <a:off x="-190500" y="2989234"/>
            <a:ext cx="6858000" cy="1031051"/>
          </a:xfrm>
          <a:prstGeom prst="rect">
            <a:avLst/>
          </a:prstGeom>
          <a:noFill/>
        </p:spPr>
        <p:txBody>
          <a:bodyPr wrap="square" rtlCol="0">
            <a:spAutoFit/>
          </a:bodyPr>
          <a:lstStyle/>
          <a:p>
            <a:pPr marL="228600">
              <a:buFont typeface="Arial"/>
              <a:buChar char="•"/>
            </a:pPr>
            <a:r>
              <a:rPr lang="en-US" sz="2000" dirty="0" smtClean="0">
                <a:solidFill>
                  <a:schemeClr val="tx1">
                    <a:lumMod val="75000"/>
                    <a:lumOff val="25000"/>
                  </a:schemeClr>
                </a:solidFill>
              </a:rPr>
              <a:t> </a:t>
            </a:r>
            <a:r>
              <a:rPr lang="en-US" sz="2000" dirty="0">
                <a:solidFill>
                  <a:schemeClr val="tx1">
                    <a:lumMod val="75000"/>
                    <a:lumOff val="25000"/>
                  </a:schemeClr>
                </a:solidFill>
              </a:rPr>
              <a:t> </a:t>
            </a:r>
            <a:r>
              <a:rPr lang="en-US" sz="2900" dirty="0" smtClean="0">
                <a:solidFill>
                  <a:schemeClr val="tx1">
                    <a:lumMod val="75000"/>
                    <a:lumOff val="25000"/>
                  </a:schemeClr>
                </a:solidFill>
              </a:rPr>
              <a:t>Two </a:t>
            </a:r>
            <a:r>
              <a:rPr lang="en-US" sz="2900" dirty="0">
                <a:solidFill>
                  <a:schemeClr val="tx1">
                    <a:lumMod val="75000"/>
                    <a:lumOff val="25000"/>
                  </a:schemeClr>
                </a:solidFill>
              </a:rPr>
              <a:t>Shot Protocol Approved in 2013</a:t>
            </a:r>
          </a:p>
          <a:p>
            <a:pPr>
              <a:buFont typeface="Arial"/>
              <a:buChar char="•"/>
            </a:pPr>
            <a:endParaRPr lang="en-US" sz="3200" dirty="0" smtClean="0">
              <a:solidFill>
                <a:schemeClr val="tx1">
                  <a:lumMod val="75000"/>
                  <a:lumOff val="25000"/>
                </a:schemeClr>
              </a:solidFill>
            </a:endParaRPr>
          </a:p>
        </p:txBody>
      </p:sp>
      <p:pic>
        <p:nvPicPr>
          <p:cNvPr id="13" name="Picture 12" descr="Syring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02568" y="2606409"/>
            <a:ext cx="705274" cy="846328"/>
          </a:xfrm>
          <a:prstGeom prst="rect">
            <a:avLst/>
          </a:prstGeom>
        </p:spPr>
      </p:pic>
      <p:pic>
        <p:nvPicPr>
          <p:cNvPr id="12" name="Picture 11" descr="Syring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1038" y="2310245"/>
            <a:ext cx="705274" cy="846328"/>
          </a:xfrm>
          <a:prstGeom prst="rect">
            <a:avLst/>
          </a:prstGeom>
        </p:spPr>
      </p:pic>
      <p:pic>
        <p:nvPicPr>
          <p:cNvPr id="9" name="Picture 8" descr="Syring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65193" y="1993900"/>
            <a:ext cx="705274" cy="846328"/>
          </a:xfrm>
          <a:prstGeom prst="rect">
            <a:avLst/>
          </a:prstGeom>
        </p:spPr>
      </p:pic>
      <p:sp>
        <p:nvSpPr>
          <p:cNvPr id="3" name="TextBox 2"/>
          <p:cNvSpPr txBox="1"/>
          <p:nvPr/>
        </p:nvSpPr>
        <p:spPr>
          <a:xfrm>
            <a:off x="6307975" y="6362700"/>
            <a:ext cx="2699867" cy="338554"/>
          </a:xfrm>
          <a:prstGeom prst="rect">
            <a:avLst/>
          </a:prstGeom>
          <a:noFill/>
        </p:spPr>
        <p:txBody>
          <a:bodyPr wrap="square" rtlCol="0">
            <a:spAutoFit/>
          </a:bodyPr>
          <a:lstStyle/>
          <a:p>
            <a:r>
              <a:rPr lang="en-US" sz="1600" i="1" dirty="0" smtClean="0">
                <a:solidFill>
                  <a:schemeClr val="tx1">
                    <a:lumMod val="65000"/>
                    <a:lumOff val="35000"/>
                  </a:schemeClr>
                </a:solidFill>
              </a:rPr>
              <a:t>Illustration: Julia </a:t>
            </a:r>
            <a:r>
              <a:rPr lang="en-US" sz="1600" i="1" dirty="0" err="1" smtClean="0">
                <a:solidFill>
                  <a:schemeClr val="tx1">
                    <a:lumMod val="65000"/>
                    <a:lumOff val="35000"/>
                  </a:schemeClr>
                </a:solidFill>
              </a:rPr>
              <a:t>Wargaski</a:t>
            </a:r>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10674992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fade">
                                      <p:cBhvr>
                                        <p:cTn id="13" dur="500"/>
                                        <p:tgtEl>
                                          <p:spTgt spid="11">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xEl>
                                              <p:pRg st="3" end="3"/>
                                            </p:txEl>
                                          </p:spTgt>
                                        </p:tgtEl>
                                        <p:attrNameLst>
                                          <p:attrName>style.visibility</p:attrName>
                                        </p:attrNameLst>
                                      </p:cBhvr>
                                      <p:to>
                                        <p:strVal val="visible"/>
                                      </p:to>
                                    </p:set>
                                    <p:animEffect transition="in" filter="fade">
                                      <p:cBhvr>
                                        <p:cTn id="16" dur="500"/>
                                        <p:tgtEl>
                                          <p:spTgt spid="11">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Effect transition="in" filter="fade">
                                      <p:cBhvr>
                                        <p:cTn id="19" dur="500"/>
                                        <p:tgtEl>
                                          <p:spTgt spid="11">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6">
                                            <p:txEl>
                                              <p:pRg st="0" end="0"/>
                                            </p:txEl>
                                          </p:spTgt>
                                        </p:tgtEl>
                                        <p:attrNameLst>
                                          <p:attrName>style.visibility</p:attrName>
                                        </p:attrNameLst>
                                      </p:cBhvr>
                                      <p:to>
                                        <p:strVal val="visible"/>
                                      </p:to>
                                    </p:set>
                                    <p:animEffect transition="in" filter="fade">
                                      <p:cBhvr>
                                        <p:cTn id="38" dur="500"/>
                                        <p:tgtEl>
                                          <p:spTgt spid="16">
                                            <p:txEl>
                                              <p:pRg st="0" end="0"/>
                                            </p:txEl>
                                          </p:spTgt>
                                        </p:tgtEl>
                                      </p:cBhvr>
                                    </p:animEffec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xit" presetSubtype="0" fill="hold" nodeType="with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body" idx="1"/>
          </p:nvPr>
        </p:nvSpPr>
        <p:spPr>
          <a:xfrm>
            <a:off x="0" y="1752600"/>
            <a:ext cx="9372600" cy="5791200"/>
          </a:xfrm>
        </p:spPr>
        <p:txBody>
          <a:bodyPr/>
          <a:lstStyle/>
          <a:p>
            <a:pPr>
              <a:lnSpc>
                <a:spcPct val="90000"/>
              </a:lnSpc>
            </a:pPr>
            <a:r>
              <a:rPr lang="en-US" sz="2800" i="1" dirty="0">
                <a:solidFill>
                  <a:schemeClr val="tx1">
                    <a:lumMod val="85000"/>
                    <a:lumOff val="15000"/>
                  </a:schemeClr>
                </a:solidFill>
                <a:latin typeface="Arial Unicode MS" charset="0"/>
                <a:ea typeface="ＭＳ Ｐゴシック" charset="-128"/>
                <a:cs typeface="ＭＳ Ｐゴシック" charset="-128"/>
              </a:rPr>
              <a:t>Public health </a:t>
            </a:r>
            <a:r>
              <a:rPr lang="en-US" sz="2800" dirty="0">
                <a:solidFill>
                  <a:schemeClr val="tx1">
                    <a:lumMod val="85000"/>
                    <a:lumOff val="15000"/>
                  </a:schemeClr>
                </a:solidFill>
                <a:latin typeface="Arial Unicode MS" charset="0"/>
                <a:ea typeface="ＭＳ Ｐゴシック" charset="-128"/>
                <a:cs typeface="ＭＳ Ｐゴシック" charset="-128"/>
              </a:rPr>
              <a:t>interested in preventing infection</a:t>
            </a:r>
          </a:p>
          <a:p>
            <a:pPr lvl="1">
              <a:lnSpc>
                <a:spcPct val="90000"/>
              </a:lnSpc>
            </a:pPr>
            <a:r>
              <a:rPr lang="en-US" sz="2000" dirty="0">
                <a:solidFill>
                  <a:schemeClr val="tx1">
                    <a:lumMod val="65000"/>
                    <a:lumOff val="35000"/>
                  </a:schemeClr>
                </a:solidFill>
                <a:latin typeface="Arial Unicode MS" charset="0"/>
              </a:rPr>
              <a:t>Screen and prevent HPV infection or reduce cancer deaths</a:t>
            </a:r>
          </a:p>
          <a:p>
            <a:pPr lvl="1">
              <a:lnSpc>
                <a:spcPct val="90000"/>
              </a:lnSpc>
              <a:buFontTx/>
              <a:buNone/>
            </a:pPr>
            <a:endParaRPr lang="en-US" sz="1800" dirty="0">
              <a:latin typeface="Arial Unicode MS" charset="0"/>
            </a:endParaRPr>
          </a:p>
          <a:p>
            <a:pPr>
              <a:lnSpc>
                <a:spcPct val="90000"/>
              </a:lnSpc>
            </a:pPr>
            <a:r>
              <a:rPr lang="en-US" sz="2800" i="1" dirty="0">
                <a:solidFill>
                  <a:srgbClr val="262626"/>
                </a:solidFill>
                <a:latin typeface="Arial Unicode MS" charset="0"/>
                <a:ea typeface="ＭＳ Ｐゴシック" charset="-128"/>
                <a:cs typeface="ＭＳ Ｐゴシック" charset="-128"/>
              </a:rPr>
              <a:t>Medicine</a:t>
            </a:r>
            <a:r>
              <a:rPr lang="en-US" sz="2800" dirty="0">
                <a:solidFill>
                  <a:srgbClr val="262626"/>
                </a:solidFill>
                <a:latin typeface="Arial Unicode MS" charset="0"/>
                <a:ea typeface="ＭＳ Ｐゴシック" charset="-128"/>
                <a:cs typeface="ＭＳ Ｐゴシック" charset="-128"/>
              </a:rPr>
              <a:t> interested in screening and treating pathology</a:t>
            </a:r>
          </a:p>
          <a:p>
            <a:pPr lvl="1">
              <a:lnSpc>
                <a:spcPct val="90000"/>
              </a:lnSpc>
            </a:pPr>
            <a:r>
              <a:rPr lang="en-US" sz="2000" dirty="0">
                <a:solidFill>
                  <a:srgbClr val="595959"/>
                </a:solidFill>
                <a:latin typeface="Arial Unicode MS" charset="0"/>
              </a:rPr>
              <a:t>Screen and remove/treat precancerous tissue</a:t>
            </a:r>
          </a:p>
          <a:p>
            <a:pPr lvl="1">
              <a:lnSpc>
                <a:spcPct val="90000"/>
              </a:lnSpc>
            </a:pPr>
            <a:endParaRPr lang="en-US" sz="2400" dirty="0">
              <a:latin typeface="Arial Unicode MS" charset="0"/>
            </a:endParaRPr>
          </a:p>
          <a:p>
            <a:pPr>
              <a:lnSpc>
                <a:spcPct val="90000"/>
              </a:lnSpc>
            </a:pPr>
            <a:r>
              <a:rPr lang="en-US" sz="2800" i="1" dirty="0">
                <a:solidFill>
                  <a:srgbClr val="262626"/>
                </a:solidFill>
                <a:latin typeface="Arial Unicode MS" charset="0"/>
                <a:ea typeface="ＭＳ Ｐゴシック" charset="-128"/>
                <a:cs typeface="ＭＳ Ｐゴシック" charset="-128"/>
              </a:rPr>
              <a:t>Epidemiology</a:t>
            </a:r>
            <a:r>
              <a:rPr lang="en-US" sz="2800" dirty="0">
                <a:solidFill>
                  <a:srgbClr val="262626"/>
                </a:solidFill>
                <a:latin typeface="Arial Unicode MS" charset="0"/>
                <a:ea typeface="ＭＳ Ｐゴシック" charset="-128"/>
                <a:cs typeface="ＭＳ Ｐゴシック" charset="-128"/>
              </a:rPr>
              <a:t> </a:t>
            </a:r>
            <a:r>
              <a:rPr lang="en-US" sz="2800" dirty="0" smtClean="0">
                <a:solidFill>
                  <a:srgbClr val="262626"/>
                </a:solidFill>
                <a:latin typeface="Arial Unicode MS" charset="0"/>
                <a:ea typeface="ＭＳ Ｐゴシック" charset="-128"/>
                <a:cs typeface="ＭＳ Ｐゴシック" charset="-128"/>
              </a:rPr>
              <a:t>interested in finding patterns</a:t>
            </a:r>
            <a:endParaRPr lang="en-US" sz="2800" dirty="0">
              <a:solidFill>
                <a:srgbClr val="262626"/>
              </a:solidFill>
              <a:latin typeface="Arial Unicode MS" charset="0"/>
              <a:ea typeface="ＭＳ Ｐゴシック" charset="-128"/>
              <a:cs typeface="ＭＳ Ｐゴシック" charset="-128"/>
            </a:endParaRPr>
          </a:p>
          <a:p>
            <a:pPr lvl="1">
              <a:lnSpc>
                <a:spcPct val="90000"/>
              </a:lnSpc>
            </a:pPr>
            <a:r>
              <a:rPr lang="en-US" sz="2000" dirty="0">
                <a:latin typeface="Arial Unicode MS" charset="0"/>
              </a:rPr>
              <a:t>How </a:t>
            </a:r>
            <a:r>
              <a:rPr lang="en-US" sz="2000" dirty="0" smtClean="0">
                <a:latin typeface="Arial Unicode MS" charset="0"/>
              </a:rPr>
              <a:t>many clear </a:t>
            </a:r>
            <a:r>
              <a:rPr lang="en-US" sz="2000" dirty="0">
                <a:latin typeface="Arial Unicode MS" charset="0"/>
              </a:rPr>
              <a:t>infection?</a:t>
            </a:r>
          </a:p>
          <a:p>
            <a:pPr lvl="2">
              <a:lnSpc>
                <a:spcPct val="90000"/>
              </a:lnSpc>
            </a:pPr>
            <a:r>
              <a:rPr lang="en-US" sz="1800" dirty="0" smtClean="0">
                <a:solidFill>
                  <a:schemeClr val="tx1">
                    <a:lumMod val="65000"/>
                    <a:lumOff val="35000"/>
                  </a:schemeClr>
                </a:solidFill>
                <a:latin typeface="Arial Unicode MS" charset="0"/>
                <a:ea typeface="ＭＳ Ｐゴシック" charset="-128"/>
              </a:rPr>
              <a:t>Pap screening looks </a:t>
            </a:r>
            <a:r>
              <a:rPr lang="en-US" sz="1800" dirty="0">
                <a:solidFill>
                  <a:schemeClr val="tx1">
                    <a:lumMod val="65000"/>
                    <a:lumOff val="35000"/>
                  </a:schemeClr>
                </a:solidFill>
                <a:latin typeface="Arial Unicode MS" charset="0"/>
                <a:ea typeface="ＭＳ Ｐゴシック" charset="-128"/>
              </a:rPr>
              <a:t>for cell pathology not infection</a:t>
            </a:r>
          </a:p>
          <a:p>
            <a:pPr lvl="2">
              <a:lnSpc>
                <a:spcPct val="90000"/>
              </a:lnSpc>
            </a:pPr>
            <a:r>
              <a:rPr lang="en-US" sz="1800" dirty="0" smtClean="0">
                <a:solidFill>
                  <a:schemeClr val="tx1">
                    <a:lumMod val="65000"/>
                    <a:lumOff val="35000"/>
                  </a:schemeClr>
                </a:solidFill>
                <a:latin typeface="Arial Unicode MS" charset="0"/>
                <a:ea typeface="ＭＳ Ｐゴシック" charset="-128"/>
              </a:rPr>
              <a:t>Data on cervical </a:t>
            </a:r>
            <a:r>
              <a:rPr lang="en-US" sz="1800" dirty="0">
                <a:solidFill>
                  <a:schemeClr val="tx1">
                    <a:lumMod val="65000"/>
                    <a:lumOff val="35000"/>
                  </a:schemeClr>
                </a:solidFill>
                <a:latin typeface="Arial Unicode MS" charset="0"/>
                <a:ea typeface="ＭＳ Ｐゴシック" charset="-128"/>
              </a:rPr>
              <a:t>cancer </a:t>
            </a:r>
            <a:r>
              <a:rPr lang="en-US" sz="1800" dirty="0" smtClean="0">
                <a:solidFill>
                  <a:schemeClr val="tx1">
                    <a:lumMod val="65000"/>
                    <a:lumOff val="35000"/>
                  </a:schemeClr>
                </a:solidFill>
                <a:latin typeface="Arial Unicode MS" charset="0"/>
                <a:ea typeface="ＭＳ Ｐゴシック" charset="-128"/>
              </a:rPr>
              <a:t>cases suggests low progression rate</a:t>
            </a:r>
          </a:p>
          <a:p>
            <a:pPr lvl="1">
              <a:lnSpc>
                <a:spcPct val="90000"/>
              </a:lnSpc>
            </a:pPr>
            <a:r>
              <a:rPr lang="en-US" sz="2000" dirty="0" smtClean="0">
                <a:latin typeface="Arial Unicode MS" charset="0"/>
              </a:rPr>
              <a:t>How many men infected (no systematic Pap)?</a:t>
            </a:r>
          </a:p>
          <a:p>
            <a:pPr lvl="1">
              <a:lnSpc>
                <a:spcPct val="90000"/>
              </a:lnSpc>
            </a:pPr>
            <a:r>
              <a:rPr lang="en-US" sz="2000" dirty="0" smtClean="0">
                <a:latin typeface="Arial Unicode MS" charset="0"/>
              </a:rPr>
              <a:t>How </a:t>
            </a:r>
            <a:r>
              <a:rPr lang="en-US" sz="2000" dirty="0">
                <a:latin typeface="Arial Unicode MS" charset="0"/>
              </a:rPr>
              <a:t>do environmental factors affect infection?</a:t>
            </a:r>
          </a:p>
          <a:p>
            <a:pPr lvl="2">
              <a:lnSpc>
                <a:spcPct val="90000"/>
              </a:lnSpc>
            </a:pPr>
            <a:r>
              <a:rPr lang="en-US" sz="1800" dirty="0" smtClean="0">
                <a:solidFill>
                  <a:srgbClr val="595959"/>
                </a:solidFill>
                <a:latin typeface="Arial Unicode MS" charset="0"/>
                <a:ea typeface="ＭＳ Ｐゴシック" charset="-128"/>
              </a:rPr>
              <a:t>Smoking, </a:t>
            </a:r>
            <a:r>
              <a:rPr lang="en-US" sz="1800" dirty="0" err="1" smtClean="0">
                <a:solidFill>
                  <a:srgbClr val="595959"/>
                </a:solidFill>
                <a:latin typeface="Arial Unicode MS" charset="0"/>
                <a:ea typeface="ＭＳ Ｐゴシック" charset="-128"/>
              </a:rPr>
              <a:t>folate</a:t>
            </a:r>
            <a:r>
              <a:rPr lang="en-US" sz="1800" dirty="0" smtClean="0">
                <a:solidFill>
                  <a:srgbClr val="595959"/>
                </a:solidFill>
                <a:latin typeface="Arial Unicode MS" charset="0"/>
                <a:ea typeface="ＭＳ Ｐゴシック" charset="-128"/>
              </a:rPr>
              <a:t> </a:t>
            </a:r>
            <a:r>
              <a:rPr lang="en-US" sz="1800" dirty="0">
                <a:solidFill>
                  <a:srgbClr val="595959"/>
                </a:solidFill>
                <a:latin typeface="Arial Unicode MS" charset="0"/>
                <a:ea typeface="ＭＳ Ｐゴシック" charset="-128"/>
              </a:rPr>
              <a:t>(Vitamin B</a:t>
            </a:r>
            <a:r>
              <a:rPr lang="en-US" sz="1800" dirty="0" smtClean="0">
                <a:solidFill>
                  <a:srgbClr val="595959"/>
                </a:solidFill>
                <a:latin typeface="Arial Unicode MS" charset="0"/>
                <a:ea typeface="ＭＳ Ｐゴシック" charset="-128"/>
              </a:rPr>
              <a:t>), </a:t>
            </a:r>
            <a:r>
              <a:rPr lang="en-US" sz="1800" dirty="0">
                <a:solidFill>
                  <a:srgbClr val="595959"/>
                </a:solidFill>
                <a:latin typeface="Arial Unicode MS" charset="0"/>
                <a:ea typeface="ＭＳ Ｐゴシック" charset="-128"/>
              </a:rPr>
              <a:t>multiple sex partners, ovulation, etc. </a:t>
            </a:r>
          </a:p>
        </p:txBody>
      </p:sp>
      <p:sp>
        <p:nvSpPr>
          <p:cNvPr id="186371" name="Rectangle 3"/>
          <p:cNvSpPr>
            <a:spLocks noGrp="1" noChangeArrowheads="1"/>
          </p:cNvSpPr>
          <p:nvPr>
            <p:ph type="title"/>
          </p:nvPr>
        </p:nvSpPr>
        <p:spPr>
          <a:xfrm>
            <a:off x="0" y="91209"/>
            <a:ext cx="9144000" cy="1750291"/>
          </a:xfrm>
          <a:noFill/>
        </p:spPr>
        <p:txBody>
          <a:bodyPr/>
          <a:lstStyle/>
          <a:p>
            <a:pPr>
              <a:lnSpc>
                <a:spcPct val="50000"/>
              </a:lnSpc>
            </a:pPr>
            <a:r>
              <a:rPr lang="en-US" sz="3600" b="1" dirty="0" smtClean="0">
                <a:latin typeface="Arial Unicode MS" charset="0"/>
                <a:ea typeface="ＭＳ Ｐゴシック" charset="-128"/>
                <a:cs typeface="ＭＳ Ｐゴシック" charset="-128"/>
              </a:rPr>
              <a:t>Public </a:t>
            </a:r>
            <a:r>
              <a:rPr lang="en-US" sz="3600" b="1" dirty="0">
                <a:latin typeface="Arial Unicode MS" charset="0"/>
                <a:ea typeface="ＭＳ Ｐゴシック" charset="-128"/>
                <a:cs typeface="ＭＳ Ｐゴシック" charset="-128"/>
              </a:rPr>
              <a:t>Health </a:t>
            </a:r>
            <a:r>
              <a:rPr lang="en-US" sz="3600" b="1" dirty="0" smtClean="0">
                <a:latin typeface="Arial Unicode MS" charset="0"/>
                <a:ea typeface="ＭＳ Ｐゴシック" charset="-128"/>
                <a:cs typeface="ＭＳ Ｐゴシック" charset="-128"/>
              </a:rPr>
              <a:t>vs. Medicine</a:t>
            </a:r>
            <a:r>
              <a:rPr lang="en-US" sz="3600" b="1" dirty="0">
                <a:solidFill>
                  <a:schemeClr val="accent2"/>
                </a:solidFill>
                <a:latin typeface="Arial Unicode MS" charset="0"/>
                <a:ea typeface="ＭＳ Ｐゴシック" charset="-128"/>
                <a:cs typeface="ＭＳ Ｐゴシック" charset="-128"/>
              </a:rPr>
              <a:t/>
            </a:r>
            <a:br>
              <a:rPr lang="en-US" sz="3600" b="1" dirty="0">
                <a:solidFill>
                  <a:schemeClr val="accent2"/>
                </a:solidFill>
                <a:latin typeface="Arial Unicode MS" charset="0"/>
                <a:ea typeface="ＭＳ Ｐゴシック" charset="-128"/>
                <a:cs typeface="ＭＳ Ｐゴシック" charset="-128"/>
              </a:rPr>
            </a:br>
            <a:endParaRPr lang="en-US" sz="1400" dirty="0">
              <a:ea typeface="ＭＳ Ｐゴシック" charset="-128"/>
              <a:cs typeface="ＭＳ Ｐゴシック" charset="-128"/>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2582" y="1129937"/>
            <a:ext cx="442687" cy="331208"/>
          </a:xfrm>
          <a:prstGeom prst="rect">
            <a:avLst/>
          </a:prstGeom>
        </p:spPr>
      </p:pic>
    </p:spTree>
    <p:extLst>
      <p:ext uri="{BB962C8B-B14F-4D97-AF65-F5344CB8AC3E}">
        <p14:creationId xmlns:p14="http://schemas.microsoft.com/office/powerpoint/2010/main" val="35305977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637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6370">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637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637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6370">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6370">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6370">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6370">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6370">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6370">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6370">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body" idx="1"/>
          </p:nvPr>
        </p:nvSpPr>
        <p:spPr>
          <a:xfrm>
            <a:off x="444500" y="1600200"/>
            <a:ext cx="9372600" cy="4953000"/>
          </a:xfrm>
        </p:spPr>
        <p:txBody>
          <a:bodyPr>
            <a:normAutofit fontScale="92500" lnSpcReduction="20000"/>
          </a:bodyPr>
          <a:lstStyle/>
          <a:p>
            <a:pPr>
              <a:lnSpc>
                <a:spcPct val="80000"/>
              </a:lnSpc>
            </a:pPr>
            <a:r>
              <a:rPr lang="en-US" sz="2400" dirty="0">
                <a:solidFill>
                  <a:schemeClr val="tx1">
                    <a:lumMod val="85000"/>
                    <a:lumOff val="15000"/>
                  </a:schemeClr>
                </a:solidFill>
                <a:latin typeface="Arial Unicode MS" charset="0"/>
                <a:ea typeface="ＭＳ Ｐゴシック" charset="-128"/>
                <a:cs typeface="ＭＳ Ｐゴシック" charset="-128"/>
              </a:rPr>
              <a:t>Vaccine being produced by 3 companies</a:t>
            </a:r>
          </a:p>
          <a:p>
            <a:pPr lvl="1">
              <a:lnSpc>
                <a:spcPct val="80000"/>
              </a:lnSpc>
            </a:pPr>
            <a:r>
              <a:rPr lang="en-US" sz="2400" dirty="0">
                <a:solidFill>
                  <a:schemeClr val="tx1">
                    <a:lumMod val="65000"/>
                    <a:lumOff val="35000"/>
                  </a:schemeClr>
                </a:solidFill>
                <a:latin typeface="Arial Unicode MS" charset="0"/>
              </a:rPr>
              <a:t>Most injected, though some are investigating oral </a:t>
            </a:r>
            <a:r>
              <a:rPr lang="en-US" sz="2400" dirty="0" smtClean="0">
                <a:solidFill>
                  <a:schemeClr val="tx1">
                    <a:lumMod val="65000"/>
                    <a:lumOff val="35000"/>
                  </a:schemeClr>
                </a:solidFill>
                <a:latin typeface="Arial Unicode MS" charset="0"/>
              </a:rPr>
              <a:t>vaccine</a:t>
            </a:r>
          </a:p>
          <a:p>
            <a:pPr marL="457200" lvl="1" indent="0">
              <a:lnSpc>
                <a:spcPct val="80000"/>
              </a:lnSpc>
              <a:buNone/>
            </a:pPr>
            <a:endParaRPr lang="en-US" sz="2000" dirty="0">
              <a:solidFill>
                <a:schemeClr val="tx1">
                  <a:lumMod val="65000"/>
                  <a:lumOff val="35000"/>
                </a:schemeClr>
              </a:solidFill>
              <a:latin typeface="Arial Unicode MS" charset="0"/>
            </a:endParaRPr>
          </a:p>
          <a:p>
            <a:pPr>
              <a:lnSpc>
                <a:spcPct val="80000"/>
              </a:lnSpc>
            </a:pPr>
            <a:r>
              <a:rPr lang="en-US" sz="2400" dirty="0">
                <a:solidFill>
                  <a:schemeClr val="tx1">
                    <a:lumMod val="85000"/>
                    <a:lumOff val="15000"/>
                  </a:schemeClr>
                </a:solidFill>
                <a:latin typeface="Arial Unicode MS" charset="0"/>
                <a:ea typeface="ＭＳ Ｐゴシック" charset="-128"/>
                <a:cs typeface="ＭＳ Ｐゴシック" charset="-128"/>
              </a:rPr>
              <a:t>Some are multivalent--all are viral shells; NO ACTIVE </a:t>
            </a:r>
            <a:r>
              <a:rPr lang="en-US" sz="2400" dirty="0" smtClean="0">
                <a:solidFill>
                  <a:schemeClr val="tx1">
                    <a:lumMod val="85000"/>
                    <a:lumOff val="15000"/>
                  </a:schemeClr>
                </a:solidFill>
                <a:latin typeface="Arial Unicode MS" charset="0"/>
                <a:ea typeface="ＭＳ Ｐゴシック" charset="-128"/>
                <a:cs typeface="ＭＳ Ｐゴシック" charset="-128"/>
              </a:rPr>
              <a:t>VIRUS</a:t>
            </a:r>
          </a:p>
          <a:p>
            <a:pPr marL="0" indent="0">
              <a:lnSpc>
                <a:spcPct val="80000"/>
              </a:lnSpc>
              <a:buNone/>
            </a:pPr>
            <a:endParaRPr lang="en-US" sz="2400" dirty="0">
              <a:solidFill>
                <a:schemeClr val="tx1">
                  <a:lumMod val="85000"/>
                  <a:lumOff val="15000"/>
                </a:schemeClr>
              </a:solidFill>
              <a:latin typeface="Arial Unicode MS" charset="0"/>
              <a:ea typeface="ＭＳ Ｐゴシック" charset="-128"/>
              <a:cs typeface="ＭＳ Ｐゴシック" charset="-128"/>
            </a:endParaRPr>
          </a:p>
          <a:p>
            <a:pPr>
              <a:lnSpc>
                <a:spcPct val="80000"/>
              </a:lnSpc>
            </a:pPr>
            <a:r>
              <a:rPr lang="en-US" sz="2400" dirty="0">
                <a:solidFill>
                  <a:srgbClr val="404040"/>
                </a:solidFill>
                <a:latin typeface="Arial Unicode MS" charset="0"/>
                <a:ea typeface="ＭＳ Ｐゴシック" charset="-128"/>
                <a:cs typeface="ＭＳ Ｐゴシック" charset="-128"/>
              </a:rPr>
              <a:t>Efficacy is 100% protection in </a:t>
            </a:r>
            <a:r>
              <a:rPr lang="en-US" sz="2400" dirty="0" smtClean="0">
                <a:solidFill>
                  <a:srgbClr val="404040"/>
                </a:solidFill>
                <a:latin typeface="Arial Unicode MS" charset="0"/>
                <a:ea typeface="ＭＳ Ｐゴシック" charset="-128"/>
                <a:cs typeface="ＭＳ Ｐゴシック" charset="-128"/>
              </a:rPr>
              <a:t>females and males for HPV16/18</a:t>
            </a:r>
          </a:p>
          <a:p>
            <a:pPr marL="0" indent="0">
              <a:lnSpc>
                <a:spcPct val="80000"/>
              </a:lnSpc>
              <a:buNone/>
            </a:pPr>
            <a:endParaRPr lang="en-US" sz="2400" dirty="0" smtClean="0">
              <a:solidFill>
                <a:srgbClr val="404040"/>
              </a:solidFill>
              <a:latin typeface="Arial Unicode MS" charset="0"/>
              <a:ea typeface="ＭＳ Ｐゴシック" charset="-128"/>
              <a:cs typeface="ＭＳ Ｐゴシック" charset="-128"/>
            </a:endParaRPr>
          </a:p>
          <a:p>
            <a:pPr>
              <a:lnSpc>
                <a:spcPct val="80000"/>
              </a:lnSpc>
            </a:pPr>
            <a:r>
              <a:rPr lang="en-US" sz="2400" dirty="0">
                <a:solidFill>
                  <a:srgbClr val="404040"/>
                </a:solidFill>
                <a:latin typeface="Arial Unicode MS" charset="0"/>
                <a:ea typeface="ＭＳ Ｐゴシック" charset="-128"/>
                <a:cs typeface="ＭＳ Ｐゴシック" charset="-128"/>
              </a:rPr>
              <a:t>Vaccinated </a:t>
            </a:r>
            <a:r>
              <a:rPr lang="en-US" sz="2400" dirty="0" smtClean="0">
                <a:solidFill>
                  <a:srgbClr val="404040"/>
                </a:solidFill>
                <a:latin typeface="Arial Unicode MS" charset="0"/>
                <a:ea typeface="ＭＳ Ｐゴシック" charset="-128"/>
                <a:cs typeface="ＭＳ Ｐゴシック" charset="-128"/>
              </a:rPr>
              <a:t>produces </a:t>
            </a:r>
            <a:r>
              <a:rPr lang="en-US" sz="2400" dirty="0">
                <a:solidFill>
                  <a:srgbClr val="404040"/>
                </a:solidFill>
                <a:latin typeface="Arial Unicode MS" charset="0"/>
                <a:ea typeface="ＭＳ Ｐゴシック" charset="-128"/>
                <a:cs typeface="ＭＳ Ｐゴシック" charset="-128"/>
              </a:rPr>
              <a:t>60x more </a:t>
            </a:r>
            <a:r>
              <a:rPr lang="en-US" sz="2400" dirty="0" smtClean="0">
                <a:solidFill>
                  <a:srgbClr val="404040"/>
                </a:solidFill>
                <a:latin typeface="Arial Unicode MS" charset="0"/>
                <a:ea typeface="ＭＳ Ｐゴシック" charset="-128"/>
                <a:cs typeface="ＭＳ Ｐゴシック" charset="-128"/>
              </a:rPr>
              <a:t>antibody than natural immunity</a:t>
            </a:r>
          </a:p>
          <a:p>
            <a:pPr marL="0" indent="0">
              <a:lnSpc>
                <a:spcPct val="80000"/>
              </a:lnSpc>
              <a:buNone/>
            </a:pPr>
            <a:endParaRPr lang="en-US" sz="2400" dirty="0">
              <a:solidFill>
                <a:srgbClr val="404040"/>
              </a:solidFill>
              <a:latin typeface="Arial Unicode MS" charset="0"/>
              <a:ea typeface="ＭＳ Ｐゴシック" charset="-128"/>
              <a:cs typeface="ＭＳ Ｐゴシック" charset="-128"/>
            </a:endParaRPr>
          </a:p>
          <a:p>
            <a:pPr>
              <a:lnSpc>
                <a:spcPct val="80000"/>
              </a:lnSpc>
            </a:pPr>
            <a:r>
              <a:rPr lang="en-US" sz="2400" dirty="0">
                <a:solidFill>
                  <a:srgbClr val="404040"/>
                </a:solidFill>
                <a:latin typeface="Arial Unicode MS" charset="0"/>
                <a:ea typeface="ＭＳ Ｐゴシック" charset="-128"/>
                <a:cs typeface="ＭＳ Ｐゴシック" charset="-128"/>
              </a:rPr>
              <a:t>Debate on mass vaccination for prevention</a:t>
            </a:r>
          </a:p>
          <a:p>
            <a:pPr lvl="1">
              <a:lnSpc>
                <a:spcPct val="80000"/>
              </a:lnSpc>
            </a:pPr>
            <a:r>
              <a:rPr lang="en-US" sz="2000" dirty="0">
                <a:latin typeface="Arial Unicode MS" charset="0"/>
              </a:rPr>
              <a:t>Pros</a:t>
            </a:r>
          </a:p>
          <a:p>
            <a:pPr lvl="2">
              <a:lnSpc>
                <a:spcPct val="80000"/>
              </a:lnSpc>
            </a:pPr>
            <a:r>
              <a:rPr lang="en-US" sz="1700" dirty="0" err="1">
                <a:solidFill>
                  <a:schemeClr val="tx1">
                    <a:lumMod val="65000"/>
                    <a:lumOff val="35000"/>
                  </a:schemeClr>
                </a:solidFill>
                <a:latin typeface="Arial Unicode MS" charset="0"/>
                <a:ea typeface="ＭＳ Ｐゴシック" charset="-128"/>
              </a:rPr>
              <a:t>Hep</a:t>
            </a:r>
            <a:r>
              <a:rPr lang="en-US" sz="1700" dirty="0">
                <a:solidFill>
                  <a:schemeClr val="tx1">
                    <a:lumMod val="65000"/>
                    <a:lumOff val="35000"/>
                  </a:schemeClr>
                </a:solidFill>
                <a:latin typeface="Arial Unicode MS" charset="0"/>
                <a:ea typeface="ＭＳ Ｐゴシック" charset="-128"/>
              </a:rPr>
              <a:t> B vaccine has dropped rates of liver cancer</a:t>
            </a:r>
          </a:p>
          <a:p>
            <a:pPr lvl="2">
              <a:lnSpc>
                <a:spcPct val="80000"/>
              </a:lnSpc>
            </a:pPr>
            <a:r>
              <a:rPr lang="en-US" sz="1700" dirty="0">
                <a:solidFill>
                  <a:schemeClr val="tx1">
                    <a:lumMod val="65000"/>
                    <a:lumOff val="35000"/>
                  </a:schemeClr>
                </a:solidFill>
                <a:latin typeface="Arial Unicode MS" charset="0"/>
                <a:ea typeface="ＭＳ Ｐゴシック" charset="-128"/>
              </a:rPr>
              <a:t>$3B spent on Pap, tissue sampling etc.</a:t>
            </a:r>
          </a:p>
          <a:p>
            <a:pPr lvl="2">
              <a:lnSpc>
                <a:spcPct val="80000"/>
              </a:lnSpc>
            </a:pPr>
            <a:r>
              <a:rPr lang="en-US" sz="1700" dirty="0">
                <a:solidFill>
                  <a:schemeClr val="tx1">
                    <a:lumMod val="65000"/>
                    <a:lumOff val="35000"/>
                  </a:schemeClr>
                </a:solidFill>
                <a:latin typeface="Arial Unicode MS" charset="0"/>
                <a:ea typeface="ＭＳ Ｐゴシック" charset="-128"/>
              </a:rPr>
              <a:t>One of the three shots still provides 80% </a:t>
            </a:r>
            <a:r>
              <a:rPr lang="en-US" sz="1700" dirty="0" smtClean="0">
                <a:solidFill>
                  <a:schemeClr val="tx1">
                    <a:lumMod val="65000"/>
                    <a:lumOff val="35000"/>
                  </a:schemeClr>
                </a:solidFill>
                <a:latin typeface="Arial Unicode MS" charset="0"/>
                <a:ea typeface="ＭＳ Ｐゴシック" charset="-128"/>
              </a:rPr>
              <a:t>protection</a:t>
            </a:r>
          </a:p>
          <a:p>
            <a:pPr lvl="2">
              <a:lnSpc>
                <a:spcPct val="80000"/>
              </a:lnSpc>
            </a:pPr>
            <a:r>
              <a:rPr lang="en-US" sz="1700" dirty="0" smtClean="0">
                <a:solidFill>
                  <a:schemeClr val="tx1">
                    <a:lumMod val="65000"/>
                    <a:lumOff val="35000"/>
                  </a:schemeClr>
                </a:solidFill>
                <a:latin typeface="Arial Unicode MS" charset="0"/>
                <a:ea typeface="ＭＳ Ｐゴシック" charset="-128"/>
              </a:rPr>
              <a:t>100% protection for HPV16/18 and partial protection against other strains</a:t>
            </a:r>
          </a:p>
          <a:p>
            <a:pPr lvl="1">
              <a:lnSpc>
                <a:spcPct val="80000"/>
              </a:lnSpc>
            </a:pPr>
            <a:r>
              <a:rPr lang="en-US" sz="2000" dirty="0">
                <a:latin typeface="Arial Unicode MS" charset="0"/>
              </a:rPr>
              <a:t>Cons</a:t>
            </a:r>
          </a:p>
          <a:p>
            <a:pPr lvl="2">
              <a:lnSpc>
                <a:spcPct val="80000"/>
              </a:lnSpc>
            </a:pPr>
            <a:r>
              <a:rPr lang="en-US" sz="1700" dirty="0">
                <a:solidFill>
                  <a:schemeClr val="tx1">
                    <a:lumMod val="65000"/>
                    <a:lumOff val="35000"/>
                  </a:schemeClr>
                </a:solidFill>
                <a:latin typeface="Arial Unicode MS" charset="0"/>
                <a:ea typeface="ＭＳ Ｐゴシック" charset="-128"/>
              </a:rPr>
              <a:t>90% of women clear on their own</a:t>
            </a:r>
          </a:p>
          <a:p>
            <a:pPr lvl="2">
              <a:lnSpc>
                <a:spcPct val="80000"/>
              </a:lnSpc>
            </a:pPr>
            <a:r>
              <a:rPr lang="en-US" sz="1700" dirty="0">
                <a:solidFill>
                  <a:schemeClr val="tx1">
                    <a:lumMod val="65000"/>
                    <a:lumOff val="35000"/>
                  </a:schemeClr>
                </a:solidFill>
                <a:latin typeface="Arial Unicode MS" charset="0"/>
                <a:ea typeface="ＭＳ Ｐゴシック" charset="-128"/>
              </a:rPr>
              <a:t>Pap has lowered rate of infection and has been improved </a:t>
            </a:r>
          </a:p>
          <a:p>
            <a:pPr lvl="2">
              <a:lnSpc>
                <a:spcPct val="80000"/>
              </a:lnSpc>
            </a:pPr>
            <a:r>
              <a:rPr lang="en-US" sz="1700" dirty="0">
                <a:solidFill>
                  <a:schemeClr val="tx1">
                    <a:lumMod val="65000"/>
                    <a:lumOff val="35000"/>
                  </a:schemeClr>
                </a:solidFill>
                <a:latin typeface="Arial Unicode MS" charset="0"/>
                <a:ea typeface="ＭＳ Ｐゴシック" charset="-128"/>
              </a:rPr>
              <a:t>Would need to vaccinate young people </a:t>
            </a:r>
          </a:p>
          <a:p>
            <a:pPr lvl="2">
              <a:lnSpc>
                <a:spcPct val="80000"/>
              </a:lnSpc>
            </a:pPr>
            <a:r>
              <a:rPr lang="en-US" sz="1700" dirty="0">
                <a:solidFill>
                  <a:schemeClr val="tx1">
                    <a:lumMod val="65000"/>
                    <a:lumOff val="35000"/>
                  </a:schemeClr>
                </a:solidFill>
                <a:latin typeface="Arial Unicode MS" charset="0"/>
                <a:ea typeface="ＭＳ Ｐゴシック" charset="-128"/>
              </a:rPr>
              <a:t>One shot and</a:t>
            </a:r>
            <a:r>
              <a:rPr lang="en-US" sz="1700" dirty="0" smtClean="0">
                <a:solidFill>
                  <a:schemeClr val="tx1">
                    <a:lumMod val="65000"/>
                    <a:lumOff val="35000"/>
                  </a:schemeClr>
                </a:solidFill>
                <a:latin typeface="Arial Unicode MS" charset="0"/>
                <a:ea typeface="ＭＳ Ｐゴシック" charset="-128"/>
              </a:rPr>
              <a:t> one booster </a:t>
            </a:r>
            <a:r>
              <a:rPr lang="en-US" sz="1700" dirty="0">
                <a:solidFill>
                  <a:schemeClr val="tx1">
                    <a:lumMod val="65000"/>
                    <a:lumOff val="35000"/>
                  </a:schemeClr>
                </a:solidFill>
                <a:latin typeface="Arial Unicode MS" charset="0"/>
                <a:ea typeface="ＭＳ Ｐゴシック" charset="-128"/>
              </a:rPr>
              <a:t>needed for 100% efficacy</a:t>
            </a:r>
          </a:p>
          <a:p>
            <a:pPr>
              <a:lnSpc>
                <a:spcPct val="80000"/>
              </a:lnSpc>
            </a:pPr>
            <a:endParaRPr lang="en-US" sz="2400" dirty="0">
              <a:latin typeface="Arial Unicode MS" charset="0"/>
              <a:ea typeface="ＭＳ Ｐゴシック" charset="-128"/>
              <a:cs typeface="ＭＳ Ｐゴシック" charset="-128"/>
            </a:endParaRPr>
          </a:p>
          <a:p>
            <a:pPr>
              <a:lnSpc>
                <a:spcPct val="80000"/>
              </a:lnSpc>
            </a:pPr>
            <a:endParaRPr lang="en-US" sz="2000" dirty="0">
              <a:latin typeface="Arial Unicode MS" charset="0"/>
              <a:ea typeface="ＭＳ Ｐゴシック" charset="-128"/>
              <a:cs typeface="ＭＳ Ｐゴシック" charset="-128"/>
            </a:endParaRPr>
          </a:p>
        </p:txBody>
      </p:sp>
      <p:sp>
        <p:nvSpPr>
          <p:cNvPr id="184323" name="Rectangle 3"/>
          <p:cNvSpPr>
            <a:spLocks noGrp="1" noChangeArrowheads="1"/>
          </p:cNvSpPr>
          <p:nvPr>
            <p:ph type="title"/>
          </p:nvPr>
        </p:nvSpPr>
        <p:spPr>
          <a:xfrm>
            <a:off x="0" y="228600"/>
            <a:ext cx="9144000" cy="1143000"/>
          </a:xfrm>
          <a:noFill/>
        </p:spPr>
        <p:txBody>
          <a:bodyPr/>
          <a:lstStyle/>
          <a:p>
            <a:r>
              <a:rPr lang="en-US" sz="3600" b="1" dirty="0">
                <a:latin typeface="Arial Unicode MS" charset="0"/>
                <a:ea typeface="ＭＳ Ｐゴシック" charset="-128"/>
                <a:cs typeface="ＭＳ Ｐゴシック" charset="-128"/>
              </a:rPr>
              <a:t>HPV Vaccine: Culture </a:t>
            </a:r>
            <a:r>
              <a:rPr lang="en-US" sz="3600" b="1" dirty="0" smtClean="0">
                <a:latin typeface="Arial Unicode MS" charset="0"/>
                <a:ea typeface="ＭＳ Ｐゴシック" charset="-128"/>
                <a:cs typeface="ＭＳ Ｐゴシック" charset="-128"/>
              </a:rPr>
              <a:t>&amp; </a:t>
            </a:r>
            <a:r>
              <a:rPr lang="en-US" sz="3600" b="1" dirty="0">
                <a:latin typeface="Arial Unicode MS" charset="0"/>
                <a:ea typeface="ＭＳ Ｐゴシック" charset="-128"/>
                <a:cs typeface="ＭＳ Ｐゴシック" charset="-128"/>
              </a:rPr>
              <a:t>Politics</a:t>
            </a:r>
            <a:br>
              <a:rPr lang="en-US" sz="3600" b="1" dirty="0">
                <a:latin typeface="Arial Unicode MS" charset="0"/>
                <a:ea typeface="ＭＳ Ｐゴシック" charset="-128"/>
                <a:cs typeface="ＭＳ Ｐゴシック" charset="-128"/>
              </a:rPr>
            </a:br>
            <a:r>
              <a:rPr lang="en-US" sz="2400" b="1" i="1" dirty="0">
                <a:solidFill>
                  <a:srgbClr val="595959"/>
                </a:solidFill>
                <a:latin typeface="Arial Unicode MS" charset="0"/>
                <a:ea typeface="ＭＳ Ｐゴシック" charset="-128"/>
                <a:cs typeface="ＭＳ Ｐゴシック" charset="-128"/>
              </a:rPr>
              <a:t>BBC </a:t>
            </a:r>
            <a:r>
              <a:rPr lang="en-US" sz="2400" b="1" i="1" dirty="0" smtClean="0">
                <a:solidFill>
                  <a:srgbClr val="595959"/>
                </a:solidFill>
                <a:latin typeface="Arial Unicode MS" charset="0"/>
                <a:ea typeface="ＭＳ Ｐゴシック" charset="-128"/>
                <a:cs typeface="ＭＳ Ｐゴシック" charset="-128"/>
              </a:rPr>
              <a:t>video </a:t>
            </a:r>
            <a:endParaRPr lang="en-US" sz="2400" b="1" i="1" dirty="0">
              <a:solidFill>
                <a:srgbClr val="595959"/>
              </a:solidFill>
              <a:latin typeface="Arial Unicode MS" charset="0"/>
              <a:ea typeface="ＭＳ Ｐゴシック" charset="-128"/>
              <a:cs typeface="ＭＳ Ｐゴシック" charset="-128"/>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7909" y="906314"/>
            <a:ext cx="442687" cy="331208"/>
          </a:xfrm>
          <a:prstGeom prst="rect">
            <a:avLst/>
          </a:prstGeom>
        </p:spPr>
      </p:pic>
    </p:spTree>
    <p:extLst>
      <p:ext uri="{BB962C8B-B14F-4D97-AF65-F5344CB8AC3E}">
        <p14:creationId xmlns:p14="http://schemas.microsoft.com/office/powerpoint/2010/main" val="5593194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84322">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84322">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84322">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84322">
                                            <p:txEl>
                                              <p:pRg st="5" end="5"/>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84322">
                                            <p:txEl>
                                              <p:pRg st="7" end="7"/>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84322">
                                            <p:txEl>
                                              <p:pRg st="9" end="9"/>
                                            </p:txEl>
                                          </p:spTgt>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84322">
                                            <p:txEl>
                                              <p:pRg st="10" end="10"/>
                                            </p:txEl>
                                          </p:spTgt>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84322">
                                            <p:txEl>
                                              <p:pRg st="11" end="11"/>
                                            </p:txEl>
                                          </p:spTgt>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84322">
                                            <p:txEl>
                                              <p:pRg st="12" end="12"/>
                                            </p:txEl>
                                          </p:spTgt>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84322">
                                            <p:txEl>
                                              <p:pRg st="13" end="13"/>
                                            </p:txEl>
                                          </p:spTgt>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84322">
                                            <p:txEl>
                                              <p:pRg st="14" end="14"/>
                                            </p:txEl>
                                          </p:spTgt>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84322">
                                            <p:txEl>
                                              <p:pRg st="15" end="15"/>
                                            </p:txEl>
                                          </p:spTgt>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84322">
                                            <p:txEl>
                                              <p:pRg st="16" end="16"/>
                                            </p:txEl>
                                          </p:spTgt>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84322">
                                            <p:txEl>
                                              <p:pRg st="17" end="17"/>
                                            </p:txEl>
                                          </p:spTgt>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84322">
                                            <p:txEl>
                                              <p:pRg st="18" end="18"/>
                                            </p:txEl>
                                          </p:spTgt>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84322">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body" idx="1"/>
          </p:nvPr>
        </p:nvSpPr>
        <p:spPr>
          <a:xfrm>
            <a:off x="-76200" y="1600200"/>
            <a:ext cx="9372600" cy="4953000"/>
          </a:xfrm>
        </p:spPr>
        <p:txBody>
          <a:bodyPr/>
          <a:lstStyle/>
          <a:p>
            <a:pPr indent="-228600"/>
            <a:r>
              <a:rPr lang="en-US" sz="2200" dirty="0">
                <a:solidFill>
                  <a:schemeClr val="tx1">
                    <a:lumMod val="85000"/>
                    <a:lumOff val="15000"/>
                  </a:schemeClr>
                </a:solidFill>
                <a:latin typeface="Arial Unicode MS" charset="0"/>
                <a:ea typeface="ＭＳ Ｐゴシック" charset="-128"/>
                <a:cs typeface="ＭＳ Ｐゴシック" charset="-128"/>
              </a:rPr>
              <a:t>1999: Breast </a:t>
            </a:r>
            <a:r>
              <a:rPr lang="en-US" sz="2200" dirty="0" smtClean="0">
                <a:solidFill>
                  <a:schemeClr val="tx1">
                    <a:lumMod val="85000"/>
                    <a:lumOff val="15000"/>
                  </a:schemeClr>
                </a:solidFill>
                <a:latin typeface="Arial Unicode MS" charset="0"/>
                <a:ea typeface="ＭＳ Ｐゴシック" charset="-128"/>
                <a:cs typeface="ＭＳ Ｐゴシック" charset="-128"/>
              </a:rPr>
              <a:t>&amp; </a:t>
            </a:r>
            <a:r>
              <a:rPr lang="en-US" sz="2200" dirty="0">
                <a:solidFill>
                  <a:schemeClr val="tx1">
                    <a:lumMod val="85000"/>
                    <a:lumOff val="15000"/>
                  </a:schemeClr>
                </a:solidFill>
                <a:latin typeface="Arial Unicode MS" charset="0"/>
                <a:ea typeface="ＭＳ Ｐゴシック" charset="-128"/>
                <a:cs typeface="ＭＳ Ｐゴシック" charset="-128"/>
              </a:rPr>
              <a:t>Cervical Cancer Prevention </a:t>
            </a:r>
            <a:r>
              <a:rPr lang="en-US" sz="2200" dirty="0" smtClean="0">
                <a:solidFill>
                  <a:schemeClr val="tx1">
                    <a:lumMod val="85000"/>
                    <a:lumOff val="15000"/>
                  </a:schemeClr>
                </a:solidFill>
                <a:latin typeface="Arial Unicode MS" charset="0"/>
                <a:ea typeface="ＭＳ Ｐゴシック" charset="-128"/>
                <a:cs typeface="ＭＳ Ｐゴシック" charset="-128"/>
              </a:rPr>
              <a:t>&amp; </a:t>
            </a:r>
            <a:r>
              <a:rPr lang="en-US" sz="2200" dirty="0">
                <a:solidFill>
                  <a:schemeClr val="tx1">
                    <a:lumMod val="85000"/>
                    <a:lumOff val="15000"/>
                  </a:schemeClr>
                </a:solidFill>
                <a:latin typeface="Arial Unicode MS" charset="0"/>
                <a:ea typeface="ＭＳ Ｐゴシック" charset="-128"/>
                <a:cs typeface="ＭＳ Ｐゴシック" charset="-128"/>
              </a:rPr>
              <a:t>Treatment Act </a:t>
            </a:r>
            <a:r>
              <a:rPr lang="en-US" sz="2200" dirty="0" smtClean="0">
                <a:solidFill>
                  <a:schemeClr val="tx1">
                    <a:lumMod val="85000"/>
                    <a:lumOff val="15000"/>
                  </a:schemeClr>
                </a:solidFill>
                <a:latin typeface="Arial Unicode MS" charset="0"/>
                <a:ea typeface="ＭＳ Ｐゴシック" charset="-128"/>
                <a:cs typeface="ＭＳ Ｐゴシック" charset="-128"/>
              </a:rPr>
              <a:t>Proposed</a:t>
            </a:r>
            <a:endParaRPr lang="en-US" sz="2200" dirty="0">
              <a:solidFill>
                <a:schemeClr val="tx1">
                  <a:lumMod val="85000"/>
                  <a:lumOff val="15000"/>
                </a:schemeClr>
              </a:solidFill>
              <a:latin typeface="Arial Unicode MS" charset="0"/>
              <a:ea typeface="ＭＳ Ｐゴシック" charset="-128"/>
              <a:cs typeface="ＭＳ Ｐゴシック" charset="-128"/>
            </a:endParaRPr>
          </a:p>
          <a:p>
            <a:pPr lvl="1"/>
            <a:r>
              <a:rPr lang="en-US" sz="2200" dirty="0">
                <a:solidFill>
                  <a:schemeClr val="tx1">
                    <a:lumMod val="75000"/>
                    <a:lumOff val="25000"/>
                  </a:schemeClr>
                </a:solidFill>
                <a:latin typeface="Arial Unicode MS" charset="0"/>
              </a:rPr>
              <a:t>Conservative </a:t>
            </a:r>
            <a:r>
              <a:rPr lang="en-US" sz="2200" dirty="0" smtClean="0">
                <a:solidFill>
                  <a:schemeClr val="tx1">
                    <a:lumMod val="75000"/>
                    <a:lumOff val="25000"/>
                  </a:schemeClr>
                </a:solidFill>
                <a:latin typeface="Arial Unicode MS" charset="0"/>
              </a:rPr>
              <a:t>Oklahoma Representative </a:t>
            </a:r>
            <a:r>
              <a:rPr lang="en-US" sz="2200" dirty="0">
                <a:solidFill>
                  <a:schemeClr val="tx1">
                    <a:lumMod val="75000"/>
                    <a:lumOff val="25000"/>
                  </a:schemeClr>
                </a:solidFill>
                <a:latin typeface="Arial Unicode MS" charset="0"/>
              </a:rPr>
              <a:t>Coburn attached a number of amendments to the Act (</a:t>
            </a:r>
            <a:r>
              <a:rPr lang="en-US" sz="2200" dirty="0">
                <a:solidFill>
                  <a:schemeClr val="tx1">
                    <a:lumMod val="75000"/>
                    <a:lumOff val="25000"/>
                  </a:schemeClr>
                </a:solidFill>
              </a:rPr>
              <a:t>H.R. 4386)</a:t>
            </a:r>
          </a:p>
          <a:p>
            <a:pPr lvl="2"/>
            <a:r>
              <a:rPr lang="en-US" sz="1600" dirty="0">
                <a:solidFill>
                  <a:schemeClr val="tx1">
                    <a:lumMod val="65000"/>
                    <a:lumOff val="35000"/>
                  </a:schemeClr>
                </a:solidFill>
                <a:latin typeface="Arial Unicode MS" charset="0"/>
                <a:ea typeface="ＭＳ Ｐゴシック" charset="-128"/>
              </a:rPr>
              <a:t>HPV reporting to CDC </a:t>
            </a:r>
          </a:p>
          <a:p>
            <a:pPr lvl="2"/>
            <a:r>
              <a:rPr lang="en-US" sz="1600" dirty="0">
                <a:solidFill>
                  <a:schemeClr val="tx1">
                    <a:lumMod val="65000"/>
                    <a:lumOff val="35000"/>
                  </a:schemeClr>
                </a:solidFill>
                <a:latin typeface="Arial Unicode MS" charset="0"/>
                <a:ea typeface="ＭＳ Ｐゴシック" charset="-128"/>
              </a:rPr>
              <a:t>Provide treatment to underserved women through Medicaid</a:t>
            </a:r>
          </a:p>
          <a:p>
            <a:pPr lvl="2"/>
            <a:r>
              <a:rPr lang="en-US" sz="1600" dirty="0">
                <a:solidFill>
                  <a:schemeClr val="tx1">
                    <a:lumMod val="65000"/>
                    <a:lumOff val="35000"/>
                  </a:schemeClr>
                </a:solidFill>
                <a:latin typeface="Arial Unicode MS" charset="0"/>
                <a:ea typeface="ＭＳ Ｐゴシック" charset="-128"/>
              </a:rPr>
              <a:t>Condom labels stating that they don’t protect against </a:t>
            </a:r>
            <a:r>
              <a:rPr lang="en-US" sz="1600" dirty="0" smtClean="0">
                <a:solidFill>
                  <a:schemeClr val="tx1">
                    <a:lumMod val="65000"/>
                    <a:lumOff val="35000"/>
                  </a:schemeClr>
                </a:solidFill>
                <a:latin typeface="Arial Unicode MS" charset="0"/>
                <a:ea typeface="ＭＳ Ｐゴシック" charset="-128"/>
              </a:rPr>
              <a:t>HPV</a:t>
            </a:r>
          </a:p>
          <a:p>
            <a:pPr lvl="2"/>
            <a:endParaRPr lang="en-US" sz="1600" dirty="0">
              <a:solidFill>
                <a:schemeClr val="tx1">
                  <a:lumMod val="65000"/>
                  <a:lumOff val="35000"/>
                </a:schemeClr>
              </a:solidFill>
              <a:latin typeface="Arial Unicode MS" charset="0"/>
              <a:ea typeface="ＭＳ Ｐゴシック" charset="-128"/>
            </a:endParaRPr>
          </a:p>
          <a:p>
            <a:pPr lvl="1"/>
            <a:r>
              <a:rPr lang="en-US" sz="2200" dirty="0" smtClean="0">
                <a:latin typeface="Arial Unicode MS" charset="0"/>
              </a:rPr>
              <a:t>House and Senate revised proposal</a:t>
            </a:r>
          </a:p>
          <a:p>
            <a:pPr lvl="1"/>
            <a:endParaRPr lang="en-US" sz="1600" dirty="0">
              <a:solidFill>
                <a:schemeClr val="tx1">
                  <a:lumMod val="65000"/>
                  <a:lumOff val="35000"/>
                </a:schemeClr>
              </a:solidFill>
              <a:ea typeface="ＭＳ Ｐゴシック" charset="-128"/>
            </a:endParaRPr>
          </a:p>
          <a:p>
            <a:pPr lvl="1"/>
            <a:r>
              <a:rPr lang="en-US" sz="2200" dirty="0" smtClean="0">
                <a:latin typeface="Arial Unicode MS" charset="0"/>
              </a:rPr>
              <a:t>2000</a:t>
            </a:r>
            <a:r>
              <a:rPr lang="en-US" sz="2200" dirty="0">
                <a:latin typeface="Arial Unicode MS" charset="0"/>
              </a:rPr>
              <a:t>: Amended act approved and signed into law by Clinton</a:t>
            </a:r>
          </a:p>
          <a:p>
            <a:pPr>
              <a:buFontTx/>
              <a:buNone/>
            </a:pPr>
            <a:endParaRPr lang="en-US" sz="2800" dirty="0">
              <a:latin typeface="Arial Unicode MS" charset="0"/>
              <a:ea typeface="ＭＳ Ｐゴシック" charset="-128"/>
              <a:cs typeface="ＭＳ Ｐゴシック" charset="-128"/>
            </a:endParaRPr>
          </a:p>
        </p:txBody>
      </p:sp>
      <p:sp>
        <p:nvSpPr>
          <p:cNvPr id="166915" name="Rectangle 3"/>
          <p:cNvSpPr>
            <a:spLocks noGrp="1" noChangeArrowheads="1"/>
          </p:cNvSpPr>
          <p:nvPr>
            <p:ph type="title"/>
          </p:nvPr>
        </p:nvSpPr>
        <p:spPr>
          <a:xfrm>
            <a:off x="0" y="228600"/>
            <a:ext cx="9144000" cy="1143000"/>
          </a:xfrm>
          <a:noFill/>
        </p:spPr>
        <p:txBody>
          <a:bodyPr/>
          <a:lstStyle/>
          <a:p>
            <a:r>
              <a:rPr lang="en-US" b="1" dirty="0">
                <a:latin typeface="Arial Unicode MS" charset="0"/>
                <a:ea typeface="ＭＳ Ｐゴシック" charset="-128"/>
                <a:cs typeface="ＭＳ Ｐゴシック" charset="-128"/>
              </a:rPr>
              <a:t>HPV Politics</a:t>
            </a:r>
          </a:p>
        </p:txBody>
      </p:sp>
    </p:spTree>
    <p:extLst>
      <p:ext uri="{BB962C8B-B14F-4D97-AF65-F5344CB8AC3E}">
        <p14:creationId xmlns:p14="http://schemas.microsoft.com/office/powerpoint/2010/main" val="183696632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6914">
                                            <p:txEl>
                                              <p:pRg st="0" end="0"/>
                                            </p:txEl>
                                          </p:spTgt>
                                        </p:tgtEl>
                                        <p:attrNameLst>
                                          <p:attrName>style.visibility</p:attrName>
                                        </p:attrNameLst>
                                      </p:cBhvr>
                                      <p:to>
                                        <p:strVal val="visible"/>
                                      </p:to>
                                    </p:set>
                                    <p:animEffect transition="in" filter="fade">
                                      <p:cBhvr>
                                        <p:cTn id="7" dur="500"/>
                                        <p:tgtEl>
                                          <p:spTgt spid="16691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6914">
                                            <p:txEl>
                                              <p:pRg st="1" end="1"/>
                                            </p:txEl>
                                          </p:spTgt>
                                        </p:tgtEl>
                                        <p:attrNameLst>
                                          <p:attrName>style.visibility</p:attrName>
                                        </p:attrNameLst>
                                      </p:cBhvr>
                                      <p:to>
                                        <p:strVal val="visible"/>
                                      </p:to>
                                    </p:set>
                                    <p:animEffect transition="in" filter="fade">
                                      <p:cBhvr>
                                        <p:cTn id="10" dur="500"/>
                                        <p:tgtEl>
                                          <p:spTgt spid="16691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6914">
                                            <p:txEl>
                                              <p:pRg st="2" end="2"/>
                                            </p:txEl>
                                          </p:spTgt>
                                        </p:tgtEl>
                                        <p:attrNameLst>
                                          <p:attrName>style.visibility</p:attrName>
                                        </p:attrNameLst>
                                      </p:cBhvr>
                                      <p:to>
                                        <p:strVal val="visible"/>
                                      </p:to>
                                    </p:set>
                                    <p:animEffect transition="in" filter="fade">
                                      <p:cBhvr>
                                        <p:cTn id="13" dur="500"/>
                                        <p:tgtEl>
                                          <p:spTgt spid="16691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66914">
                                            <p:txEl>
                                              <p:pRg st="3" end="3"/>
                                            </p:txEl>
                                          </p:spTgt>
                                        </p:tgtEl>
                                        <p:attrNameLst>
                                          <p:attrName>style.visibility</p:attrName>
                                        </p:attrNameLst>
                                      </p:cBhvr>
                                      <p:to>
                                        <p:strVal val="visible"/>
                                      </p:to>
                                    </p:set>
                                    <p:animEffect transition="in" filter="fade">
                                      <p:cBhvr>
                                        <p:cTn id="16" dur="500"/>
                                        <p:tgtEl>
                                          <p:spTgt spid="166914">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66914">
                                            <p:txEl>
                                              <p:pRg st="4" end="4"/>
                                            </p:txEl>
                                          </p:spTgt>
                                        </p:tgtEl>
                                        <p:attrNameLst>
                                          <p:attrName>style.visibility</p:attrName>
                                        </p:attrNameLst>
                                      </p:cBhvr>
                                      <p:to>
                                        <p:strVal val="visible"/>
                                      </p:to>
                                    </p:set>
                                    <p:animEffect transition="in" filter="fade">
                                      <p:cBhvr>
                                        <p:cTn id="19" dur="500"/>
                                        <p:tgtEl>
                                          <p:spTgt spid="16691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6914">
                                            <p:txEl>
                                              <p:pRg st="6" end="6"/>
                                            </p:txEl>
                                          </p:spTgt>
                                        </p:tgtEl>
                                        <p:attrNameLst>
                                          <p:attrName>style.visibility</p:attrName>
                                        </p:attrNameLst>
                                      </p:cBhvr>
                                      <p:to>
                                        <p:strVal val="visible"/>
                                      </p:to>
                                    </p:set>
                                    <p:animEffect transition="in" filter="fade">
                                      <p:cBhvr>
                                        <p:cTn id="24" dur="500"/>
                                        <p:tgtEl>
                                          <p:spTgt spid="166914">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66914">
                                            <p:txEl>
                                              <p:pRg st="8" end="8"/>
                                            </p:txEl>
                                          </p:spTgt>
                                        </p:tgtEl>
                                        <p:attrNameLst>
                                          <p:attrName>style.visibility</p:attrName>
                                        </p:attrNameLst>
                                      </p:cBhvr>
                                      <p:to>
                                        <p:strVal val="visible"/>
                                      </p:to>
                                    </p:set>
                                    <p:animEffect transition="in" filter="fade">
                                      <p:cBhvr>
                                        <p:cTn id="29" dur="500"/>
                                        <p:tgtEl>
                                          <p:spTgt spid="1669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body" idx="1"/>
          </p:nvPr>
        </p:nvSpPr>
        <p:spPr>
          <a:xfrm>
            <a:off x="0" y="1600200"/>
            <a:ext cx="9372600" cy="4953000"/>
          </a:xfrm>
        </p:spPr>
        <p:txBody>
          <a:bodyPr>
            <a:normAutofit/>
          </a:bodyPr>
          <a:lstStyle/>
          <a:p>
            <a:pPr indent="-228600"/>
            <a:r>
              <a:rPr lang="en-US" sz="2800" dirty="0">
                <a:solidFill>
                  <a:schemeClr val="tx1">
                    <a:lumMod val="85000"/>
                    <a:lumOff val="15000"/>
                  </a:schemeClr>
                </a:solidFill>
                <a:latin typeface="Arial Unicode MS" charset="0"/>
                <a:ea typeface="ＭＳ Ｐゴシック" charset="-128"/>
                <a:cs typeface="ＭＳ Ｐゴシック" charset="-128"/>
              </a:rPr>
              <a:t>2000: Coburn</a:t>
            </a:r>
          </a:p>
          <a:p>
            <a:pPr lvl="1"/>
            <a:r>
              <a:rPr lang="en-US" sz="2000" dirty="0" smtClean="0">
                <a:solidFill>
                  <a:schemeClr val="tx1">
                    <a:lumMod val="75000"/>
                    <a:lumOff val="25000"/>
                  </a:schemeClr>
                </a:solidFill>
                <a:latin typeface="Arial Unicode MS" charset="0"/>
              </a:rPr>
              <a:t>Breast &amp; Cervical </a:t>
            </a:r>
            <a:r>
              <a:rPr lang="en-US" sz="2000" dirty="0">
                <a:solidFill>
                  <a:schemeClr val="tx1">
                    <a:lumMod val="75000"/>
                    <a:lumOff val="25000"/>
                  </a:schemeClr>
                </a:solidFill>
                <a:latin typeface="Arial Unicode MS" charset="0"/>
              </a:rPr>
              <a:t>Cancer Prevention law did not accomplish his goal </a:t>
            </a:r>
          </a:p>
          <a:p>
            <a:pPr lvl="1"/>
            <a:r>
              <a:rPr lang="en-US" sz="2000" dirty="0">
                <a:solidFill>
                  <a:schemeClr val="tx1">
                    <a:lumMod val="75000"/>
                    <a:lumOff val="25000"/>
                  </a:schemeClr>
                </a:solidFill>
                <a:latin typeface="Arial Unicode MS" charset="0"/>
              </a:rPr>
              <a:t>He proposes (106-554</a:t>
            </a:r>
            <a:r>
              <a:rPr lang="en-US" sz="2000" b="1" dirty="0">
                <a:solidFill>
                  <a:schemeClr val="tx1">
                    <a:lumMod val="75000"/>
                    <a:lumOff val="25000"/>
                  </a:schemeClr>
                </a:solidFill>
                <a:latin typeface="Arial Unicode MS" charset="0"/>
              </a:rPr>
              <a:t>)“The HPV Education and Prevention Law of 2000” </a:t>
            </a:r>
          </a:p>
          <a:p>
            <a:pPr lvl="1"/>
            <a:endParaRPr lang="en-US" sz="2000" b="1" dirty="0">
              <a:latin typeface="Arial Unicode MS" charset="0"/>
            </a:endParaRPr>
          </a:p>
          <a:p>
            <a:endParaRPr lang="en-US" sz="2000" dirty="0">
              <a:latin typeface="Arial Unicode MS" charset="0"/>
              <a:ea typeface="ＭＳ Ｐゴシック" charset="-128"/>
              <a:cs typeface="ＭＳ Ｐゴシック" charset="-128"/>
            </a:endParaRPr>
          </a:p>
          <a:p>
            <a:pPr indent="-228600"/>
            <a:r>
              <a:rPr lang="en-US" sz="2800" dirty="0">
                <a:solidFill>
                  <a:schemeClr val="tx1">
                    <a:lumMod val="85000"/>
                    <a:lumOff val="15000"/>
                  </a:schemeClr>
                </a:solidFill>
                <a:latin typeface="Arial Unicode MS" charset="0"/>
                <a:ea typeface="ＭＳ Ｐゴシック" charset="-128"/>
                <a:cs typeface="ＭＳ Ｐゴシック" charset="-128"/>
              </a:rPr>
              <a:t>At the end of 2000, Congress passes this law</a:t>
            </a:r>
          </a:p>
          <a:p>
            <a:pPr lvl="1"/>
            <a:r>
              <a:rPr lang="en-US" sz="2000" dirty="0">
                <a:solidFill>
                  <a:schemeClr val="tx1">
                    <a:lumMod val="65000"/>
                    <a:lumOff val="35000"/>
                  </a:schemeClr>
                </a:solidFill>
                <a:latin typeface="Arial Unicode MS" charset="0"/>
              </a:rPr>
              <a:t>Determine HPV prevalence in US</a:t>
            </a:r>
          </a:p>
          <a:p>
            <a:pPr lvl="1"/>
            <a:r>
              <a:rPr lang="en-US" sz="2000" dirty="0">
                <a:solidFill>
                  <a:schemeClr val="tx1">
                    <a:lumMod val="65000"/>
                    <a:lumOff val="35000"/>
                  </a:schemeClr>
                </a:solidFill>
                <a:latin typeface="Arial Unicode MS" charset="0"/>
              </a:rPr>
              <a:t>Requires the FDA to re examine</a:t>
            </a:r>
            <a:r>
              <a:rPr lang="en-US" sz="2000" dirty="0" smtClean="0">
                <a:solidFill>
                  <a:schemeClr val="tx1">
                    <a:lumMod val="65000"/>
                    <a:lumOff val="35000"/>
                  </a:schemeClr>
                </a:solidFill>
                <a:latin typeface="Arial Unicode MS" charset="0"/>
              </a:rPr>
              <a:t> condom </a:t>
            </a:r>
            <a:r>
              <a:rPr lang="en-US" sz="2000" dirty="0">
                <a:solidFill>
                  <a:schemeClr val="tx1">
                    <a:lumMod val="65000"/>
                    <a:lumOff val="35000"/>
                  </a:schemeClr>
                </a:solidFill>
                <a:latin typeface="Arial Unicode MS" charset="0"/>
              </a:rPr>
              <a:t>labels</a:t>
            </a:r>
          </a:p>
          <a:p>
            <a:pPr lvl="1"/>
            <a:r>
              <a:rPr lang="en-US" sz="2000" dirty="0">
                <a:solidFill>
                  <a:schemeClr val="tx1">
                    <a:lumMod val="65000"/>
                    <a:lumOff val="35000"/>
                  </a:schemeClr>
                </a:solidFill>
                <a:latin typeface="Arial Unicode MS" charset="0"/>
              </a:rPr>
              <a:t>Education materials </a:t>
            </a:r>
          </a:p>
          <a:p>
            <a:pPr lvl="2"/>
            <a:r>
              <a:rPr lang="en-US" sz="2000" dirty="0">
                <a:solidFill>
                  <a:schemeClr val="tx1">
                    <a:lumMod val="65000"/>
                    <a:lumOff val="35000"/>
                  </a:schemeClr>
                </a:solidFill>
                <a:latin typeface="Arial Unicode MS" charset="0"/>
                <a:ea typeface="ＭＳ Ｐゴシック" charset="-128"/>
              </a:rPr>
              <a:t>HPV prevention, transmission and links to cervical cancer</a:t>
            </a:r>
          </a:p>
          <a:p>
            <a:pPr lvl="2"/>
            <a:r>
              <a:rPr lang="en-US" sz="2000" dirty="0">
                <a:solidFill>
                  <a:schemeClr val="tx1">
                    <a:lumMod val="65000"/>
                    <a:lumOff val="35000"/>
                  </a:schemeClr>
                </a:solidFill>
                <a:latin typeface="Arial Unicode MS" charset="0"/>
                <a:ea typeface="ＭＳ Ｐゴシック" charset="-128"/>
              </a:rPr>
              <a:t>Lack of condom effectiveness</a:t>
            </a:r>
          </a:p>
        </p:txBody>
      </p:sp>
      <p:sp>
        <p:nvSpPr>
          <p:cNvPr id="167939" name="Rectangle 3"/>
          <p:cNvSpPr>
            <a:spLocks noGrp="1" noChangeArrowheads="1"/>
          </p:cNvSpPr>
          <p:nvPr>
            <p:ph type="title"/>
          </p:nvPr>
        </p:nvSpPr>
        <p:spPr>
          <a:xfrm>
            <a:off x="0" y="228600"/>
            <a:ext cx="9144000" cy="1143000"/>
          </a:xfrm>
          <a:noFill/>
        </p:spPr>
        <p:txBody>
          <a:bodyPr/>
          <a:lstStyle/>
          <a:p>
            <a:r>
              <a:rPr lang="en-US" sz="4000" b="1" dirty="0">
                <a:latin typeface="Arial Unicode MS" charset="0"/>
                <a:ea typeface="ＭＳ Ｐゴシック" charset="-128"/>
                <a:cs typeface="ＭＳ Ｐゴシック" charset="-128"/>
              </a:rPr>
              <a:t>HPV Politics Coupled To Abstinence</a:t>
            </a:r>
          </a:p>
        </p:txBody>
      </p:sp>
    </p:spTree>
    <p:extLst>
      <p:ext uri="{BB962C8B-B14F-4D97-AF65-F5344CB8AC3E}">
        <p14:creationId xmlns:p14="http://schemas.microsoft.com/office/powerpoint/2010/main" val="332639207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793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793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79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7938">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7938">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7938">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7938">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7938">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793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body" idx="1"/>
          </p:nvPr>
        </p:nvSpPr>
        <p:spPr>
          <a:xfrm>
            <a:off x="279400" y="1371600"/>
            <a:ext cx="9372600" cy="4953000"/>
          </a:xfrm>
        </p:spPr>
        <p:txBody>
          <a:bodyPr anchor="ctr"/>
          <a:lstStyle/>
          <a:p>
            <a:r>
              <a:rPr lang="en-US" sz="2800" dirty="0">
                <a:solidFill>
                  <a:schemeClr val="tx1">
                    <a:lumMod val="85000"/>
                    <a:lumOff val="15000"/>
                  </a:schemeClr>
                </a:solidFill>
                <a:latin typeface="Arial Unicode MS" charset="0"/>
                <a:ea typeface="ＭＳ Ｐゴシック" charset="-128"/>
                <a:cs typeface="ＭＳ Ｐゴシック" charset="-128"/>
              </a:rPr>
              <a:t>2001 NIH publishes a workshop summar</a:t>
            </a:r>
            <a:r>
              <a:rPr lang="en-US" sz="2200" dirty="0">
                <a:solidFill>
                  <a:schemeClr val="tx1">
                    <a:lumMod val="85000"/>
                    <a:lumOff val="15000"/>
                  </a:schemeClr>
                </a:solidFill>
                <a:latin typeface="Arial Unicode MS" charset="0"/>
                <a:ea typeface="ＭＳ Ｐゴシック" charset="-128"/>
                <a:cs typeface="ＭＳ Ｐゴシック" charset="-128"/>
              </a:rPr>
              <a:t>y </a:t>
            </a:r>
          </a:p>
          <a:p>
            <a:pPr lvl="1"/>
            <a:r>
              <a:rPr lang="en-US" sz="2000" dirty="0" smtClean="0">
                <a:solidFill>
                  <a:schemeClr val="tx1">
                    <a:lumMod val="65000"/>
                    <a:lumOff val="35000"/>
                  </a:schemeClr>
                </a:solidFill>
                <a:latin typeface="Arial Unicode MS" charset="0"/>
              </a:rPr>
              <a:t>“</a:t>
            </a:r>
            <a:r>
              <a:rPr lang="en-US" sz="2000" dirty="0" smtClean="0">
                <a:solidFill>
                  <a:schemeClr val="tx1">
                    <a:lumMod val="65000"/>
                    <a:lumOff val="35000"/>
                  </a:schemeClr>
                </a:solidFill>
                <a:latin typeface="Arial Unicode MS" charset="0"/>
                <a:hlinkClick r:id="rId3"/>
              </a:rPr>
              <a:t>Scientific Evidence on Condom Effectiveness for STD Prevention</a:t>
            </a:r>
            <a:r>
              <a:rPr lang="en-US" sz="2000" dirty="0" smtClean="0">
                <a:solidFill>
                  <a:schemeClr val="tx1">
                    <a:lumMod val="65000"/>
                    <a:lumOff val="35000"/>
                  </a:schemeClr>
                </a:solidFill>
                <a:latin typeface="Arial Unicode MS" charset="0"/>
              </a:rPr>
              <a:t>” </a:t>
            </a:r>
          </a:p>
          <a:p>
            <a:endParaRPr lang="en-US" sz="2000" dirty="0" smtClean="0">
              <a:latin typeface="Arial Unicode MS" charset="0"/>
              <a:ea typeface="ＭＳ Ｐゴシック" charset="-128"/>
              <a:cs typeface="ＭＳ Ｐゴシック" charset="-128"/>
            </a:endParaRPr>
          </a:p>
          <a:p>
            <a:r>
              <a:rPr lang="en-US" sz="2800" dirty="0" smtClean="0">
                <a:solidFill>
                  <a:schemeClr val="tx1">
                    <a:lumMod val="85000"/>
                    <a:lumOff val="15000"/>
                  </a:schemeClr>
                </a:solidFill>
                <a:latin typeface="Arial Unicode MS" charset="0"/>
                <a:ea typeface="ＭＳ Ｐゴシック" charset="-128"/>
                <a:cs typeface="ＭＳ Ｐゴシック" charset="-128"/>
              </a:rPr>
              <a:t>2003 </a:t>
            </a:r>
            <a:r>
              <a:rPr lang="en-US" sz="2800" dirty="0">
                <a:solidFill>
                  <a:schemeClr val="tx1">
                    <a:lumMod val="85000"/>
                    <a:lumOff val="15000"/>
                  </a:schemeClr>
                </a:solidFill>
                <a:latin typeface="Arial Unicode MS" charset="0"/>
                <a:ea typeface="ＭＳ Ｐゴシック" charset="-128"/>
                <a:cs typeface="ＭＳ Ｐゴシック" charset="-128"/>
              </a:rPr>
              <a:t>passed into law </a:t>
            </a:r>
          </a:p>
          <a:p>
            <a:pPr lvl="1"/>
            <a:r>
              <a:rPr lang="en-US" sz="2000" dirty="0">
                <a:solidFill>
                  <a:srgbClr val="404040"/>
                </a:solidFill>
                <a:latin typeface="Arial Unicode MS" charset="0"/>
              </a:rPr>
              <a:t>U.S. Leadership Against HIV/</a:t>
            </a:r>
            <a:r>
              <a:rPr lang="en-US" sz="2000" dirty="0" err="1">
                <a:solidFill>
                  <a:srgbClr val="404040"/>
                </a:solidFill>
                <a:latin typeface="Arial Unicode MS" charset="0"/>
              </a:rPr>
              <a:t>AIDs,Tuberculosis</a:t>
            </a:r>
            <a:r>
              <a:rPr lang="en-US" sz="2000" dirty="0">
                <a:solidFill>
                  <a:srgbClr val="404040"/>
                </a:solidFill>
                <a:latin typeface="Arial Unicode MS" charset="0"/>
              </a:rPr>
              <a:t> &amp; Malaria Act </a:t>
            </a:r>
          </a:p>
          <a:p>
            <a:pPr lvl="1"/>
            <a:r>
              <a:rPr lang="en-US" sz="2000" dirty="0">
                <a:solidFill>
                  <a:srgbClr val="404040"/>
                </a:solidFill>
                <a:latin typeface="Arial Unicode MS" charset="0"/>
              </a:rPr>
              <a:t>Jo Ann Davis (rep VA) added this addendum</a:t>
            </a:r>
          </a:p>
          <a:p>
            <a:pPr lvl="2"/>
            <a:r>
              <a:rPr lang="en-US" sz="1600" dirty="0">
                <a:solidFill>
                  <a:schemeClr val="tx1">
                    <a:lumMod val="65000"/>
                    <a:lumOff val="35000"/>
                  </a:schemeClr>
                </a:solidFill>
                <a:latin typeface="Arial Unicode MS" charset="0"/>
                <a:ea typeface="ＭＳ Ｐゴシック" charset="-128"/>
              </a:rPr>
              <a:t>A</a:t>
            </a:r>
            <a:r>
              <a:rPr lang="en-US" sz="1600" dirty="0" smtClean="0">
                <a:solidFill>
                  <a:schemeClr val="tx1">
                    <a:lumMod val="65000"/>
                    <a:lumOff val="35000"/>
                  </a:schemeClr>
                </a:solidFill>
                <a:latin typeface="Arial Unicode MS" charset="0"/>
                <a:ea typeface="ＭＳ Ｐゴシック" charset="-128"/>
              </a:rPr>
              <a:t>nalysis of the prevalence of HPV in Sub Saharan Africa</a:t>
            </a:r>
          </a:p>
          <a:p>
            <a:pPr lvl="2"/>
            <a:r>
              <a:rPr lang="en-US" sz="1600" dirty="0" smtClean="0">
                <a:solidFill>
                  <a:schemeClr val="tx1">
                    <a:lumMod val="65000"/>
                    <a:lumOff val="35000"/>
                  </a:schemeClr>
                </a:solidFill>
                <a:latin typeface="Arial Unicode MS" charset="0"/>
                <a:ea typeface="ＭＳ Ｐゴシック" charset="-128"/>
              </a:rPr>
              <a:t>Public Health community is outraged due to the focus on prevalence rather than on screening  and treatment</a:t>
            </a:r>
          </a:p>
          <a:p>
            <a:pPr lvl="2"/>
            <a:r>
              <a:rPr lang="en-US" sz="1600" dirty="0" smtClean="0">
                <a:solidFill>
                  <a:schemeClr val="tx1">
                    <a:lumMod val="65000"/>
                    <a:lumOff val="35000"/>
                  </a:schemeClr>
                </a:solidFill>
                <a:latin typeface="Arial Unicode MS" charset="0"/>
                <a:ea typeface="ＭＳ Ｐゴシック" charset="-128"/>
              </a:rPr>
              <a:t>Also appears to be exporting Coburn tactics worldwide</a:t>
            </a:r>
            <a:endParaRPr lang="en-US" sz="1600" dirty="0">
              <a:solidFill>
                <a:schemeClr val="tx1">
                  <a:lumMod val="65000"/>
                  <a:lumOff val="35000"/>
                </a:schemeClr>
              </a:solidFill>
              <a:latin typeface="Arial Unicode MS" charset="0"/>
              <a:ea typeface="ＭＳ Ｐゴシック" charset="-128"/>
            </a:endParaRPr>
          </a:p>
        </p:txBody>
      </p:sp>
      <p:sp>
        <p:nvSpPr>
          <p:cNvPr id="168963" name="Rectangle 3"/>
          <p:cNvSpPr>
            <a:spLocks noGrp="1" noChangeArrowheads="1"/>
          </p:cNvSpPr>
          <p:nvPr>
            <p:ph type="title"/>
          </p:nvPr>
        </p:nvSpPr>
        <p:spPr>
          <a:xfrm>
            <a:off x="0" y="228600"/>
            <a:ext cx="9144000" cy="1143000"/>
          </a:xfrm>
          <a:noFill/>
        </p:spPr>
        <p:txBody>
          <a:bodyPr/>
          <a:lstStyle/>
          <a:p>
            <a:r>
              <a:rPr lang="en-US" sz="4400" b="1" dirty="0">
                <a:latin typeface="Arial Unicode MS" charset="0"/>
                <a:ea typeface="ＭＳ Ｐゴシック" charset="-128"/>
                <a:cs typeface="ＭＳ Ｐゴシック" charset="-128"/>
              </a:rPr>
              <a:t>HPV Politics: Effect of Coburn Act</a:t>
            </a:r>
          </a:p>
        </p:txBody>
      </p:sp>
    </p:spTree>
    <p:extLst>
      <p:ext uri="{BB962C8B-B14F-4D97-AF65-F5344CB8AC3E}">
        <p14:creationId xmlns:p14="http://schemas.microsoft.com/office/powerpoint/2010/main" val="280251591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896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896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896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896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896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896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896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896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2"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body" idx="1"/>
          </p:nvPr>
        </p:nvSpPr>
        <p:spPr>
          <a:xfrm>
            <a:off x="-88900" y="1714500"/>
            <a:ext cx="9372600" cy="7099300"/>
          </a:xfrm>
        </p:spPr>
        <p:txBody>
          <a:bodyPr>
            <a:normAutofit/>
          </a:bodyPr>
          <a:lstStyle/>
          <a:p>
            <a:pPr indent="-228600"/>
            <a:r>
              <a:rPr lang="en-US" sz="3600" dirty="0" smtClean="0">
                <a:solidFill>
                  <a:schemeClr val="tx1">
                    <a:lumMod val="85000"/>
                    <a:lumOff val="15000"/>
                  </a:schemeClr>
                </a:solidFill>
                <a:latin typeface="Arial Unicode MS" charset="0"/>
                <a:ea typeface="ＭＳ Ｐゴシック" charset="-128"/>
                <a:cs typeface="ＭＳ Ｐゴシック" charset="-128"/>
              </a:rPr>
              <a:t>Most People HPV+ </a:t>
            </a:r>
          </a:p>
          <a:p>
            <a:pPr lvl="1" indent="-228600"/>
            <a:r>
              <a:rPr lang="en-US" sz="2000" dirty="0" smtClean="0">
                <a:solidFill>
                  <a:schemeClr val="tx1">
                    <a:lumMod val="65000"/>
                    <a:lumOff val="35000"/>
                  </a:schemeClr>
                </a:solidFill>
                <a:latin typeface="Arial Unicode MS" charset="0"/>
                <a:ea typeface="ＭＳ Ｐゴシック" charset="-128"/>
              </a:rPr>
              <a:t>Who </a:t>
            </a:r>
            <a:r>
              <a:rPr lang="en-US" sz="2000" dirty="0">
                <a:solidFill>
                  <a:schemeClr val="tx1">
                    <a:lumMod val="65000"/>
                    <a:lumOff val="35000"/>
                  </a:schemeClr>
                </a:solidFill>
                <a:latin typeface="Arial Unicode MS" charset="0"/>
                <a:ea typeface="ＭＳ Ｐゴシック" charset="-128"/>
              </a:rPr>
              <a:t>are sexually active will test positive for HPV at some point in their </a:t>
            </a:r>
            <a:r>
              <a:rPr lang="en-US" sz="2000" dirty="0" smtClean="0">
                <a:solidFill>
                  <a:schemeClr val="tx1">
                    <a:lumMod val="65000"/>
                    <a:lumOff val="35000"/>
                  </a:schemeClr>
                </a:solidFill>
                <a:latin typeface="Arial Unicode MS" charset="0"/>
                <a:ea typeface="ＭＳ Ｐゴシック" charset="-128"/>
              </a:rPr>
              <a:t>life</a:t>
            </a:r>
          </a:p>
          <a:p>
            <a:pPr lvl="1" indent="-228600"/>
            <a:r>
              <a:rPr lang="en-US" sz="2000" dirty="0" smtClean="0">
                <a:solidFill>
                  <a:schemeClr val="tx1">
                    <a:lumMod val="65000"/>
                    <a:lumOff val="35000"/>
                  </a:schemeClr>
                </a:solidFill>
                <a:latin typeface="Arial Unicode MS" charset="0"/>
                <a:ea typeface="ＭＳ Ｐゴシック" charset="-128"/>
              </a:rPr>
              <a:t>Have </a:t>
            </a:r>
            <a:r>
              <a:rPr lang="en-US" sz="2000" dirty="0">
                <a:solidFill>
                  <a:schemeClr val="tx1">
                    <a:lumMod val="65000"/>
                    <a:lumOff val="35000"/>
                  </a:schemeClr>
                </a:solidFill>
                <a:latin typeface="Arial Unicode MS" charset="0"/>
                <a:ea typeface="ＭＳ Ｐゴシック" charset="-128"/>
              </a:rPr>
              <a:t>an immune system that will remove cells with HPV infection</a:t>
            </a:r>
          </a:p>
          <a:p>
            <a:pPr lvl="2"/>
            <a:endParaRPr lang="en-US" sz="2000" dirty="0">
              <a:solidFill>
                <a:schemeClr val="tx1">
                  <a:lumMod val="65000"/>
                  <a:lumOff val="35000"/>
                </a:schemeClr>
              </a:solidFill>
              <a:latin typeface="Arial Unicode MS" charset="0"/>
              <a:ea typeface="ＭＳ Ｐゴシック" charset="-128"/>
            </a:endParaRPr>
          </a:p>
          <a:p>
            <a:endParaRPr lang="en-US" sz="1800" b="1" dirty="0" smtClean="0">
              <a:solidFill>
                <a:schemeClr val="tx1">
                  <a:lumMod val="85000"/>
                  <a:lumOff val="15000"/>
                </a:schemeClr>
              </a:solidFill>
              <a:latin typeface="Arial Unicode MS" charset="0"/>
              <a:ea typeface="ＭＳ Ｐゴシック" charset="-128"/>
              <a:cs typeface="ＭＳ Ｐゴシック" charset="-128"/>
            </a:endParaRPr>
          </a:p>
          <a:p>
            <a:pPr indent="-279400"/>
            <a:r>
              <a:rPr lang="en-US" sz="3600" dirty="0" smtClean="0">
                <a:solidFill>
                  <a:schemeClr val="tx1">
                    <a:lumMod val="85000"/>
                    <a:lumOff val="15000"/>
                  </a:schemeClr>
                </a:solidFill>
                <a:latin typeface="Arial Unicode MS" charset="0"/>
                <a:ea typeface="ＭＳ Ｐゴシック" charset="-128"/>
                <a:cs typeface="ＭＳ Ｐゴシック" charset="-128"/>
              </a:rPr>
              <a:t>Small Number of HPV+ Persist</a:t>
            </a:r>
          </a:p>
          <a:p>
            <a:pPr lvl="1" indent="-279400"/>
            <a:r>
              <a:rPr lang="en-US" sz="2000" dirty="0" smtClean="0">
                <a:solidFill>
                  <a:srgbClr val="595959"/>
                </a:solidFill>
                <a:latin typeface="Arial Unicode MS" charset="0"/>
                <a:ea typeface="ＭＳ Ｐゴシック" charset="-128"/>
              </a:rPr>
              <a:t>Will have persistent or reoccurring infection</a:t>
            </a:r>
          </a:p>
          <a:p>
            <a:pPr lvl="1" indent="-279400"/>
            <a:r>
              <a:rPr lang="en-US" sz="2000" dirty="0" smtClean="0">
                <a:solidFill>
                  <a:srgbClr val="595959"/>
                </a:solidFill>
                <a:latin typeface="Arial Unicode MS" charset="0"/>
                <a:ea typeface="ＭＳ Ｐゴシック" charset="-128"/>
              </a:rPr>
              <a:t>These people will be monitored more frequently using diagnostics</a:t>
            </a:r>
          </a:p>
          <a:p>
            <a:pPr lvl="1" indent="-279400"/>
            <a:r>
              <a:rPr lang="en-US" sz="2000" dirty="0" smtClean="0">
                <a:solidFill>
                  <a:srgbClr val="595959"/>
                </a:solidFill>
                <a:latin typeface="Arial Unicode MS" charset="0"/>
                <a:ea typeface="ＭＳ Ｐゴシック" charset="-128"/>
              </a:rPr>
              <a:t>Small number of this group ( ~10%) may develop cancer </a:t>
            </a:r>
            <a:r>
              <a:rPr lang="en-US" sz="2000" b="1" dirty="0" smtClean="0">
                <a:solidFill>
                  <a:srgbClr val="595959"/>
                </a:solidFill>
                <a:latin typeface="Arial Unicode MS" charset="0"/>
                <a:ea typeface="ＭＳ Ｐゴシック" charset="-128"/>
              </a:rPr>
              <a:t>if not treated</a:t>
            </a:r>
          </a:p>
          <a:p>
            <a:endParaRPr lang="en-US" sz="2000" dirty="0" smtClean="0">
              <a:latin typeface="Arial Unicode MS" charset="0"/>
              <a:ea typeface="ＭＳ Ｐゴシック" charset="-128"/>
              <a:cs typeface="ＭＳ Ｐゴシック" charset="-128"/>
            </a:endParaRPr>
          </a:p>
        </p:txBody>
      </p:sp>
      <p:sp>
        <p:nvSpPr>
          <p:cNvPr id="167939" name="Rectangle 3"/>
          <p:cNvSpPr>
            <a:spLocks noGrp="1" noChangeArrowheads="1"/>
          </p:cNvSpPr>
          <p:nvPr>
            <p:ph type="title"/>
          </p:nvPr>
        </p:nvSpPr>
        <p:spPr>
          <a:xfrm>
            <a:off x="0" y="203200"/>
            <a:ext cx="9144000" cy="1143000"/>
          </a:xfrm>
          <a:noFill/>
        </p:spPr>
        <p:txBody>
          <a:bodyPr/>
          <a:lstStyle/>
          <a:p>
            <a:r>
              <a:rPr lang="en-US" b="1" dirty="0">
                <a:latin typeface="Arial Unicode MS" charset="0"/>
                <a:ea typeface="ＭＳ Ｐゴシック" charset="-128"/>
                <a:cs typeface="ＭＳ Ｐゴシック" charset="-128"/>
              </a:rPr>
              <a:t>HPV </a:t>
            </a:r>
            <a:r>
              <a:rPr lang="en-US" b="1" dirty="0" smtClean="0">
                <a:latin typeface="Arial Unicode MS" charset="0"/>
                <a:ea typeface="ＭＳ Ｐゴシック" charset="-128"/>
                <a:cs typeface="ＭＳ Ｐゴシック" charset="-128"/>
              </a:rPr>
              <a:t>&amp; Cancer </a:t>
            </a:r>
            <a:endParaRPr lang="en-US" b="1" dirty="0">
              <a:latin typeface="Arial Unicode MS" charset="0"/>
              <a:ea typeface="ＭＳ Ｐゴシック" charset="-128"/>
              <a:cs typeface="ＭＳ Ｐゴシック" charset="-128"/>
            </a:endParaRPr>
          </a:p>
        </p:txBody>
      </p:sp>
    </p:spTree>
    <p:extLst>
      <p:ext uri="{BB962C8B-B14F-4D97-AF65-F5344CB8AC3E}">
        <p14:creationId xmlns:p14="http://schemas.microsoft.com/office/powerpoint/2010/main" val="172925453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79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7938">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7938">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79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7938">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7938">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7938">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793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build="p"/>
      <p:bldP spid="16793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body" idx="1"/>
          </p:nvPr>
        </p:nvSpPr>
        <p:spPr>
          <a:xfrm>
            <a:off x="-317500" y="1231900"/>
            <a:ext cx="9372600" cy="6019800"/>
          </a:xfrm>
        </p:spPr>
        <p:txBody>
          <a:bodyPr>
            <a:normAutofit/>
          </a:bodyPr>
          <a:lstStyle/>
          <a:p>
            <a:pPr lvl="1"/>
            <a:r>
              <a:rPr lang="en-US" dirty="0" smtClean="0">
                <a:latin typeface="Arial Unicode MS" charset="0"/>
              </a:rPr>
              <a:t>Improve health </a:t>
            </a:r>
            <a:r>
              <a:rPr lang="en-US" dirty="0">
                <a:latin typeface="Arial Unicode MS" charset="0"/>
              </a:rPr>
              <a:t>e</a:t>
            </a:r>
            <a:r>
              <a:rPr lang="en-US" dirty="0" smtClean="0">
                <a:latin typeface="Arial Unicode MS" charset="0"/>
              </a:rPr>
              <a:t>ducation: Theater, workshops, etc.</a:t>
            </a:r>
          </a:p>
          <a:p>
            <a:pPr marL="457200" lvl="1" indent="0">
              <a:buNone/>
            </a:pPr>
            <a:r>
              <a:rPr lang="en-US" sz="2200" dirty="0" smtClean="0">
                <a:latin typeface="Arial Unicode MS" charset="0"/>
              </a:rPr>
              <a:t> </a:t>
            </a:r>
          </a:p>
          <a:p>
            <a:pPr lvl="1"/>
            <a:r>
              <a:rPr lang="en-US" dirty="0" smtClean="0">
                <a:latin typeface="Arial Unicode MS" charset="0"/>
              </a:rPr>
              <a:t>Increase access to screening </a:t>
            </a:r>
            <a:r>
              <a:rPr lang="en-US" dirty="0">
                <a:latin typeface="Arial Unicode MS" charset="0"/>
              </a:rPr>
              <a:t> </a:t>
            </a:r>
            <a:r>
              <a:rPr lang="en-US" dirty="0" smtClean="0">
                <a:latin typeface="Arial Unicode MS" charset="0"/>
              </a:rPr>
              <a:t>and make vaccination &amp; treatment available at low cost</a:t>
            </a:r>
          </a:p>
          <a:p>
            <a:pPr lvl="2"/>
            <a:r>
              <a:rPr lang="en-US" sz="1600" dirty="0" smtClean="0">
                <a:solidFill>
                  <a:srgbClr val="595959"/>
                </a:solidFill>
                <a:latin typeface="Arial Unicode MS" charset="0"/>
                <a:ea typeface="ＭＳ Ｐゴシック" charset="-128"/>
              </a:rPr>
              <a:t>Student Health, NYCDOH, Planned Parenthood, Gay Men’s Health Crisis Centers</a:t>
            </a:r>
          </a:p>
          <a:p>
            <a:pPr marL="914400" lvl="2" indent="0">
              <a:buNone/>
            </a:pPr>
            <a:endParaRPr lang="en-US" sz="1600" dirty="0" smtClean="0">
              <a:solidFill>
                <a:srgbClr val="595959"/>
              </a:solidFill>
              <a:latin typeface="Arial Unicode MS" charset="0"/>
              <a:ea typeface="ＭＳ Ｐゴシック" charset="-128"/>
            </a:endParaRPr>
          </a:p>
          <a:p>
            <a:pPr lvl="1"/>
            <a:r>
              <a:rPr lang="en-US" dirty="0" smtClean="0">
                <a:solidFill>
                  <a:schemeClr val="tx1">
                    <a:lumMod val="95000"/>
                    <a:lumOff val="5000"/>
                  </a:schemeClr>
                </a:solidFill>
                <a:latin typeface="Arial Unicode MS" charset="0"/>
              </a:rPr>
              <a:t>Create access to healthy environments</a:t>
            </a:r>
          </a:p>
          <a:p>
            <a:pPr lvl="2"/>
            <a:r>
              <a:rPr lang="en-US" sz="1600" dirty="0" smtClean="0">
                <a:solidFill>
                  <a:srgbClr val="595959"/>
                </a:solidFill>
                <a:latin typeface="Arial Unicode MS" charset="0"/>
                <a:ea typeface="ＭＳ Ｐゴシック" charset="-128"/>
              </a:rPr>
              <a:t>Increase exposure to Immune Boosters: high </a:t>
            </a:r>
            <a:r>
              <a:rPr lang="en-US" sz="1600" dirty="0" err="1" smtClean="0">
                <a:solidFill>
                  <a:srgbClr val="595959"/>
                </a:solidFill>
                <a:latin typeface="Arial Unicode MS" charset="0"/>
                <a:ea typeface="ＭＳ Ｐゴシック" charset="-128"/>
              </a:rPr>
              <a:t>folate</a:t>
            </a:r>
            <a:r>
              <a:rPr lang="en-US" sz="1600" dirty="0" smtClean="0">
                <a:solidFill>
                  <a:srgbClr val="595959"/>
                </a:solidFill>
                <a:latin typeface="Arial Unicode MS" charset="0"/>
                <a:ea typeface="ＭＳ Ｐゴシック" charset="-128"/>
              </a:rPr>
              <a:t> diet (leafy greens) &amp; Vitamin B</a:t>
            </a:r>
          </a:p>
          <a:p>
            <a:pPr lvl="2"/>
            <a:r>
              <a:rPr lang="en-US" sz="1600" dirty="0" smtClean="0">
                <a:solidFill>
                  <a:srgbClr val="595959"/>
                </a:solidFill>
                <a:latin typeface="Arial Unicode MS" charset="0"/>
                <a:ea typeface="ＭＳ Ｐゴシック" charset="-128"/>
              </a:rPr>
              <a:t>Decrease exposure to carcinogens: tobacco exposure, drinking, stress, malnutrition</a:t>
            </a:r>
          </a:p>
          <a:p>
            <a:pPr lvl="2"/>
            <a:r>
              <a:rPr lang="en-US" sz="1600" dirty="0" smtClean="0">
                <a:solidFill>
                  <a:srgbClr val="595959"/>
                </a:solidFill>
                <a:latin typeface="Arial Unicode MS" charset="0"/>
                <a:ea typeface="ＭＳ Ｐゴシック" charset="-128"/>
              </a:rPr>
              <a:t>Decrease exposure to STIs through sexual practices that involve condom use </a:t>
            </a:r>
          </a:p>
          <a:p>
            <a:pPr marL="914400" lvl="2" indent="0">
              <a:buNone/>
            </a:pPr>
            <a:endParaRPr lang="en-US" sz="2000" dirty="0" smtClean="0">
              <a:solidFill>
                <a:srgbClr val="595959"/>
              </a:solidFill>
              <a:latin typeface="Arial Unicode MS" charset="0"/>
              <a:ea typeface="ＭＳ Ｐゴシック" charset="-128"/>
            </a:endParaRPr>
          </a:p>
          <a:p>
            <a:pPr lvl="1"/>
            <a:r>
              <a:rPr lang="en-US" dirty="0" smtClean="0">
                <a:latin typeface="Arial Unicode MS" charset="0"/>
              </a:rPr>
              <a:t>Advocate for your health: information and tests</a:t>
            </a:r>
          </a:p>
          <a:p>
            <a:pPr lvl="2"/>
            <a:r>
              <a:rPr lang="en-US" sz="1600" dirty="0" smtClean="0">
                <a:solidFill>
                  <a:srgbClr val="595959"/>
                </a:solidFill>
                <a:latin typeface="Arial Unicode MS" charset="0"/>
                <a:ea typeface="ＭＳ Ｐゴシック" charset="-128"/>
              </a:rPr>
              <a:t>As new tests like </a:t>
            </a:r>
            <a:r>
              <a:rPr lang="en-US" sz="1600" dirty="0" err="1" smtClean="0">
                <a:solidFill>
                  <a:srgbClr val="595959"/>
                </a:solidFill>
                <a:latin typeface="Arial Unicode MS" charset="0"/>
                <a:ea typeface="ＭＳ Ｐゴシック" charset="-128"/>
              </a:rPr>
              <a:t>Vizilite</a:t>
            </a:r>
            <a:r>
              <a:rPr lang="en-US" sz="1600" dirty="0" smtClean="0">
                <a:solidFill>
                  <a:srgbClr val="595959"/>
                </a:solidFill>
                <a:latin typeface="Arial Unicode MS" charset="0"/>
                <a:ea typeface="ＭＳ Ｐゴシック" charset="-128"/>
              </a:rPr>
              <a:t> for oral cancer, anal pap, and others emerge, request them</a:t>
            </a:r>
          </a:p>
          <a:p>
            <a:pPr lvl="2"/>
            <a:r>
              <a:rPr lang="en-US" sz="1600" dirty="0" smtClean="0">
                <a:solidFill>
                  <a:srgbClr val="595959"/>
                </a:solidFill>
                <a:latin typeface="Arial Unicode MS" charset="0"/>
                <a:ea typeface="ＭＳ Ｐゴシック" charset="-128"/>
              </a:rPr>
              <a:t>Vaccination can reduce cancer progression and infection in those already exposed</a:t>
            </a:r>
          </a:p>
          <a:p>
            <a:endParaRPr lang="en-US" sz="2400" dirty="0" smtClean="0">
              <a:latin typeface="Arial Unicode MS" charset="0"/>
              <a:ea typeface="ＭＳ Ｐゴシック" charset="-128"/>
              <a:cs typeface="ＭＳ Ｐゴシック" charset="-128"/>
            </a:endParaRPr>
          </a:p>
        </p:txBody>
      </p:sp>
      <p:sp>
        <p:nvSpPr>
          <p:cNvPr id="167939" name="Rectangle 3"/>
          <p:cNvSpPr>
            <a:spLocks noGrp="1" noChangeArrowheads="1"/>
          </p:cNvSpPr>
          <p:nvPr>
            <p:ph type="title"/>
          </p:nvPr>
        </p:nvSpPr>
        <p:spPr>
          <a:xfrm>
            <a:off x="0" y="0"/>
            <a:ext cx="9144000" cy="1143000"/>
          </a:xfrm>
          <a:noFill/>
        </p:spPr>
        <p:txBody>
          <a:bodyPr/>
          <a:lstStyle/>
          <a:p>
            <a:r>
              <a:rPr lang="en-US" sz="4000" b="1" dirty="0">
                <a:latin typeface="Arial Unicode MS" charset="0"/>
                <a:ea typeface="ＭＳ Ｐゴシック" charset="-128"/>
                <a:cs typeface="ＭＳ Ｐゴシック" charset="-128"/>
              </a:rPr>
              <a:t>Public Health </a:t>
            </a:r>
            <a:r>
              <a:rPr lang="en-US" sz="4000" b="1" dirty="0" smtClean="0">
                <a:latin typeface="Arial Unicode MS" charset="0"/>
                <a:ea typeface="ＭＳ Ｐゴシック" charset="-128"/>
                <a:cs typeface="ＭＳ Ｐゴシック" charset="-128"/>
              </a:rPr>
              <a:t>&amp; </a:t>
            </a:r>
            <a:r>
              <a:rPr lang="en-US" sz="4000" b="1" dirty="0">
                <a:latin typeface="Arial Unicode MS" charset="0"/>
                <a:ea typeface="ＭＳ Ｐゴシック" charset="-128"/>
                <a:cs typeface="ＭＳ Ｐゴシック" charset="-128"/>
              </a:rPr>
              <a:t>Prevention</a:t>
            </a:r>
          </a:p>
        </p:txBody>
      </p:sp>
    </p:spTree>
    <p:extLst>
      <p:ext uri="{BB962C8B-B14F-4D97-AF65-F5344CB8AC3E}">
        <p14:creationId xmlns:p14="http://schemas.microsoft.com/office/powerpoint/2010/main" val="17041555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HPV &amp; Public Health</a:t>
            </a:r>
            <a:endParaRPr lang="en-US" dirty="0"/>
          </a:p>
        </p:txBody>
      </p:sp>
      <p:sp>
        <p:nvSpPr>
          <p:cNvPr id="3" name="Content Placeholder 2"/>
          <p:cNvSpPr>
            <a:spLocks noGrp="1"/>
          </p:cNvSpPr>
          <p:nvPr>
            <p:ph idx="1"/>
          </p:nvPr>
        </p:nvSpPr>
        <p:spPr>
          <a:xfrm>
            <a:off x="152400" y="1841500"/>
            <a:ext cx="8991600" cy="5257800"/>
          </a:xfrm>
        </p:spPr>
        <p:txBody>
          <a:bodyPr>
            <a:normAutofit/>
          </a:bodyPr>
          <a:lstStyle/>
          <a:p>
            <a:r>
              <a:rPr lang="en-US" dirty="0">
                <a:solidFill>
                  <a:schemeClr val="tx1">
                    <a:lumMod val="95000"/>
                    <a:lumOff val="5000"/>
                  </a:schemeClr>
                </a:solidFill>
                <a:latin typeface="Arial" charset="0"/>
                <a:ea typeface="ＭＳ Ｐゴシック" charset="0"/>
                <a:cs typeface="Arial" charset="0"/>
              </a:rPr>
              <a:t>What is it?</a:t>
            </a:r>
          </a:p>
          <a:p>
            <a:r>
              <a:rPr lang="en-US" dirty="0">
                <a:solidFill>
                  <a:schemeClr val="tx1">
                    <a:lumMod val="95000"/>
                    <a:lumOff val="5000"/>
                  </a:schemeClr>
                </a:solidFill>
                <a:latin typeface="Arial" charset="0"/>
                <a:ea typeface="ＭＳ Ｐゴシック" charset="0"/>
                <a:cs typeface="Arial" charset="0"/>
              </a:rPr>
              <a:t>Who is affected? </a:t>
            </a:r>
          </a:p>
          <a:p>
            <a:r>
              <a:rPr lang="en-US" dirty="0">
                <a:solidFill>
                  <a:schemeClr val="tx1">
                    <a:lumMod val="95000"/>
                    <a:lumOff val="5000"/>
                  </a:schemeClr>
                </a:solidFill>
                <a:latin typeface="Arial" charset="0"/>
                <a:ea typeface="ＭＳ Ｐゴシック" charset="0"/>
                <a:cs typeface="Arial" charset="0"/>
              </a:rPr>
              <a:t>What is the health challenge? </a:t>
            </a:r>
          </a:p>
          <a:p>
            <a:r>
              <a:rPr lang="en-US" dirty="0">
                <a:solidFill>
                  <a:schemeClr val="tx1">
                    <a:lumMod val="95000"/>
                    <a:lumOff val="5000"/>
                  </a:schemeClr>
                </a:solidFill>
                <a:latin typeface="Arial" charset="0"/>
                <a:ea typeface="ＭＳ Ｐゴシック" charset="0"/>
                <a:cs typeface="Arial" charset="0"/>
              </a:rPr>
              <a:t>How do we know the scope of the challenge?</a:t>
            </a:r>
          </a:p>
          <a:p>
            <a:r>
              <a:rPr lang="en-US" dirty="0">
                <a:solidFill>
                  <a:schemeClr val="tx1">
                    <a:lumMod val="95000"/>
                    <a:lumOff val="5000"/>
                  </a:schemeClr>
                </a:solidFill>
                <a:latin typeface="Arial" charset="0"/>
                <a:ea typeface="ＭＳ Ｐゴシック" charset="0"/>
                <a:cs typeface="Arial" charset="0"/>
              </a:rPr>
              <a:t>Which biomedical tools are best suited? </a:t>
            </a:r>
          </a:p>
          <a:p>
            <a:r>
              <a:rPr lang="en-US" dirty="0">
                <a:solidFill>
                  <a:schemeClr val="tx1">
                    <a:lumMod val="95000"/>
                    <a:lumOff val="5000"/>
                  </a:schemeClr>
                </a:solidFill>
                <a:latin typeface="Arial" charset="0"/>
                <a:ea typeface="ＭＳ Ｐゴシック" charset="0"/>
                <a:cs typeface="Arial" charset="0"/>
              </a:rPr>
              <a:t>How can education &amp; activism play a role?</a:t>
            </a:r>
          </a:p>
          <a:p>
            <a:endParaRPr lang="en-US" dirty="0">
              <a:solidFill>
                <a:schemeClr val="tx1">
                  <a:lumMod val="95000"/>
                  <a:lumOff val="5000"/>
                </a:schemeClr>
              </a:solidFill>
            </a:endParaRPr>
          </a:p>
        </p:txBody>
      </p:sp>
    </p:spTree>
    <p:extLst>
      <p:ext uri="{BB962C8B-B14F-4D97-AF65-F5344CB8AC3E}">
        <p14:creationId xmlns:p14="http://schemas.microsoft.com/office/powerpoint/2010/main" val="83460509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6700"/>
            <a:ext cx="9144000" cy="1143000"/>
          </a:xfrm>
        </p:spPr>
        <p:txBody>
          <a:bodyPr/>
          <a:lstStyle/>
          <a:p>
            <a:r>
              <a:rPr lang="en-US" sz="4800" dirty="0" smtClean="0"/>
              <a:t>HPV &amp; Cancer</a:t>
            </a:r>
            <a:endParaRPr lang="en-US" sz="4800" dirty="0"/>
          </a:p>
        </p:txBody>
      </p:sp>
      <p:sp>
        <p:nvSpPr>
          <p:cNvPr id="4" name="Content Placeholder 12"/>
          <p:cNvSpPr txBox="1">
            <a:spLocks noGrp="1"/>
          </p:cNvSpPr>
          <p:nvPr>
            <p:ph idx="1"/>
          </p:nvPr>
        </p:nvSpPr>
        <p:spPr>
          <a:xfrm>
            <a:off x="101600" y="1460500"/>
            <a:ext cx="8940800" cy="5000189"/>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lnSpc>
                <a:spcPct val="80000"/>
              </a:lnSpc>
              <a:buFont typeface="Arial"/>
              <a:buChar char="•"/>
            </a:pPr>
            <a:r>
              <a:rPr lang="en-US" sz="2000" dirty="0">
                <a:solidFill>
                  <a:srgbClr val="0D0D0D"/>
                </a:solidFill>
                <a:ea typeface="ＭＳ Ｐゴシック" charset="0"/>
                <a:cs typeface="ＭＳ Ｐゴシック" charset="0"/>
              </a:rPr>
              <a:t>100 years ago correlation between sex workers and high rates of cervical cancer– so went hunting for an STD </a:t>
            </a:r>
          </a:p>
          <a:p>
            <a:pPr marL="342900" indent="-342900" algn="l">
              <a:lnSpc>
                <a:spcPct val="80000"/>
              </a:lnSpc>
              <a:buFont typeface="Arial"/>
              <a:buChar char="•"/>
            </a:pPr>
            <a:endParaRPr lang="en-US" sz="2000" dirty="0">
              <a:solidFill>
                <a:srgbClr val="0D0D0D"/>
              </a:solidFill>
              <a:ea typeface="ＭＳ Ｐゴシック" charset="0"/>
              <a:cs typeface="ＭＳ Ｐゴシック" charset="0"/>
            </a:endParaRPr>
          </a:p>
          <a:p>
            <a:pPr marL="342900" indent="-342900" algn="l">
              <a:lnSpc>
                <a:spcPct val="80000"/>
              </a:lnSpc>
              <a:buFont typeface="Arial"/>
              <a:buChar char="•"/>
            </a:pPr>
            <a:r>
              <a:rPr lang="en-US" sz="2000" dirty="0">
                <a:solidFill>
                  <a:srgbClr val="0D0D0D"/>
                </a:solidFill>
                <a:ea typeface="ＭＳ Ｐゴシック" charset="0"/>
                <a:cs typeface="ＭＳ Ｐゴシック" charset="0"/>
              </a:rPr>
              <a:t>In 1970 found HPV in cancer tissue</a:t>
            </a:r>
          </a:p>
          <a:p>
            <a:pPr marL="342900" indent="-342900" algn="l">
              <a:lnSpc>
                <a:spcPct val="80000"/>
              </a:lnSpc>
              <a:buFont typeface="Arial"/>
              <a:buChar char="•"/>
            </a:pPr>
            <a:endParaRPr lang="en-US" sz="2000" dirty="0">
              <a:solidFill>
                <a:srgbClr val="0D0D0D"/>
              </a:solidFill>
              <a:ea typeface="ＭＳ Ｐゴシック" charset="0"/>
              <a:cs typeface="ＭＳ Ｐゴシック" charset="0"/>
            </a:endParaRPr>
          </a:p>
          <a:p>
            <a:pPr marL="342900" indent="-342900" algn="l">
              <a:lnSpc>
                <a:spcPct val="80000"/>
              </a:lnSpc>
              <a:buFont typeface="Arial"/>
              <a:buChar char="•"/>
            </a:pPr>
            <a:r>
              <a:rPr lang="en-US" sz="2000" dirty="0">
                <a:solidFill>
                  <a:srgbClr val="0D0D0D"/>
                </a:solidFill>
                <a:ea typeface="ＭＳ Ｐゴシック" charset="0"/>
                <a:cs typeface="ＭＳ Ｐゴシック" charset="0"/>
              </a:rPr>
              <a:t>HPV has been found in 99.9% of cervical cancers</a:t>
            </a:r>
          </a:p>
          <a:p>
            <a:pPr marL="742950" lvl="1" indent="-285750" algn="l">
              <a:lnSpc>
                <a:spcPct val="80000"/>
              </a:lnSpc>
              <a:buFont typeface="Arial"/>
              <a:buChar char="•"/>
            </a:pPr>
            <a:r>
              <a:rPr lang="en-US" sz="1400" dirty="0">
                <a:solidFill>
                  <a:srgbClr val="0D0D0D"/>
                </a:solidFill>
                <a:ea typeface="ＭＳ Ｐゴシック" charset="0"/>
              </a:rPr>
              <a:t>high risk HPV16, 18, 45, 56; intermediate risk 31, 33, and low risk 6,11,42,43, 44</a:t>
            </a:r>
          </a:p>
          <a:p>
            <a:pPr marL="285750" indent="-285750" algn="l">
              <a:lnSpc>
                <a:spcPct val="80000"/>
              </a:lnSpc>
              <a:buFont typeface="Arial"/>
              <a:buChar char="•"/>
            </a:pPr>
            <a:endParaRPr lang="en-US" sz="1600" dirty="0">
              <a:solidFill>
                <a:srgbClr val="0D0D0D"/>
              </a:solidFill>
              <a:ea typeface="ＭＳ Ｐゴシック" charset="0"/>
              <a:cs typeface="ＭＳ Ｐゴシック" charset="0"/>
            </a:endParaRPr>
          </a:p>
          <a:p>
            <a:pPr marL="342900" indent="-342900" algn="l">
              <a:lnSpc>
                <a:spcPct val="80000"/>
              </a:lnSpc>
              <a:buFont typeface="Arial"/>
              <a:buChar char="•"/>
            </a:pPr>
            <a:r>
              <a:rPr lang="en-US" sz="2000" dirty="0">
                <a:solidFill>
                  <a:srgbClr val="0D0D0D"/>
                </a:solidFill>
                <a:ea typeface="ＭＳ Ｐゴシック" charset="0"/>
                <a:cs typeface="ＭＳ Ｐゴシック" charset="0"/>
              </a:rPr>
              <a:t>Most </a:t>
            </a:r>
            <a:r>
              <a:rPr lang="en-US" sz="2000" dirty="0" smtClean="0">
                <a:solidFill>
                  <a:srgbClr val="0D0D0D"/>
                </a:solidFill>
                <a:ea typeface="ＭＳ Ｐゴシック" charset="0"/>
                <a:cs typeface="ＭＳ Ｐゴシック" charset="0"/>
              </a:rPr>
              <a:t>HPV </a:t>
            </a:r>
            <a:r>
              <a:rPr lang="en-US" sz="2000" dirty="0">
                <a:solidFill>
                  <a:srgbClr val="0D0D0D"/>
                </a:solidFill>
                <a:ea typeface="ＭＳ Ｐゴシック" charset="0"/>
                <a:cs typeface="ＭＳ Ｐゴシック" charset="0"/>
              </a:rPr>
              <a:t>types are not associated with cancer : ~40 types are </a:t>
            </a:r>
            <a:r>
              <a:rPr lang="en-US" sz="2000" dirty="0" err="1">
                <a:solidFill>
                  <a:srgbClr val="0D0D0D"/>
                </a:solidFill>
                <a:ea typeface="ＭＳ Ｐゴシック" charset="0"/>
                <a:cs typeface="ＭＳ Ｐゴシック" charset="0"/>
              </a:rPr>
              <a:t>anogenital</a:t>
            </a:r>
            <a:endParaRPr lang="en-US" sz="2000" dirty="0">
              <a:solidFill>
                <a:srgbClr val="0D0D0D"/>
              </a:solidFill>
              <a:ea typeface="ＭＳ Ｐゴシック" charset="0"/>
              <a:cs typeface="ＭＳ Ｐゴシック" charset="0"/>
            </a:endParaRPr>
          </a:p>
          <a:p>
            <a:pPr marL="742950" lvl="1" indent="-285750" algn="l">
              <a:lnSpc>
                <a:spcPct val="80000"/>
              </a:lnSpc>
              <a:buFont typeface="Arial"/>
              <a:buChar char="•"/>
            </a:pPr>
            <a:r>
              <a:rPr lang="en-US" sz="1800" dirty="0">
                <a:solidFill>
                  <a:srgbClr val="0D0D0D"/>
                </a:solidFill>
                <a:ea typeface="ＭＳ Ｐゴシック" charset="0"/>
              </a:rPr>
              <a:t>(18  types are oncogenic; but number is growing)</a:t>
            </a:r>
          </a:p>
          <a:p>
            <a:pPr marL="285750" indent="-285750" algn="l">
              <a:lnSpc>
                <a:spcPct val="80000"/>
              </a:lnSpc>
              <a:buFont typeface="Arial"/>
              <a:buChar char="•"/>
            </a:pPr>
            <a:endParaRPr lang="en-US" sz="1600" dirty="0">
              <a:solidFill>
                <a:srgbClr val="0D0D0D"/>
              </a:solidFill>
              <a:ea typeface="ＭＳ Ｐゴシック" charset="0"/>
              <a:cs typeface="ＭＳ Ｐゴシック" charset="0"/>
            </a:endParaRPr>
          </a:p>
          <a:p>
            <a:pPr marL="342900" indent="-342900" algn="l">
              <a:lnSpc>
                <a:spcPct val="80000"/>
              </a:lnSpc>
              <a:buFont typeface="Arial"/>
              <a:buChar char="•"/>
            </a:pPr>
            <a:r>
              <a:rPr lang="en-US" sz="2000" dirty="0" smtClean="0">
                <a:solidFill>
                  <a:srgbClr val="0D0D0D"/>
                </a:solidFill>
                <a:ea typeface="ＭＳ Ｐゴシック" charset="0"/>
                <a:cs typeface="ＭＳ Ｐゴシック" charset="0"/>
              </a:rPr>
              <a:t>15</a:t>
            </a:r>
            <a:r>
              <a:rPr lang="en-US" sz="2000" dirty="0">
                <a:solidFill>
                  <a:srgbClr val="0D0D0D"/>
                </a:solidFill>
                <a:ea typeface="ＭＳ Ｐゴシック" charset="0"/>
                <a:cs typeface="ＭＳ Ｐゴシック" charset="0"/>
              </a:rPr>
              <a:t>-20% of women carrying these strains will develop precancerous lesions on the cervix and of these 8% will develop squamous epithelial cancer</a:t>
            </a:r>
          </a:p>
          <a:p>
            <a:pPr marL="342900" indent="-342900" algn="l">
              <a:lnSpc>
                <a:spcPct val="80000"/>
              </a:lnSpc>
              <a:buFont typeface="Arial"/>
              <a:buChar char="•"/>
            </a:pPr>
            <a:endParaRPr lang="en-US" sz="2000" dirty="0">
              <a:solidFill>
                <a:srgbClr val="0D0D0D"/>
              </a:solidFill>
              <a:ea typeface="ＭＳ Ｐゴシック" charset="0"/>
              <a:cs typeface="ＭＳ Ｐゴシック" charset="0"/>
            </a:endParaRPr>
          </a:p>
          <a:p>
            <a:pPr marL="342900" indent="-342900" algn="l">
              <a:lnSpc>
                <a:spcPct val="80000"/>
              </a:lnSpc>
              <a:buFont typeface="Arial"/>
              <a:buChar char="•"/>
            </a:pPr>
            <a:r>
              <a:rPr lang="en-US" sz="2000" dirty="0">
                <a:solidFill>
                  <a:srgbClr val="0D0D0D"/>
                </a:solidFill>
                <a:ea typeface="ＭＳ Ｐゴシック" charset="0"/>
                <a:cs typeface="ＭＳ Ｐゴシック" charset="0"/>
              </a:rPr>
              <a:t>Other strains are being investigated</a:t>
            </a:r>
          </a:p>
          <a:p>
            <a:pPr marL="285750" indent="-285750" algn="l">
              <a:lnSpc>
                <a:spcPct val="80000"/>
              </a:lnSpc>
              <a:buFont typeface="Arial"/>
              <a:buChar char="•"/>
            </a:pPr>
            <a:endParaRPr lang="en-US" sz="1600" dirty="0">
              <a:solidFill>
                <a:srgbClr val="0D0D0D"/>
              </a:solidFill>
              <a:ea typeface="ＭＳ Ｐゴシック" charset="0"/>
              <a:cs typeface="ＭＳ Ｐゴシック" charset="0"/>
            </a:endParaRPr>
          </a:p>
          <a:p>
            <a:pPr marL="342900" indent="-342900" algn="l">
              <a:lnSpc>
                <a:spcPct val="80000"/>
              </a:lnSpc>
              <a:buFont typeface="Arial"/>
              <a:buChar char="•"/>
            </a:pPr>
            <a:r>
              <a:rPr lang="en-US" sz="2000" dirty="0" smtClean="0">
                <a:solidFill>
                  <a:srgbClr val="0D0D0D"/>
                </a:solidFill>
                <a:ea typeface="ＭＳ Ｐゴシック" charset="0"/>
                <a:cs typeface="ＭＳ Ｐゴシック" charset="0"/>
              </a:rPr>
              <a:t>HPV </a:t>
            </a:r>
            <a:r>
              <a:rPr lang="en-US" sz="2000" dirty="0">
                <a:solidFill>
                  <a:srgbClr val="0D0D0D"/>
                </a:solidFill>
                <a:ea typeface="ＭＳ Ｐゴシック" charset="0"/>
                <a:cs typeface="ＭＳ Ｐゴシック" charset="0"/>
              </a:rPr>
              <a:t>can promote scrotal, penile, anal, </a:t>
            </a:r>
            <a:r>
              <a:rPr lang="en-US" sz="2000" dirty="0" err="1">
                <a:solidFill>
                  <a:srgbClr val="0D0D0D"/>
                </a:solidFill>
                <a:ea typeface="ＭＳ Ｐゴシック" charset="0"/>
                <a:cs typeface="ＭＳ Ｐゴシック" charset="0"/>
              </a:rPr>
              <a:t>oralpharyngeal</a:t>
            </a:r>
            <a:r>
              <a:rPr lang="en-US" sz="2000" dirty="0">
                <a:solidFill>
                  <a:srgbClr val="0D0D0D"/>
                </a:solidFill>
                <a:ea typeface="ＭＳ Ｐゴシック" charset="0"/>
                <a:cs typeface="ＭＳ Ｐゴシック" charset="0"/>
              </a:rPr>
              <a:t> cancer</a:t>
            </a:r>
          </a:p>
          <a:p>
            <a:pPr algn="l"/>
            <a:endParaRPr lang="en-US" dirty="0">
              <a:solidFill>
                <a:schemeClr val="tx1">
                  <a:lumMod val="65000"/>
                  <a:lumOff val="35000"/>
                </a:schemeClr>
              </a:solidFill>
            </a:endParaRPr>
          </a:p>
        </p:txBody>
      </p:sp>
    </p:spTree>
    <p:extLst>
      <p:ext uri="{BB962C8B-B14F-4D97-AF65-F5344CB8AC3E}">
        <p14:creationId xmlns:p14="http://schemas.microsoft.com/office/powerpoint/2010/main" val="2610370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fade">
                                      <p:cBhvr>
                                        <p:cTn id="27" dur="500"/>
                                        <p:tgtEl>
                                          <p:spTgt spid="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Effect transition="in" filter="fade">
                                      <p:cBhvr>
                                        <p:cTn id="32" dur="500"/>
                                        <p:tgtEl>
                                          <p:spTgt spid="4">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Effect transition="in" filter="fade">
                                      <p:cBhvr>
                                        <p:cTn id="37" dur="500"/>
                                        <p:tgtEl>
                                          <p:spTgt spid="4">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12" end="12"/>
                                            </p:txEl>
                                          </p:spTgt>
                                        </p:tgtEl>
                                        <p:attrNameLst>
                                          <p:attrName>style.visibility</p:attrName>
                                        </p:attrNameLst>
                                      </p:cBhvr>
                                      <p:to>
                                        <p:strVal val="visible"/>
                                      </p:to>
                                    </p:set>
                                    <p:animEffect transition="in" filter="fade">
                                      <p:cBhvr>
                                        <p:cTn id="42" dur="500"/>
                                        <p:tgtEl>
                                          <p:spTgt spid="4">
                                            <p:txEl>
                                              <p:pRg st="12" end="1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animEffect transition="in" filter="fade">
                                      <p:cBhvr>
                                        <p:cTn id="47" dur="500"/>
                                        <p:tgtEl>
                                          <p:spTgt spid="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8536"/>
            <a:ext cx="9144000" cy="1143000"/>
          </a:xfrm>
        </p:spPr>
        <p:txBody>
          <a:bodyPr/>
          <a:lstStyle/>
          <a:p>
            <a:r>
              <a:rPr lang="en-US" sz="4800" dirty="0" smtClean="0"/>
              <a:t>HPV &amp; Cancer Demographics</a:t>
            </a:r>
            <a:endParaRPr lang="en-US" sz="4800" dirty="0"/>
          </a:p>
        </p:txBody>
      </p:sp>
      <p:sp>
        <p:nvSpPr>
          <p:cNvPr id="4" name="Content Placeholder 12"/>
          <p:cNvSpPr txBox="1">
            <a:spLocks noGrp="1"/>
          </p:cNvSpPr>
          <p:nvPr>
            <p:ph idx="1"/>
          </p:nvPr>
        </p:nvSpPr>
        <p:spPr>
          <a:xfrm>
            <a:off x="457200" y="1004464"/>
            <a:ext cx="8229600" cy="6004791"/>
          </a:xfrm>
          <a:prstGeom prst="rect">
            <a:avLst/>
          </a:prstGeom>
        </p:spPr>
        <p:txBody>
          <a:bodyPr vert="horz" lIns="91440" tIns="45720" rIns="91440" bIns="45720" rtlCol="0">
            <a:normAutofit fontScale="40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28600" indent="-228600" algn="l">
              <a:buFont typeface="Arial"/>
              <a:buChar char="•"/>
            </a:pPr>
            <a:r>
              <a:rPr lang="en-US" sz="4200" dirty="0" smtClean="0">
                <a:solidFill>
                  <a:schemeClr val="tx1">
                    <a:lumMod val="75000"/>
                    <a:lumOff val="25000"/>
                  </a:schemeClr>
                </a:solidFill>
              </a:rPr>
              <a:t>500,000 Cases of Cervical Cancer</a:t>
            </a:r>
          </a:p>
          <a:p>
            <a:pPr marL="685800" lvl="1" indent="-228600" algn="l">
              <a:buFont typeface="Arial"/>
              <a:buChar char="•"/>
            </a:pPr>
            <a:r>
              <a:rPr lang="en-US" sz="3400" dirty="0" smtClean="0">
                <a:solidFill>
                  <a:schemeClr val="tx1">
                    <a:lumMod val="65000"/>
                    <a:lumOff val="35000"/>
                  </a:schemeClr>
                </a:solidFill>
              </a:rPr>
              <a:t>250,000 deaths (50% mortality rate) </a:t>
            </a:r>
          </a:p>
          <a:p>
            <a:pPr marL="685800" lvl="1" indent="-228600" algn="l">
              <a:buFont typeface="Arial"/>
              <a:buChar char="•"/>
            </a:pPr>
            <a:r>
              <a:rPr lang="en-US" sz="3400" dirty="0" smtClean="0">
                <a:solidFill>
                  <a:schemeClr val="tx1">
                    <a:lumMod val="65000"/>
                    <a:lumOff val="35000"/>
                  </a:schemeClr>
                </a:solidFill>
              </a:rPr>
              <a:t>Mostly in low resource countries</a:t>
            </a:r>
          </a:p>
          <a:p>
            <a:pPr marL="685800" lvl="1" indent="-228600" algn="l">
              <a:buFont typeface="Arial"/>
              <a:buChar char="•"/>
            </a:pPr>
            <a:r>
              <a:rPr lang="en-US" sz="3400" dirty="0" smtClean="0">
                <a:solidFill>
                  <a:schemeClr val="tx1">
                    <a:lumMod val="65000"/>
                    <a:lumOff val="35000"/>
                  </a:schemeClr>
                </a:solidFill>
              </a:rPr>
              <a:t>Second most common cancer in women &lt; 35 </a:t>
            </a:r>
            <a:r>
              <a:rPr lang="en-US" sz="3400" dirty="0" err="1" smtClean="0">
                <a:solidFill>
                  <a:schemeClr val="tx1">
                    <a:lumMod val="65000"/>
                    <a:lumOff val="35000"/>
                  </a:schemeClr>
                </a:solidFill>
              </a:rPr>
              <a:t>yrs</a:t>
            </a:r>
            <a:r>
              <a:rPr lang="en-US" sz="3400" dirty="0" smtClean="0">
                <a:solidFill>
                  <a:schemeClr val="tx1">
                    <a:lumMod val="65000"/>
                    <a:lumOff val="35000"/>
                  </a:schemeClr>
                </a:solidFill>
              </a:rPr>
              <a:t> old</a:t>
            </a:r>
          </a:p>
          <a:p>
            <a:pPr lvl="1" algn="l"/>
            <a:endParaRPr lang="en-US" sz="2600" dirty="0">
              <a:solidFill>
                <a:schemeClr val="tx1">
                  <a:lumMod val="65000"/>
                  <a:lumOff val="35000"/>
                </a:schemeClr>
              </a:solidFill>
            </a:endParaRPr>
          </a:p>
          <a:p>
            <a:pPr marL="228600" indent="-228600" algn="l">
              <a:buFont typeface="Arial"/>
              <a:buChar char="•"/>
            </a:pPr>
            <a:r>
              <a:rPr lang="en-US" sz="4200" dirty="0" smtClean="0">
                <a:solidFill>
                  <a:schemeClr val="tx1">
                    <a:lumMod val="75000"/>
                    <a:lumOff val="25000"/>
                  </a:schemeClr>
                </a:solidFill>
              </a:rPr>
              <a:t>1928 Pap Smear Method Emerges</a:t>
            </a:r>
          </a:p>
          <a:p>
            <a:pPr marL="685800" indent="-228600" algn="l">
              <a:buFont typeface="Arial"/>
              <a:buChar char="•"/>
            </a:pPr>
            <a:r>
              <a:rPr lang="en-US" sz="3400" dirty="0" smtClean="0">
                <a:solidFill>
                  <a:schemeClr val="tx1">
                    <a:lumMod val="65000"/>
                    <a:lumOff val="35000"/>
                  </a:schemeClr>
                </a:solidFill>
              </a:rPr>
              <a:t>Reduces mortality in US by 70%</a:t>
            </a:r>
          </a:p>
          <a:p>
            <a:pPr marL="685800" lvl="2" indent="-228600" algn="l">
              <a:buFont typeface="Arial"/>
              <a:buChar char="•"/>
            </a:pPr>
            <a:r>
              <a:rPr lang="en-US" sz="3400" dirty="0" smtClean="0">
                <a:solidFill>
                  <a:schemeClr val="tx1">
                    <a:lumMod val="65000"/>
                    <a:lumOff val="35000"/>
                  </a:schemeClr>
                </a:solidFill>
              </a:rPr>
              <a:t>UK Cervical Cancer Screening Week (June 8-15)</a:t>
            </a:r>
          </a:p>
          <a:p>
            <a:pPr lvl="2" indent="-457200" algn="l">
              <a:buFont typeface="Arial"/>
              <a:buChar char="•"/>
            </a:pPr>
            <a:endParaRPr lang="en-US" sz="3400" dirty="0" smtClean="0">
              <a:solidFill>
                <a:schemeClr val="tx1">
                  <a:lumMod val="75000"/>
                  <a:lumOff val="25000"/>
                </a:schemeClr>
              </a:solidFill>
            </a:endParaRPr>
          </a:p>
          <a:p>
            <a:pPr marL="228600" indent="-228600" algn="l">
              <a:buFont typeface="Arial"/>
              <a:buChar char="•"/>
            </a:pPr>
            <a:r>
              <a:rPr lang="en-US" sz="4200" dirty="0" smtClean="0">
                <a:solidFill>
                  <a:schemeClr val="tx1">
                    <a:lumMod val="75000"/>
                    <a:lumOff val="25000"/>
                  </a:schemeClr>
                </a:solidFill>
              </a:rPr>
              <a:t>79M  HPV+ and 17M new HPV cases /year in U.S.</a:t>
            </a:r>
          </a:p>
          <a:p>
            <a:pPr marL="685800" lvl="1" indent="-228600" algn="l">
              <a:buFont typeface="Arial"/>
              <a:buChar char="•"/>
            </a:pPr>
            <a:r>
              <a:rPr lang="en-US" sz="3500" dirty="0" smtClean="0">
                <a:solidFill>
                  <a:schemeClr val="tx1">
                    <a:lumMod val="75000"/>
                    <a:lumOff val="25000"/>
                  </a:schemeClr>
                </a:solidFill>
              </a:rPr>
              <a:t>Many Types</a:t>
            </a:r>
          </a:p>
          <a:p>
            <a:pPr marL="1143000" lvl="2" indent="-228600" algn="l">
              <a:buFont typeface="Arial"/>
              <a:buChar char="•"/>
            </a:pPr>
            <a:r>
              <a:rPr lang="en-US" sz="3000" dirty="0" smtClean="0">
                <a:solidFill>
                  <a:schemeClr val="tx1">
                    <a:lumMod val="75000"/>
                    <a:lumOff val="25000"/>
                  </a:schemeClr>
                </a:solidFill>
              </a:rPr>
              <a:t>Over </a:t>
            </a:r>
            <a:r>
              <a:rPr lang="en-US" sz="3000" dirty="0">
                <a:solidFill>
                  <a:schemeClr val="tx1">
                    <a:lumMod val="75000"/>
                    <a:lumOff val="25000"/>
                  </a:schemeClr>
                </a:solidFill>
              </a:rPr>
              <a:t>100 known strains of HPV</a:t>
            </a:r>
          </a:p>
          <a:p>
            <a:pPr marL="1143000" lvl="2" indent="-228600" algn="l">
              <a:buFont typeface="Arial"/>
              <a:buChar char="•"/>
            </a:pPr>
            <a:r>
              <a:rPr lang="en-US" sz="3000" dirty="0">
                <a:solidFill>
                  <a:schemeClr val="tx1">
                    <a:lumMod val="75000"/>
                    <a:lumOff val="25000"/>
                  </a:schemeClr>
                </a:solidFill>
              </a:rPr>
              <a:t>~40 types infect the urogenital </a:t>
            </a:r>
            <a:r>
              <a:rPr lang="en-US" sz="3000" dirty="0" smtClean="0">
                <a:solidFill>
                  <a:schemeClr val="tx1">
                    <a:lumMod val="75000"/>
                    <a:lumOff val="25000"/>
                  </a:schemeClr>
                </a:solidFill>
              </a:rPr>
              <a:t>area; symptoms vary from none, to warts, to cancer</a:t>
            </a:r>
            <a:endParaRPr lang="en-US" sz="3000" dirty="0">
              <a:solidFill>
                <a:schemeClr val="tx1">
                  <a:lumMod val="75000"/>
                  <a:lumOff val="25000"/>
                </a:schemeClr>
              </a:solidFill>
            </a:endParaRPr>
          </a:p>
          <a:p>
            <a:pPr marL="1143000" lvl="2" indent="-228600" algn="l">
              <a:buFont typeface="Arial"/>
              <a:buChar char="•"/>
            </a:pPr>
            <a:r>
              <a:rPr lang="en-US" sz="3000" dirty="0" smtClean="0">
                <a:solidFill>
                  <a:schemeClr val="tx1">
                    <a:lumMod val="75000"/>
                    <a:lumOff val="25000"/>
                  </a:schemeClr>
                </a:solidFill>
              </a:rPr>
              <a:t>Some </a:t>
            </a:r>
            <a:r>
              <a:rPr lang="en-US" sz="3000" dirty="0">
                <a:solidFill>
                  <a:schemeClr val="tx1">
                    <a:lumMod val="75000"/>
                    <a:lumOff val="25000"/>
                  </a:schemeClr>
                </a:solidFill>
              </a:rPr>
              <a:t>strains promote the onset of cancer</a:t>
            </a:r>
          </a:p>
          <a:p>
            <a:pPr marL="1143000" lvl="2" indent="-228600" algn="l">
              <a:buFont typeface="Arial"/>
              <a:buChar char="•"/>
            </a:pPr>
            <a:r>
              <a:rPr lang="en-US" sz="3000" dirty="0">
                <a:solidFill>
                  <a:schemeClr val="tx1">
                    <a:lumMod val="75000"/>
                    <a:lumOff val="25000"/>
                  </a:schemeClr>
                </a:solidFill>
              </a:rPr>
              <a:t>90% of all infections are asymptomatic (no obvious symptoms</a:t>
            </a:r>
            <a:r>
              <a:rPr lang="en-US" sz="3000" dirty="0" smtClean="0">
                <a:solidFill>
                  <a:schemeClr val="tx1">
                    <a:lumMod val="75000"/>
                    <a:lumOff val="25000"/>
                  </a:schemeClr>
                </a:solidFill>
              </a:rPr>
              <a:t>)</a:t>
            </a:r>
          </a:p>
          <a:p>
            <a:pPr marL="685800" lvl="1" indent="-228600" algn="l">
              <a:buFont typeface="Arial"/>
              <a:buChar char="•"/>
            </a:pPr>
            <a:r>
              <a:rPr lang="en-US" sz="3500" dirty="0" smtClean="0">
                <a:solidFill>
                  <a:schemeClr val="tx1">
                    <a:lumMod val="75000"/>
                    <a:lumOff val="25000"/>
                  </a:schemeClr>
                </a:solidFill>
              </a:rPr>
              <a:t>Most common STI; 50% of all sexually active people are HPV+ at some point</a:t>
            </a:r>
          </a:p>
          <a:p>
            <a:pPr marL="685800" lvl="1" indent="-228600" algn="l">
              <a:buFont typeface="Arial"/>
              <a:buChar char="•"/>
            </a:pPr>
            <a:r>
              <a:rPr lang="en-US" sz="3500" dirty="0">
                <a:solidFill>
                  <a:schemeClr val="tx1">
                    <a:lumMod val="75000"/>
                    <a:lumOff val="25000"/>
                  </a:schemeClr>
                </a:solidFill>
              </a:rPr>
              <a:t>Transmitted  via  skin to skin contact (warts) and epithelial cell to epithelial cell</a:t>
            </a:r>
          </a:p>
          <a:p>
            <a:pPr marL="685800" lvl="2" indent="-228600" algn="l">
              <a:buFont typeface="Arial"/>
              <a:buChar char="•"/>
            </a:pPr>
            <a:r>
              <a:rPr lang="en-US" sz="3500" dirty="0">
                <a:solidFill>
                  <a:schemeClr val="tx1">
                    <a:lumMod val="75000"/>
                    <a:lumOff val="25000"/>
                  </a:schemeClr>
                </a:solidFill>
              </a:rPr>
              <a:t>Warts with epidermis or epithelial cells </a:t>
            </a:r>
          </a:p>
          <a:p>
            <a:pPr marL="685800" lvl="2" indent="-228600" algn="l">
              <a:buFont typeface="Arial"/>
              <a:buChar char="•"/>
            </a:pPr>
            <a:r>
              <a:rPr lang="en-US" sz="3500" dirty="0">
                <a:solidFill>
                  <a:schemeClr val="tx1">
                    <a:lumMod val="75000"/>
                    <a:lumOff val="25000"/>
                  </a:schemeClr>
                </a:solidFill>
              </a:rPr>
              <a:t>Vagina and cervix with epidermis of penis; oral </a:t>
            </a:r>
            <a:r>
              <a:rPr lang="en-US" sz="3500" dirty="0" smtClean="0">
                <a:solidFill>
                  <a:schemeClr val="tx1">
                    <a:lumMod val="75000"/>
                    <a:lumOff val="25000"/>
                  </a:schemeClr>
                </a:solidFill>
              </a:rPr>
              <a:t>transmission?;  </a:t>
            </a:r>
            <a:r>
              <a:rPr lang="en-US" sz="3500" dirty="0">
                <a:solidFill>
                  <a:schemeClr val="tx1">
                    <a:lumMod val="75000"/>
                    <a:lumOff val="25000"/>
                  </a:schemeClr>
                </a:solidFill>
              </a:rPr>
              <a:t>mother to newborn</a:t>
            </a:r>
          </a:p>
          <a:p>
            <a:pPr marL="685800" lvl="2" indent="-228600" algn="l">
              <a:buFont typeface="Arial"/>
              <a:buChar char="•"/>
            </a:pPr>
            <a:r>
              <a:rPr lang="en-US" sz="3500" dirty="0">
                <a:solidFill>
                  <a:schemeClr val="tx1">
                    <a:lumMod val="75000"/>
                    <a:lumOff val="25000"/>
                  </a:schemeClr>
                </a:solidFill>
              </a:rPr>
              <a:t>Hetero and homosexual urogenital/anal interactions </a:t>
            </a:r>
            <a:endParaRPr lang="en-US" sz="3500" dirty="0" smtClean="0">
              <a:solidFill>
                <a:schemeClr val="tx1">
                  <a:lumMod val="75000"/>
                  <a:lumOff val="25000"/>
                </a:schemeClr>
              </a:solidFill>
            </a:endParaRPr>
          </a:p>
          <a:p>
            <a:pPr marL="685800" lvl="2" indent="-228600" algn="l">
              <a:buFont typeface="Arial"/>
              <a:buChar char="•"/>
            </a:pPr>
            <a:r>
              <a:rPr lang="en-US" sz="3500" dirty="0">
                <a:solidFill>
                  <a:srgbClr val="595959"/>
                </a:solidFill>
                <a:ea typeface="ＭＳ Ｐゴシック" charset="0"/>
              </a:rPr>
              <a:t>~ 68% of male partners of women diagnosed with cervical dysplasia have microscopic  HPV lesions on the penis and are not aware of being infected. </a:t>
            </a:r>
          </a:p>
          <a:p>
            <a:pPr algn="l"/>
            <a:endParaRPr lang="en-US" sz="3400" dirty="0" smtClean="0">
              <a:solidFill>
                <a:schemeClr val="tx1">
                  <a:lumMod val="75000"/>
                  <a:lumOff val="25000"/>
                </a:schemeClr>
              </a:solidFill>
            </a:endParaRPr>
          </a:p>
          <a:p>
            <a:pPr marL="228600" indent="-228600" algn="l">
              <a:buFont typeface="Arial"/>
              <a:buChar char="•"/>
            </a:pPr>
            <a:r>
              <a:rPr lang="en-US" sz="4200" dirty="0" smtClean="0">
                <a:solidFill>
                  <a:schemeClr val="tx1">
                    <a:lumMod val="75000"/>
                    <a:lumOff val="25000"/>
                  </a:schemeClr>
                </a:solidFill>
              </a:rPr>
              <a:t>Anal Pap and </a:t>
            </a:r>
            <a:r>
              <a:rPr lang="en-US" sz="4200" dirty="0" err="1" smtClean="0">
                <a:solidFill>
                  <a:schemeClr val="tx1">
                    <a:lumMod val="75000"/>
                    <a:lumOff val="25000"/>
                  </a:schemeClr>
                </a:solidFill>
              </a:rPr>
              <a:t>Vizilite</a:t>
            </a:r>
            <a:r>
              <a:rPr lang="en-US" sz="4200" dirty="0" smtClean="0">
                <a:solidFill>
                  <a:schemeClr val="tx1">
                    <a:lumMod val="75000"/>
                    <a:lumOff val="25000"/>
                  </a:schemeClr>
                </a:solidFill>
              </a:rPr>
              <a:t> Provide </a:t>
            </a:r>
            <a:r>
              <a:rPr lang="en-US" sz="4200" dirty="0">
                <a:solidFill>
                  <a:schemeClr val="tx1">
                    <a:lumMod val="75000"/>
                    <a:lumOff val="25000"/>
                  </a:schemeClr>
                </a:solidFill>
              </a:rPr>
              <a:t>M</a:t>
            </a:r>
            <a:r>
              <a:rPr lang="en-US" sz="4200" dirty="0" smtClean="0">
                <a:solidFill>
                  <a:schemeClr val="tx1">
                    <a:lumMod val="75000"/>
                    <a:lumOff val="25000"/>
                  </a:schemeClr>
                </a:solidFill>
              </a:rPr>
              <a:t>ore Data</a:t>
            </a:r>
          </a:p>
          <a:p>
            <a:pPr marL="685800" lvl="1" indent="-228600" algn="l">
              <a:buFont typeface="Arial"/>
              <a:buChar char="•"/>
            </a:pPr>
            <a:r>
              <a:rPr lang="en-US" sz="3400" dirty="0" smtClean="0">
                <a:solidFill>
                  <a:schemeClr val="tx1">
                    <a:lumMod val="65000"/>
                    <a:lumOff val="35000"/>
                  </a:schemeClr>
                </a:solidFill>
              </a:rPr>
              <a:t>Non gendered </a:t>
            </a:r>
          </a:p>
          <a:p>
            <a:pPr marL="685800" lvl="1" indent="-228600" algn="l">
              <a:buFont typeface="Arial"/>
              <a:buChar char="•"/>
            </a:pPr>
            <a:r>
              <a:rPr lang="en-US" sz="3400" dirty="0" smtClean="0">
                <a:solidFill>
                  <a:schemeClr val="tx1">
                    <a:lumMod val="65000"/>
                    <a:lumOff val="35000"/>
                  </a:schemeClr>
                </a:solidFill>
              </a:rPr>
              <a:t>Scope broadened to address wider range of  sexual practices </a:t>
            </a:r>
          </a:p>
          <a:p>
            <a:pPr marL="685800" lvl="1" indent="-228600" algn="l">
              <a:buFont typeface="Arial"/>
              <a:buChar char="•"/>
            </a:pPr>
            <a:r>
              <a:rPr lang="en-US" sz="3400" dirty="0" smtClean="0">
                <a:solidFill>
                  <a:schemeClr val="tx1">
                    <a:lumMod val="65000"/>
                    <a:lumOff val="35000"/>
                  </a:schemeClr>
                </a:solidFill>
              </a:rPr>
              <a:t>Assess HPV infection and cell pathology in other tissues such as throat and anus</a:t>
            </a:r>
          </a:p>
          <a:p>
            <a:endParaRPr lang="en-US" sz="3400" dirty="0">
              <a:solidFill>
                <a:schemeClr val="tx1">
                  <a:lumMod val="65000"/>
                  <a:lumOff val="35000"/>
                </a:schemeClr>
              </a:solidFill>
            </a:endParaRPr>
          </a:p>
        </p:txBody>
      </p:sp>
    </p:spTree>
    <p:extLst>
      <p:ext uri="{BB962C8B-B14F-4D97-AF65-F5344CB8AC3E}">
        <p14:creationId xmlns:p14="http://schemas.microsoft.com/office/powerpoint/2010/main" val="7398715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subTnLst>
                                    <p:animClr clrSpc="rgb" dir="cw">
                                      <p:cBhvr override="childStyle">
                                        <p:cTn dur="1" fill="hold" display="0" masterRel="nextClick" afterEffect="1"/>
                                        <p:tgtEl>
                                          <p:spTgt spid="4">
                                            <p:txEl>
                                              <p:pRg st="0" end="0"/>
                                            </p:txEl>
                                          </p:spTgt>
                                        </p:tgtEl>
                                        <p:attrNameLst>
                                          <p:attrName>ppt_c</p:attrName>
                                        </p:attrNameLst>
                                      </p:cBhvr>
                                      <p:to>
                                        <a:srgbClr val="ACACAC"/>
                                      </p:to>
                                    </p:animClr>
                                  </p:sub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subTnLst>
                                    <p:animClr clrSpc="rgb" dir="cw">
                                      <p:cBhvr override="childStyle">
                                        <p:cTn dur="1" fill="hold" display="0" masterRel="nextClick" afterEffect="1"/>
                                        <p:tgtEl>
                                          <p:spTgt spid="4">
                                            <p:txEl>
                                              <p:pRg st="1" end="1"/>
                                            </p:txEl>
                                          </p:spTgt>
                                        </p:tgtEl>
                                        <p:attrNameLst>
                                          <p:attrName>ppt_c</p:attrName>
                                        </p:attrNameLst>
                                      </p:cBhvr>
                                      <p:to>
                                        <a:srgbClr val="ACACAC"/>
                                      </p:to>
                                    </p:animClr>
                                  </p:sub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1000"/>
                                        <p:tgtEl>
                                          <p:spTgt spid="4">
                                            <p:txEl>
                                              <p:pRg st="2" end="2"/>
                                            </p:txEl>
                                          </p:spTgt>
                                        </p:tgtEl>
                                      </p:cBhvr>
                                    </p:animEffect>
                                  </p:childTnLst>
                                  <p:subTnLst>
                                    <p:animClr clrSpc="rgb" dir="cw">
                                      <p:cBhvr override="childStyle">
                                        <p:cTn dur="1" fill="hold" display="0" masterRel="nextClick" afterEffect="1"/>
                                        <p:tgtEl>
                                          <p:spTgt spid="4">
                                            <p:txEl>
                                              <p:pRg st="2" end="2"/>
                                            </p:txEl>
                                          </p:spTgt>
                                        </p:tgtEl>
                                        <p:attrNameLst>
                                          <p:attrName>ppt_c</p:attrName>
                                        </p:attrNameLst>
                                      </p:cBhvr>
                                      <p:to>
                                        <a:srgbClr val="ACACAC"/>
                                      </p:to>
                                    </p:animClr>
                                  </p:sub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1000"/>
                                        <p:tgtEl>
                                          <p:spTgt spid="4">
                                            <p:txEl>
                                              <p:pRg st="3" end="3"/>
                                            </p:txEl>
                                          </p:spTgt>
                                        </p:tgtEl>
                                      </p:cBhvr>
                                    </p:animEffect>
                                  </p:childTnLst>
                                  <p:subTnLst>
                                    <p:animClr clrSpc="rgb" dir="cw">
                                      <p:cBhvr override="childStyle">
                                        <p:cTn dur="1" fill="hold" display="0" masterRel="nextClick" afterEffect="1"/>
                                        <p:tgtEl>
                                          <p:spTgt spid="4">
                                            <p:txEl>
                                              <p:pRg st="3" end="3"/>
                                            </p:txEl>
                                          </p:spTgt>
                                        </p:tgtEl>
                                        <p:attrNameLst>
                                          <p:attrName>ppt_c</p:attrName>
                                        </p:attrNameLst>
                                      </p:cBhvr>
                                      <p:to>
                                        <a:srgbClr val="ACACAC"/>
                                      </p:to>
                                    </p:animClr>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1000"/>
                                        <p:tgtEl>
                                          <p:spTgt spid="4">
                                            <p:txEl>
                                              <p:pRg st="5" end="5"/>
                                            </p:txEl>
                                          </p:spTgt>
                                        </p:tgtEl>
                                      </p:cBhvr>
                                    </p:animEffect>
                                  </p:childTnLst>
                                  <p:subTnLst>
                                    <p:animClr clrSpc="rgb" dir="cw">
                                      <p:cBhvr override="childStyle">
                                        <p:cTn dur="1" fill="hold" display="0" masterRel="nextClick" afterEffect="1"/>
                                        <p:tgtEl>
                                          <p:spTgt spid="4">
                                            <p:txEl>
                                              <p:pRg st="5" end="5"/>
                                            </p:txEl>
                                          </p:spTgt>
                                        </p:tgtEl>
                                        <p:attrNameLst>
                                          <p:attrName>ppt_c</p:attrName>
                                        </p:attrNameLst>
                                      </p:cBhvr>
                                      <p:to>
                                        <a:srgbClr val="ACACAC"/>
                                      </p:to>
                                    </p:animClr>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fade">
                                      <p:cBhvr>
                                        <p:cTn id="26" dur="1000"/>
                                        <p:tgtEl>
                                          <p:spTgt spid="4">
                                            <p:txEl>
                                              <p:pRg st="6" end="6"/>
                                            </p:txEl>
                                          </p:spTgt>
                                        </p:tgtEl>
                                      </p:cBhvr>
                                    </p:animEffect>
                                  </p:childTnLst>
                                  <p:subTnLst>
                                    <p:animClr clrSpc="rgb" dir="cw">
                                      <p:cBhvr override="childStyle">
                                        <p:cTn dur="1" fill="hold" display="0" masterRel="nextClick" afterEffect="1"/>
                                        <p:tgtEl>
                                          <p:spTgt spid="4">
                                            <p:txEl>
                                              <p:pRg st="6" end="6"/>
                                            </p:txEl>
                                          </p:spTgt>
                                        </p:tgtEl>
                                        <p:attrNameLst>
                                          <p:attrName>ppt_c</p:attrName>
                                        </p:attrNameLst>
                                      </p:cBhvr>
                                      <p:to>
                                        <a:srgbClr val="ACACAC"/>
                                      </p:to>
                                    </p:animClr>
                                  </p:subTnLst>
                                </p:cTn>
                              </p:par>
                              <p:par>
                                <p:cTn id="27" presetID="10" presetClass="entr" presetSubtype="0" fill="hold" grpId="0"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fade">
                                      <p:cBhvr>
                                        <p:cTn id="29" dur="1000"/>
                                        <p:tgtEl>
                                          <p:spTgt spid="4">
                                            <p:txEl>
                                              <p:pRg st="7" end="7"/>
                                            </p:txEl>
                                          </p:spTgt>
                                        </p:tgtEl>
                                      </p:cBhvr>
                                    </p:animEffect>
                                  </p:childTnLst>
                                  <p:subTnLst>
                                    <p:animClr clrSpc="rgb" dir="cw">
                                      <p:cBhvr override="childStyle">
                                        <p:cTn dur="1" fill="hold" display="0" masterRel="nextClick" afterEffect="1"/>
                                        <p:tgtEl>
                                          <p:spTgt spid="4">
                                            <p:txEl>
                                              <p:pRg st="7" end="7"/>
                                            </p:txEl>
                                          </p:spTgt>
                                        </p:tgtEl>
                                        <p:attrNameLst>
                                          <p:attrName>ppt_c</p:attrName>
                                        </p:attrNameLst>
                                      </p:cBhvr>
                                      <p:to>
                                        <a:srgbClr val="ACACAC"/>
                                      </p:to>
                                    </p:animClr>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fade">
                                      <p:cBhvr>
                                        <p:cTn id="34" dur="1000"/>
                                        <p:tgtEl>
                                          <p:spTgt spid="4">
                                            <p:txEl>
                                              <p:pRg st="9" end="9"/>
                                            </p:txEl>
                                          </p:spTgt>
                                        </p:tgtEl>
                                      </p:cBhvr>
                                    </p:animEffect>
                                  </p:childTnLst>
                                  <p:subTnLst>
                                    <p:animClr clrSpc="rgb" dir="cw">
                                      <p:cBhvr override="childStyle">
                                        <p:cTn dur="1" fill="hold" display="0" masterRel="nextClick" afterEffect="1"/>
                                        <p:tgtEl>
                                          <p:spTgt spid="4">
                                            <p:txEl>
                                              <p:pRg st="9" end="9"/>
                                            </p:txEl>
                                          </p:spTgt>
                                        </p:tgtEl>
                                        <p:attrNameLst>
                                          <p:attrName>ppt_c</p:attrName>
                                        </p:attrNameLst>
                                      </p:cBhvr>
                                      <p:to>
                                        <a:srgbClr val="ACACAC"/>
                                      </p:to>
                                    </p:animClr>
                                  </p:subTnLst>
                                </p:cTn>
                              </p:par>
                              <p:par>
                                <p:cTn id="35" presetID="10" presetClass="entr" presetSubtype="0" fill="hold" grpId="0" nodeType="withEffect">
                                  <p:stCondLst>
                                    <p:cond delay="0"/>
                                  </p:stCondLst>
                                  <p:childTnLst>
                                    <p:set>
                                      <p:cBhvr>
                                        <p:cTn id="36" dur="1" fill="hold">
                                          <p:stCondLst>
                                            <p:cond delay="0"/>
                                          </p:stCondLst>
                                        </p:cTn>
                                        <p:tgtEl>
                                          <p:spTgt spid="4">
                                            <p:txEl>
                                              <p:pRg st="10" end="10"/>
                                            </p:txEl>
                                          </p:spTgt>
                                        </p:tgtEl>
                                        <p:attrNameLst>
                                          <p:attrName>style.visibility</p:attrName>
                                        </p:attrNameLst>
                                      </p:cBhvr>
                                      <p:to>
                                        <p:strVal val="visible"/>
                                      </p:to>
                                    </p:set>
                                    <p:animEffect transition="in" filter="fade">
                                      <p:cBhvr>
                                        <p:cTn id="37" dur="1000"/>
                                        <p:tgtEl>
                                          <p:spTgt spid="4">
                                            <p:txEl>
                                              <p:pRg st="10" end="10"/>
                                            </p:txEl>
                                          </p:spTgt>
                                        </p:tgtEl>
                                      </p:cBhvr>
                                    </p:animEffect>
                                  </p:childTnLst>
                                  <p:subTnLst>
                                    <p:animClr clrSpc="rgb" dir="cw">
                                      <p:cBhvr override="childStyle">
                                        <p:cTn dur="1" fill="hold" display="0" masterRel="nextClick" afterEffect="1"/>
                                        <p:tgtEl>
                                          <p:spTgt spid="4">
                                            <p:txEl>
                                              <p:pRg st="10" end="10"/>
                                            </p:txEl>
                                          </p:spTgt>
                                        </p:tgtEl>
                                        <p:attrNameLst>
                                          <p:attrName>ppt_c</p:attrName>
                                        </p:attrNameLst>
                                      </p:cBhvr>
                                      <p:to>
                                        <a:srgbClr val="ACACAC"/>
                                      </p:to>
                                    </p:animClr>
                                  </p:subTnLst>
                                </p:cTn>
                              </p:par>
                              <p:par>
                                <p:cTn id="38" presetID="10" presetClass="entr" presetSubtype="0" fill="hold" grpId="0" nodeType="withEffect">
                                  <p:stCondLst>
                                    <p:cond delay="0"/>
                                  </p:stCondLst>
                                  <p:childTnLst>
                                    <p:set>
                                      <p:cBhvr>
                                        <p:cTn id="39" dur="1" fill="hold">
                                          <p:stCondLst>
                                            <p:cond delay="0"/>
                                          </p:stCondLst>
                                        </p:cTn>
                                        <p:tgtEl>
                                          <p:spTgt spid="4">
                                            <p:txEl>
                                              <p:pRg st="11" end="11"/>
                                            </p:txEl>
                                          </p:spTgt>
                                        </p:tgtEl>
                                        <p:attrNameLst>
                                          <p:attrName>style.visibility</p:attrName>
                                        </p:attrNameLst>
                                      </p:cBhvr>
                                      <p:to>
                                        <p:strVal val="visible"/>
                                      </p:to>
                                    </p:set>
                                    <p:animEffect transition="in" filter="fade">
                                      <p:cBhvr>
                                        <p:cTn id="40" dur="1000"/>
                                        <p:tgtEl>
                                          <p:spTgt spid="4">
                                            <p:txEl>
                                              <p:pRg st="11" end="11"/>
                                            </p:txEl>
                                          </p:spTgt>
                                        </p:tgtEl>
                                      </p:cBhvr>
                                    </p:animEffect>
                                  </p:childTnLst>
                                  <p:subTnLst>
                                    <p:animClr clrSpc="rgb" dir="cw">
                                      <p:cBhvr override="childStyle">
                                        <p:cTn dur="1" fill="hold" display="0" masterRel="nextClick" afterEffect="1"/>
                                        <p:tgtEl>
                                          <p:spTgt spid="4">
                                            <p:txEl>
                                              <p:pRg st="11" end="11"/>
                                            </p:txEl>
                                          </p:spTgt>
                                        </p:tgtEl>
                                        <p:attrNameLst>
                                          <p:attrName>ppt_c</p:attrName>
                                        </p:attrNameLst>
                                      </p:cBhvr>
                                      <p:to>
                                        <a:srgbClr val="ACACAC"/>
                                      </p:to>
                                    </p:animClr>
                                  </p:subTnLst>
                                </p:cTn>
                              </p:par>
                              <p:par>
                                <p:cTn id="41" presetID="10" presetClass="entr" presetSubtype="0" fill="hold" grpId="0" nodeType="with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animEffect transition="in" filter="fade">
                                      <p:cBhvr>
                                        <p:cTn id="43" dur="1000"/>
                                        <p:tgtEl>
                                          <p:spTgt spid="4">
                                            <p:txEl>
                                              <p:pRg st="12" end="12"/>
                                            </p:txEl>
                                          </p:spTgt>
                                        </p:tgtEl>
                                      </p:cBhvr>
                                    </p:animEffect>
                                  </p:childTnLst>
                                  <p:subTnLst>
                                    <p:animClr clrSpc="rgb" dir="cw">
                                      <p:cBhvr override="childStyle">
                                        <p:cTn dur="1" fill="hold" display="0" masterRel="nextClick" afterEffect="1"/>
                                        <p:tgtEl>
                                          <p:spTgt spid="4">
                                            <p:txEl>
                                              <p:pRg st="12" end="12"/>
                                            </p:txEl>
                                          </p:spTgt>
                                        </p:tgtEl>
                                        <p:attrNameLst>
                                          <p:attrName>ppt_c</p:attrName>
                                        </p:attrNameLst>
                                      </p:cBhvr>
                                      <p:to>
                                        <a:srgbClr val="ACACAC"/>
                                      </p:to>
                                    </p:animClr>
                                  </p:subTnLst>
                                </p:cTn>
                              </p:par>
                              <p:par>
                                <p:cTn id="44" presetID="10" presetClass="entr" presetSubtype="0" fill="hold" grpId="0" nodeType="withEffect">
                                  <p:stCondLst>
                                    <p:cond delay="0"/>
                                  </p:stCondLst>
                                  <p:childTnLst>
                                    <p:set>
                                      <p:cBhvr>
                                        <p:cTn id="45" dur="1" fill="hold">
                                          <p:stCondLst>
                                            <p:cond delay="0"/>
                                          </p:stCondLst>
                                        </p:cTn>
                                        <p:tgtEl>
                                          <p:spTgt spid="4">
                                            <p:txEl>
                                              <p:pRg st="13" end="13"/>
                                            </p:txEl>
                                          </p:spTgt>
                                        </p:tgtEl>
                                        <p:attrNameLst>
                                          <p:attrName>style.visibility</p:attrName>
                                        </p:attrNameLst>
                                      </p:cBhvr>
                                      <p:to>
                                        <p:strVal val="visible"/>
                                      </p:to>
                                    </p:set>
                                    <p:animEffect transition="in" filter="fade">
                                      <p:cBhvr>
                                        <p:cTn id="46" dur="1000"/>
                                        <p:tgtEl>
                                          <p:spTgt spid="4">
                                            <p:txEl>
                                              <p:pRg st="13" end="13"/>
                                            </p:txEl>
                                          </p:spTgt>
                                        </p:tgtEl>
                                      </p:cBhvr>
                                    </p:animEffect>
                                  </p:childTnLst>
                                  <p:subTnLst>
                                    <p:animClr clrSpc="rgb" dir="cw">
                                      <p:cBhvr override="childStyle">
                                        <p:cTn dur="1" fill="hold" display="0" masterRel="nextClick" afterEffect="1"/>
                                        <p:tgtEl>
                                          <p:spTgt spid="4">
                                            <p:txEl>
                                              <p:pRg st="13" end="13"/>
                                            </p:txEl>
                                          </p:spTgt>
                                        </p:tgtEl>
                                        <p:attrNameLst>
                                          <p:attrName>ppt_c</p:attrName>
                                        </p:attrNameLst>
                                      </p:cBhvr>
                                      <p:to>
                                        <a:srgbClr val="ACACAC"/>
                                      </p:to>
                                    </p:animClr>
                                  </p:subTnLst>
                                </p:cTn>
                              </p:par>
                              <p:par>
                                <p:cTn id="47" presetID="10" presetClass="entr" presetSubtype="0" fill="hold" grpId="0" nodeType="withEffect">
                                  <p:stCondLst>
                                    <p:cond delay="0"/>
                                  </p:stCondLst>
                                  <p:childTnLst>
                                    <p:set>
                                      <p:cBhvr>
                                        <p:cTn id="48" dur="1" fill="hold">
                                          <p:stCondLst>
                                            <p:cond delay="0"/>
                                          </p:stCondLst>
                                        </p:cTn>
                                        <p:tgtEl>
                                          <p:spTgt spid="4">
                                            <p:txEl>
                                              <p:pRg st="14" end="14"/>
                                            </p:txEl>
                                          </p:spTgt>
                                        </p:tgtEl>
                                        <p:attrNameLst>
                                          <p:attrName>style.visibility</p:attrName>
                                        </p:attrNameLst>
                                      </p:cBhvr>
                                      <p:to>
                                        <p:strVal val="visible"/>
                                      </p:to>
                                    </p:set>
                                    <p:animEffect transition="in" filter="fade">
                                      <p:cBhvr>
                                        <p:cTn id="49" dur="1000"/>
                                        <p:tgtEl>
                                          <p:spTgt spid="4">
                                            <p:txEl>
                                              <p:pRg st="14" end="14"/>
                                            </p:txEl>
                                          </p:spTgt>
                                        </p:tgtEl>
                                      </p:cBhvr>
                                    </p:animEffect>
                                  </p:childTnLst>
                                  <p:subTnLst>
                                    <p:animClr clrSpc="rgb" dir="cw">
                                      <p:cBhvr override="childStyle">
                                        <p:cTn dur="1" fill="hold" display="0" masterRel="nextClick" afterEffect="1"/>
                                        <p:tgtEl>
                                          <p:spTgt spid="4">
                                            <p:txEl>
                                              <p:pRg st="14" end="14"/>
                                            </p:txEl>
                                          </p:spTgt>
                                        </p:tgtEl>
                                        <p:attrNameLst>
                                          <p:attrName>ppt_c</p:attrName>
                                        </p:attrNameLst>
                                      </p:cBhvr>
                                      <p:to>
                                        <a:srgbClr val="ACACAC"/>
                                      </p:to>
                                    </p:animClr>
                                  </p:subTnLst>
                                </p:cTn>
                              </p:par>
                              <p:par>
                                <p:cTn id="50" presetID="10" presetClass="entr" presetSubtype="0" fill="hold" grpId="0" nodeType="withEffect">
                                  <p:stCondLst>
                                    <p:cond delay="0"/>
                                  </p:stCondLst>
                                  <p:childTnLst>
                                    <p:set>
                                      <p:cBhvr>
                                        <p:cTn id="51" dur="1" fill="hold">
                                          <p:stCondLst>
                                            <p:cond delay="0"/>
                                          </p:stCondLst>
                                        </p:cTn>
                                        <p:tgtEl>
                                          <p:spTgt spid="4">
                                            <p:txEl>
                                              <p:pRg st="15" end="15"/>
                                            </p:txEl>
                                          </p:spTgt>
                                        </p:tgtEl>
                                        <p:attrNameLst>
                                          <p:attrName>style.visibility</p:attrName>
                                        </p:attrNameLst>
                                      </p:cBhvr>
                                      <p:to>
                                        <p:strVal val="visible"/>
                                      </p:to>
                                    </p:set>
                                    <p:animEffect transition="in" filter="fade">
                                      <p:cBhvr>
                                        <p:cTn id="52" dur="1000"/>
                                        <p:tgtEl>
                                          <p:spTgt spid="4">
                                            <p:txEl>
                                              <p:pRg st="15" end="15"/>
                                            </p:txEl>
                                          </p:spTgt>
                                        </p:tgtEl>
                                      </p:cBhvr>
                                    </p:animEffect>
                                  </p:childTnLst>
                                  <p:subTnLst>
                                    <p:animClr clrSpc="rgb" dir="cw">
                                      <p:cBhvr override="childStyle">
                                        <p:cTn dur="1" fill="hold" display="0" masterRel="nextClick" afterEffect="1"/>
                                        <p:tgtEl>
                                          <p:spTgt spid="4">
                                            <p:txEl>
                                              <p:pRg st="15" end="15"/>
                                            </p:txEl>
                                          </p:spTgt>
                                        </p:tgtEl>
                                        <p:attrNameLst>
                                          <p:attrName>ppt_c</p:attrName>
                                        </p:attrNameLst>
                                      </p:cBhvr>
                                      <p:to>
                                        <a:srgbClr val="ACACAC"/>
                                      </p:to>
                                    </p:animClr>
                                  </p:subTnLst>
                                </p:cTn>
                              </p:par>
                              <p:par>
                                <p:cTn id="53" presetID="10" presetClass="entr" presetSubtype="0" fill="hold" grpId="0" nodeType="withEffect">
                                  <p:stCondLst>
                                    <p:cond delay="0"/>
                                  </p:stCondLst>
                                  <p:childTnLst>
                                    <p:set>
                                      <p:cBhvr>
                                        <p:cTn id="54" dur="1" fill="hold">
                                          <p:stCondLst>
                                            <p:cond delay="0"/>
                                          </p:stCondLst>
                                        </p:cTn>
                                        <p:tgtEl>
                                          <p:spTgt spid="4">
                                            <p:txEl>
                                              <p:pRg st="16" end="16"/>
                                            </p:txEl>
                                          </p:spTgt>
                                        </p:tgtEl>
                                        <p:attrNameLst>
                                          <p:attrName>style.visibility</p:attrName>
                                        </p:attrNameLst>
                                      </p:cBhvr>
                                      <p:to>
                                        <p:strVal val="visible"/>
                                      </p:to>
                                    </p:set>
                                    <p:animEffect transition="in" filter="fade">
                                      <p:cBhvr>
                                        <p:cTn id="55" dur="1000"/>
                                        <p:tgtEl>
                                          <p:spTgt spid="4">
                                            <p:txEl>
                                              <p:pRg st="16" end="16"/>
                                            </p:txEl>
                                          </p:spTgt>
                                        </p:tgtEl>
                                      </p:cBhvr>
                                    </p:animEffect>
                                  </p:childTnLst>
                                  <p:subTnLst>
                                    <p:animClr clrSpc="rgb" dir="cw">
                                      <p:cBhvr override="childStyle">
                                        <p:cTn dur="1" fill="hold" display="0" masterRel="nextClick" afterEffect="1"/>
                                        <p:tgtEl>
                                          <p:spTgt spid="4">
                                            <p:txEl>
                                              <p:pRg st="16" end="16"/>
                                            </p:txEl>
                                          </p:spTgt>
                                        </p:tgtEl>
                                        <p:attrNameLst>
                                          <p:attrName>ppt_c</p:attrName>
                                        </p:attrNameLst>
                                      </p:cBhvr>
                                      <p:to>
                                        <a:srgbClr val="ACACAC"/>
                                      </p:to>
                                    </p:animClr>
                                  </p:subTnLst>
                                </p:cTn>
                              </p:par>
                              <p:par>
                                <p:cTn id="56" presetID="10" presetClass="entr" presetSubtype="0" fill="hold" grpId="0" nodeType="withEffect">
                                  <p:stCondLst>
                                    <p:cond delay="0"/>
                                  </p:stCondLst>
                                  <p:childTnLst>
                                    <p:set>
                                      <p:cBhvr>
                                        <p:cTn id="57" dur="1" fill="hold">
                                          <p:stCondLst>
                                            <p:cond delay="0"/>
                                          </p:stCondLst>
                                        </p:cTn>
                                        <p:tgtEl>
                                          <p:spTgt spid="4">
                                            <p:txEl>
                                              <p:pRg st="17" end="17"/>
                                            </p:txEl>
                                          </p:spTgt>
                                        </p:tgtEl>
                                        <p:attrNameLst>
                                          <p:attrName>style.visibility</p:attrName>
                                        </p:attrNameLst>
                                      </p:cBhvr>
                                      <p:to>
                                        <p:strVal val="visible"/>
                                      </p:to>
                                    </p:set>
                                    <p:animEffect transition="in" filter="fade">
                                      <p:cBhvr>
                                        <p:cTn id="58" dur="1000"/>
                                        <p:tgtEl>
                                          <p:spTgt spid="4">
                                            <p:txEl>
                                              <p:pRg st="17" end="17"/>
                                            </p:txEl>
                                          </p:spTgt>
                                        </p:tgtEl>
                                      </p:cBhvr>
                                    </p:animEffect>
                                  </p:childTnLst>
                                  <p:subTnLst>
                                    <p:animClr clrSpc="rgb" dir="cw">
                                      <p:cBhvr override="childStyle">
                                        <p:cTn dur="1" fill="hold" display="0" masterRel="nextClick" afterEffect="1"/>
                                        <p:tgtEl>
                                          <p:spTgt spid="4">
                                            <p:txEl>
                                              <p:pRg st="17" end="17"/>
                                            </p:txEl>
                                          </p:spTgt>
                                        </p:tgtEl>
                                        <p:attrNameLst>
                                          <p:attrName>ppt_c</p:attrName>
                                        </p:attrNameLst>
                                      </p:cBhvr>
                                      <p:to>
                                        <a:srgbClr val="ACACAC"/>
                                      </p:to>
                                    </p:animClr>
                                  </p:subTnLst>
                                </p:cTn>
                              </p:par>
                              <p:par>
                                <p:cTn id="59" presetID="10" presetClass="entr" presetSubtype="0" fill="hold" grpId="0" nodeType="withEffect">
                                  <p:stCondLst>
                                    <p:cond delay="0"/>
                                  </p:stCondLst>
                                  <p:childTnLst>
                                    <p:set>
                                      <p:cBhvr>
                                        <p:cTn id="60" dur="1" fill="hold">
                                          <p:stCondLst>
                                            <p:cond delay="0"/>
                                          </p:stCondLst>
                                        </p:cTn>
                                        <p:tgtEl>
                                          <p:spTgt spid="4">
                                            <p:txEl>
                                              <p:pRg st="18" end="18"/>
                                            </p:txEl>
                                          </p:spTgt>
                                        </p:tgtEl>
                                        <p:attrNameLst>
                                          <p:attrName>style.visibility</p:attrName>
                                        </p:attrNameLst>
                                      </p:cBhvr>
                                      <p:to>
                                        <p:strVal val="visible"/>
                                      </p:to>
                                    </p:set>
                                    <p:animEffect transition="in" filter="fade">
                                      <p:cBhvr>
                                        <p:cTn id="61" dur="1000"/>
                                        <p:tgtEl>
                                          <p:spTgt spid="4">
                                            <p:txEl>
                                              <p:pRg st="18" end="18"/>
                                            </p:txEl>
                                          </p:spTgt>
                                        </p:tgtEl>
                                      </p:cBhvr>
                                    </p:animEffect>
                                  </p:childTnLst>
                                  <p:subTnLst>
                                    <p:animClr clrSpc="rgb" dir="cw">
                                      <p:cBhvr override="childStyle">
                                        <p:cTn dur="1" fill="hold" display="0" masterRel="nextClick" afterEffect="1"/>
                                        <p:tgtEl>
                                          <p:spTgt spid="4">
                                            <p:txEl>
                                              <p:pRg st="18" end="18"/>
                                            </p:txEl>
                                          </p:spTgt>
                                        </p:tgtEl>
                                        <p:attrNameLst>
                                          <p:attrName>ppt_c</p:attrName>
                                        </p:attrNameLst>
                                      </p:cBhvr>
                                      <p:to>
                                        <a:srgbClr val="ACACAC"/>
                                      </p:to>
                                    </p:animClr>
                                  </p:subTnLst>
                                </p:cTn>
                              </p:par>
                              <p:par>
                                <p:cTn id="62" presetID="10" presetClass="entr" presetSubtype="0" fill="hold" grpId="0" nodeType="withEffect">
                                  <p:stCondLst>
                                    <p:cond delay="0"/>
                                  </p:stCondLst>
                                  <p:childTnLst>
                                    <p:set>
                                      <p:cBhvr>
                                        <p:cTn id="63" dur="1" fill="hold">
                                          <p:stCondLst>
                                            <p:cond delay="0"/>
                                          </p:stCondLst>
                                        </p:cTn>
                                        <p:tgtEl>
                                          <p:spTgt spid="4">
                                            <p:txEl>
                                              <p:pRg st="19" end="19"/>
                                            </p:txEl>
                                          </p:spTgt>
                                        </p:tgtEl>
                                        <p:attrNameLst>
                                          <p:attrName>style.visibility</p:attrName>
                                        </p:attrNameLst>
                                      </p:cBhvr>
                                      <p:to>
                                        <p:strVal val="visible"/>
                                      </p:to>
                                    </p:set>
                                    <p:animEffect transition="in" filter="fade">
                                      <p:cBhvr>
                                        <p:cTn id="64" dur="1000"/>
                                        <p:tgtEl>
                                          <p:spTgt spid="4">
                                            <p:txEl>
                                              <p:pRg st="19" end="19"/>
                                            </p:txEl>
                                          </p:spTgt>
                                        </p:tgtEl>
                                      </p:cBhvr>
                                    </p:animEffect>
                                  </p:childTnLst>
                                  <p:subTnLst>
                                    <p:animClr clrSpc="rgb" dir="cw">
                                      <p:cBhvr override="childStyle">
                                        <p:cTn dur="1" fill="hold" display="0" masterRel="nextClick" afterEffect="1"/>
                                        <p:tgtEl>
                                          <p:spTgt spid="4">
                                            <p:txEl>
                                              <p:pRg st="19" end="19"/>
                                            </p:txEl>
                                          </p:spTgt>
                                        </p:tgtEl>
                                        <p:attrNameLst>
                                          <p:attrName>ppt_c</p:attrName>
                                        </p:attrNameLst>
                                      </p:cBhvr>
                                      <p:to>
                                        <a:srgbClr val="ACACAC"/>
                                      </p:to>
                                    </p:animClr>
                                  </p:subTnLst>
                                </p:cTn>
                              </p:par>
                              <p:par>
                                <p:cTn id="65" presetID="10" presetClass="entr" presetSubtype="0" fill="hold" grpId="0" nodeType="withEffect">
                                  <p:stCondLst>
                                    <p:cond delay="0"/>
                                  </p:stCondLst>
                                  <p:childTnLst>
                                    <p:set>
                                      <p:cBhvr>
                                        <p:cTn id="66" dur="1" fill="hold">
                                          <p:stCondLst>
                                            <p:cond delay="0"/>
                                          </p:stCondLst>
                                        </p:cTn>
                                        <p:tgtEl>
                                          <p:spTgt spid="4">
                                            <p:txEl>
                                              <p:pRg st="20" end="20"/>
                                            </p:txEl>
                                          </p:spTgt>
                                        </p:tgtEl>
                                        <p:attrNameLst>
                                          <p:attrName>style.visibility</p:attrName>
                                        </p:attrNameLst>
                                      </p:cBhvr>
                                      <p:to>
                                        <p:strVal val="visible"/>
                                      </p:to>
                                    </p:set>
                                    <p:animEffect transition="in" filter="fade">
                                      <p:cBhvr>
                                        <p:cTn id="67" dur="1000"/>
                                        <p:tgtEl>
                                          <p:spTgt spid="4">
                                            <p:txEl>
                                              <p:pRg st="20" end="20"/>
                                            </p:txEl>
                                          </p:spTgt>
                                        </p:tgtEl>
                                      </p:cBhvr>
                                    </p:animEffect>
                                  </p:childTnLst>
                                  <p:subTnLst>
                                    <p:animClr clrSpc="rgb" dir="cw">
                                      <p:cBhvr override="childStyle">
                                        <p:cTn dur="1" fill="hold" display="0" masterRel="nextClick" afterEffect="1"/>
                                        <p:tgtEl>
                                          <p:spTgt spid="4">
                                            <p:txEl>
                                              <p:pRg st="20" end="20"/>
                                            </p:txEl>
                                          </p:spTgt>
                                        </p:tgtEl>
                                        <p:attrNameLst>
                                          <p:attrName>ppt_c</p:attrName>
                                        </p:attrNameLst>
                                      </p:cBhvr>
                                      <p:to>
                                        <a:srgbClr val="ACACAC"/>
                                      </p:to>
                                    </p:animClr>
                                  </p:sub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
                                            <p:txEl>
                                              <p:pRg st="22" end="22"/>
                                            </p:txEl>
                                          </p:spTgt>
                                        </p:tgtEl>
                                        <p:attrNameLst>
                                          <p:attrName>style.visibility</p:attrName>
                                        </p:attrNameLst>
                                      </p:cBhvr>
                                      <p:to>
                                        <p:strVal val="visible"/>
                                      </p:to>
                                    </p:set>
                                    <p:animEffect transition="in" filter="fade">
                                      <p:cBhvr>
                                        <p:cTn id="72" dur="1000"/>
                                        <p:tgtEl>
                                          <p:spTgt spid="4">
                                            <p:txEl>
                                              <p:pRg st="22" end="22"/>
                                            </p:txEl>
                                          </p:spTgt>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
                                            <p:txEl>
                                              <p:pRg st="23" end="23"/>
                                            </p:txEl>
                                          </p:spTgt>
                                        </p:tgtEl>
                                        <p:attrNameLst>
                                          <p:attrName>style.visibility</p:attrName>
                                        </p:attrNameLst>
                                      </p:cBhvr>
                                      <p:to>
                                        <p:strVal val="visible"/>
                                      </p:to>
                                    </p:set>
                                    <p:animEffect transition="in" filter="fade">
                                      <p:cBhvr>
                                        <p:cTn id="75" dur="1000"/>
                                        <p:tgtEl>
                                          <p:spTgt spid="4">
                                            <p:txEl>
                                              <p:pRg st="23" end="23"/>
                                            </p:txEl>
                                          </p:spTgt>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
                                            <p:txEl>
                                              <p:pRg st="24" end="24"/>
                                            </p:txEl>
                                          </p:spTgt>
                                        </p:tgtEl>
                                        <p:attrNameLst>
                                          <p:attrName>style.visibility</p:attrName>
                                        </p:attrNameLst>
                                      </p:cBhvr>
                                      <p:to>
                                        <p:strVal val="visible"/>
                                      </p:to>
                                    </p:set>
                                    <p:animEffect transition="in" filter="fade">
                                      <p:cBhvr>
                                        <p:cTn id="78" dur="1000"/>
                                        <p:tgtEl>
                                          <p:spTgt spid="4">
                                            <p:txEl>
                                              <p:pRg st="24" end="24"/>
                                            </p:txEl>
                                          </p:spTgt>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
                                            <p:txEl>
                                              <p:pRg st="25" end="25"/>
                                            </p:txEl>
                                          </p:spTgt>
                                        </p:tgtEl>
                                        <p:attrNameLst>
                                          <p:attrName>style.visibility</p:attrName>
                                        </p:attrNameLst>
                                      </p:cBhvr>
                                      <p:to>
                                        <p:strVal val="visible"/>
                                      </p:to>
                                    </p:set>
                                    <p:animEffect transition="in" filter="fade">
                                      <p:cBhvr>
                                        <p:cTn id="81" dur="1000"/>
                                        <p:tgtEl>
                                          <p:spTgt spid="4">
                                            <p:txEl>
                                              <p:pRg st="25" end="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HPV &amp; Public Health</a:t>
            </a:r>
            <a:endParaRPr lang="en-US" dirty="0"/>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pPr>
              <a:lnSpc>
                <a:spcPct val="90000"/>
              </a:lnSpc>
            </a:pPr>
            <a:r>
              <a:rPr lang="en-US" sz="3000" dirty="0">
                <a:solidFill>
                  <a:schemeClr val="tx1">
                    <a:lumMod val="95000"/>
                    <a:lumOff val="5000"/>
                  </a:schemeClr>
                </a:solidFill>
                <a:ea typeface="ＭＳ Ｐゴシック" charset="0"/>
                <a:cs typeface="ＭＳ Ｐゴシック" charset="0"/>
              </a:rPr>
              <a:t>Education</a:t>
            </a:r>
          </a:p>
          <a:p>
            <a:pPr lvl="1">
              <a:lnSpc>
                <a:spcPct val="90000"/>
              </a:lnSpc>
            </a:pPr>
            <a:r>
              <a:rPr lang="en-US" dirty="0">
                <a:solidFill>
                  <a:schemeClr val="tx1">
                    <a:lumMod val="65000"/>
                    <a:lumOff val="35000"/>
                  </a:schemeClr>
                </a:solidFill>
                <a:ea typeface="ＭＳ Ｐゴシック" charset="0"/>
              </a:rPr>
              <a:t>Lacking; so how to </a:t>
            </a:r>
            <a:r>
              <a:rPr lang="en-US" dirty="0" smtClean="0">
                <a:solidFill>
                  <a:schemeClr val="tx1">
                    <a:lumMod val="65000"/>
                    <a:lumOff val="35000"/>
                  </a:schemeClr>
                </a:solidFill>
                <a:ea typeface="ＭＳ Ｐゴシック" charset="0"/>
              </a:rPr>
              <a:t>address</a:t>
            </a:r>
            <a:r>
              <a:rPr lang="en-US" sz="1200" u="sng" dirty="0" smtClean="0">
                <a:ea typeface="ＭＳ Ｐゴシック" charset="0"/>
              </a:rPr>
              <a:t>.</a:t>
            </a:r>
          </a:p>
          <a:p>
            <a:pPr lvl="1">
              <a:lnSpc>
                <a:spcPct val="90000"/>
              </a:lnSpc>
            </a:pPr>
            <a:endParaRPr lang="en-US" sz="3000" dirty="0" smtClean="0">
              <a:ea typeface="ＭＳ Ｐゴシック" charset="0"/>
              <a:cs typeface="Adobe Caslon Pro"/>
            </a:endParaRPr>
          </a:p>
          <a:p>
            <a:pPr>
              <a:lnSpc>
                <a:spcPct val="90000"/>
              </a:lnSpc>
            </a:pPr>
            <a:r>
              <a:rPr lang="en-US" sz="3000" dirty="0" smtClean="0">
                <a:solidFill>
                  <a:schemeClr val="tx1">
                    <a:lumMod val="95000"/>
                    <a:lumOff val="5000"/>
                  </a:schemeClr>
                </a:solidFill>
                <a:ea typeface="ＭＳ Ｐゴシック" charset="0"/>
                <a:cs typeface="Adobe Caslon Pro"/>
              </a:rPr>
              <a:t>Diagnostics </a:t>
            </a:r>
          </a:p>
          <a:p>
            <a:pPr lvl="1">
              <a:lnSpc>
                <a:spcPct val="90000"/>
              </a:lnSpc>
            </a:pPr>
            <a:r>
              <a:rPr lang="en-US" dirty="0" smtClean="0">
                <a:solidFill>
                  <a:schemeClr val="tx1">
                    <a:lumMod val="65000"/>
                    <a:lumOff val="35000"/>
                  </a:schemeClr>
                </a:solidFill>
                <a:ea typeface="ＭＳ Ｐゴシック" charset="0"/>
              </a:rPr>
              <a:t>Targets </a:t>
            </a:r>
            <a:r>
              <a:rPr lang="en-US" dirty="0">
                <a:solidFill>
                  <a:schemeClr val="tx1">
                    <a:lumMod val="65000"/>
                    <a:lumOff val="35000"/>
                  </a:schemeClr>
                </a:solidFill>
                <a:ea typeface="ＭＳ Ｐゴシック" charset="0"/>
              </a:rPr>
              <a:t>vary; being researched and expanded</a:t>
            </a:r>
          </a:p>
          <a:p>
            <a:pPr>
              <a:lnSpc>
                <a:spcPct val="90000"/>
              </a:lnSpc>
            </a:pPr>
            <a:endParaRPr lang="en-US" dirty="0">
              <a:solidFill>
                <a:schemeClr val="tx1">
                  <a:lumMod val="95000"/>
                  <a:lumOff val="5000"/>
                </a:schemeClr>
              </a:solidFill>
              <a:ea typeface="ＭＳ Ｐゴシック" charset="0"/>
              <a:cs typeface="ＭＳ Ｐゴシック" charset="0"/>
            </a:endParaRPr>
          </a:p>
          <a:p>
            <a:pPr>
              <a:lnSpc>
                <a:spcPct val="90000"/>
              </a:lnSpc>
            </a:pPr>
            <a:r>
              <a:rPr lang="en-US" dirty="0">
                <a:solidFill>
                  <a:schemeClr val="tx1">
                    <a:lumMod val="95000"/>
                    <a:lumOff val="5000"/>
                  </a:schemeClr>
                </a:solidFill>
                <a:ea typeface="ＭＳ Ｐゴシック" charset="0"/>
                <a:cs typeface="ＭＳ Ｐゴシック" charset="0"/>
              </a:rPr>
              <a:t>Treatment </a:t>
            </a:r>
          </a:p>
          <a:p>
            <a:pPr lvl="1">
              <a:lnSpc>
                <a:spcPct val="90000"/>
              </a:lnSpc>
            </a:pPr>
            <a:r>
              <a:rPr lang="en-US" dirty="0">
                <a:solidFill>
                  <a:schemeClr val="tx1">
                    <a:lumMod val="65000"/>
                    <a:lumOff val="35000"/>
                  </a:schemeClr>
                </a:solidFill>
                <a:ea typeface="ＭＳ Ｐゴシック" charset="0"/>
              </a:rPr>
              <a:t>N</a:t>
            </a:r>
            <a:r>
              <a:rPr lang="en-US" dirty="0" smtClean="0">
                <a:solidFill>
                  <a:schemeClr val="tx1">
                    <a:lumMod val="65000"/>
                    <a:lumOff val="35000"/>
                  </a:schemeClr>
                </a:solidFill>
                <a:ea typeface="ＭＳ Ｐゴシック" charset="0"/>
              </a:rPr>
              <a:t>o drugs available</a:t>
            </a:r>
          </a:p>
          <a:p>
            <a:pPr lvl="1">
              <a:lnSpc>
                <a:spcPct val="90000"/>
              </a:lnSpc>
            </a:pPr>
            <a:r>
              <a:rPr lang="en-US" dirty="0" err="1">
                <a:solidFill>
                  <a:schemeClr val="tx1">
                    <a:lumMod val="65000"/>
                    <a:lumOff val="35000"/>
                  </a:schemeClr>
                </a:solidFill>
                <a:ea typeface="ＭＳ Ｐゴシック" charset="0"/>
              </a:rPr>
              <a:t>C</a:t>
            </a:r>
            <a:r>
              <a:rPr lang="en-US" dirty="0" err="1" smtClean="0">
                <a:solidFill>
                  <a:schemeClr val="tx1">
                    <a:lumMod val="65000"/>
                    <a:lumOff val="35000"/>
                  </a:schemeClr>
                </a:solidFill>
                <a:ea typeface="ＭＳ Ｐゴシック" charset="0"/>
              </a:rPr>
              <a:t>ryotherapy</a:t>
            </a:r>
            <a:r>
              <a:rPr lang="en-US" dirty="0" smtClean="0">
                <a:solidFill>
                  <a:schemeClr val="tx1">
                    <a:lumMod val="65000"/>
                    <a:lumOff val="35000"/>
                  </a:schemeClr>
                </a:solidFill>
                <a:ea typeface="ＭＳ Ｐゴシック" charset="0"/>
              </a:rPr>
              <a:t> </a:t>
            </a:r>
            <a:r>
              <a:rPr lang="en-US" dirty="0">
                <a:solidFill>
                  <a:schemeClr val="tx1">
                    <a:lumMod val="65000"/>
                    <a:lumOff val="35000"/>
                  </a:schemeClr>
                </a:solidFill>
                <a:ea typeface="ＭＳ Ｐゴシック" charset="0"/>
              </a:rPr>
              <a:t>&amp; surgery</a:t>
            </a:r>
          </a:p>
          <a:p>
            <a:pPr>
              <a:lnSpc>
                <a:spcPct val="90000"/>
              </a:lnSpc>
            </a:pPr>
            <a:endParaRPr lang="en-US" dirty="0">
              <a:ea typeface="ＭＳ Ｐゴシック" charset="0"/>
              <a:cs typeface="ＭＳ Ｐゴシック" charset="0"/>
            </a:endParaRPr>
          </a:p>
          <a:p>
            <a:pPr>
              <a:lnSpc>
                <a:spcPct val="90000"/>
              </a:lnSpc>
            </a:pPr>
            <a:r>
              <a:rPr lang="en-US" dirty="0">
                <a:solidFill>
                  <a:srgbClr val="0D0D0D"/>
                </a:solidFill>
                <a:ea typeface="ＭＳ Ｐゴシック" charset="0"/>
                <a:cs typeface="ＭＳ Ｐゴシック" charset="0"/>
              </a:rPr>
              <a:t>Prevention</a:t>
            </a:r>
          </a:p>
          <a:p>
            <a:pPr lvl="1">
              <a:lnSpc>
                <a:spcPct val="90000"/>
              </a:lnSpc>
            </a:pPr>
            <a:r>
              <a:rPr lang="en-US" b="1" dirty="0">
                <a:solidFill>
                  <a:srgbClr val="595959"/>
                </a:solidFill>
                <a:ea typeface="ＭＳ Ｐゴシック" charset="0"/>
              </a:rPr>
              <a:t>Vaccine </a:t>
            </a:r>
            <a:r>
              <a:rPr lang="en-US" dirty="0">
                <a:solidFill>
                  <a:srgbClr val="595959"/>
                </a:solidFill>
                <a:ea typeface="ＭＳ Ｐゴシック" charset="0"/>
              </a:rPr>
              <a:t>research &amp; dissemination</a:t>
            </a:r>
          </a:p>
          <a:p>
            <a:pPr lvl="1">
              <a:lnSpc>
                <a:spcPct val="90000"/>
              </a:lnSpc>
            </a:pPr>
            <a:r>
              <a:rPr lang="en-US" b="1" dirty="0">
                <a:solidFill>
                  <a:srgbClr val="595959"/>
                </a:solidFill>
                <a:ea typeface="ＭＳ Ｐゴシック" charset="0"/>
              </a:rPr>
              <a:t>Lifestyle</a:t>
            </a:r>
            <a:r>
              <a:rPr lang="en-US" dirty="0">
                <a:solidFill>
                  <a:srgbClr val="595959"/>
                </a:solidFill>
                <a:ea typeface="ＭＳ Ｐゴシック" charset="0"/>
              </a:rPr>
              <a:t>: Immune boosters and carcinogens</a:t>
            </a:r>
          </a:p>
          <a:p>
            <a:endParaRPr lang="en-US" dirty="0"/>
          </a:p>
        </p:txBody>
      </p:sp>
    </p:spTree>
    <p:extLst>
      <p:ext uri="{BB962C8B-B14F-4D97-AF65-F5344CB8AC3E}">
        <p14:creationId xmlns:p14="http://schemas.microsoft.com/office/powerpoint/2010/main" val="26536048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500"/>
                                        <p:tgtEl>
                                          <p:spTgt spid="3">
                                            <p:txEl>
                                              <p:pRg st="8" end="8"/>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fade">
                                      <p:cBhvr>
                                        <p:cTn id="34" dur="500"/>
                                        <p:tgtEl>
                                          <p:spTgt spid="3">
                                            <p:txEl>
                                              <p:pRg st="10" end="1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fade">
                                      <p:cBhvr>
                                        <p:cTn id="37" dur="500"/>
                                        <p:tgtEl>
                                          <p:spTgt spid="3">
                                            <p:txEl>
                                              <p:pRg st="11" end="11"/>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3">
                                            <p:txEl>
                                              <p:pRg st="12" end="12"/>
                                            </p:txEl>
                                          </p:spTgt>
                                        </p:tgtEl>
                                        <p:attrNameLst>
                                          <p:attrName>style.visibility</p:attrName>
                                        </p:attrNameLst>
                                      </p:cBhvr>
                                      <p:to>
                                        <p:strVal val="visible"/>
                                      </p:to>
                                    </p:set>
                                    <p:animEffect transition="in" filter="fade">
                                      <p:cBhvr>
                                        <p:cTn id="4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extLst>
              <p:ext uri="{D42A27DB-BD31-4B8C-83A1-F6EECF244321}">
                <p14:modId xmlns:p14="http://schemas.microsoft.com/office/powerpoint/2010/main" val="4122442244"/>
              </p:ext>
            </p:extLst>
          </p:nvPr>
        </p:nvGraphicFramePr>
        <p:xfrm>
          <a:off x="914400" y="1403927"/>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3"/>
          <p:cNvSpPr>
            <a:spLocks noGrp="1" noChangeArrowheads="1"/>
          </p:cNvSpPr>
          <p:nvPr>
            <p:ph type="title"/>
          </p:nvPr>
        </p:nvSpPr>
        <p:spPr>
          <a:xfrm>
            <a:off x="0" y="0"/>
            <a:ext cx="9144000" cy="1143000"/>
          </a:xfrm>
          <a:noFill/>
        </p:spPr>
        <p:txBody>
          <a:bodyPr/>
          <a:lstStyle/>
          <a:p>
            <a:r>
              <a:rPr lang="en-US" sz="3200" b="1" dirty="0">
                <a:latin typeface="Arial Unicode MS" charset="0"/>
                <a:ea typeface="ＭＳ Ｐゴシック" charset="-128"/>
                <a:cs typeface="ＭＳ Ｐゴシック" charset="-128"/>
              </a:rPr>
              <a:t>Why Are Biomedical Tools Important?</a:t>
            </a:r>
            <a:r>
              <a:rPr lang="en-US" sz="4000" b="1" dirty="0">
                <a:latin typeface="Arial Unicode MS" charset="0"/>
                <a:ea typeface="ＭＳ Ｐゴシック" charset="-128"/>
                <a:cs typeface="ＭＳ Ｐゴシック" charset="-128"/>
              </a:rPr>
              <a:t/>
            </a:r>
            <a:br>
              <a:rPr lang="en-US" sz="4000" b="1" dirty="0">
                <a:latin typeface="Arial Unicode MS" charset="0"/>
                <a:ea typeface="ＭＳ Ｐゴシック" charset="-128"/>
                <a:cs typeface="ＭＳ Ｐゴシック" charset="-128"/>
              </a:rPr>
            </a:br>
            <a:r>
              <a:rPr lang="en-US" sz="2800" b="1" i="1" dirty="0">
                <a:solidFill>
                  <a:schemeClr val="tx1">
                    <a:lumMod val="50000"/>
                    <a:lumOff val="50000"/>
                  </a:schemeClr>
                </a:solidFill>
                <a:latin typeface="Arial Unicode MS" charset="0"/>
                <a:ea typeface="ＭＳ Ｐゴシック" charset="-128"/>
                <a:cs typeface="ＭＳ Ｐゴシック" charset="-128"/>
              </a:rPr>
              <a:t>Cervical </a:t>
            </a:r>
            <a:r>
              <a:rPr lang="en-US" sz="2800" b="1" i="1" dirty="0" smtClean="0">
                <a:solidFill>
                  <a:schemeClr val="tx1">
                    <a:lumMod val="50000"/>
                    <a:lumOff val="50000"/>
                  </a:schemeClr>
                </a:solidFill>
                <a:latin typeface="Arial Unicode MS" charset="0"/>
                <a:ea typeface="ＭＳ Ｐゴシック" charset="-128"/>
                <a:cs typeface="ＭＳ Ｐゴシック" charset="-128"/>
              </a:rPr>
              <a:t>Cancer &amp; Pap Smear</a:t>
            </a:r>
            <a:endParaRPr lang="en-US" sz="2800" b="1" i="1" dirty="0">
              <a:solidFill>
                <a:schemeClr val="tx1">
                  <a:lumMod val="50000"/>
                  <a:lumOff val="50000"/>
                </a:schemeClr>
              </a:solidFill>
              <a:latin typeface="Arial Unicode MS" charset="0"/>
              <a:ea typeface="ＭＳ Ｐゴシック" charset="-128"/>
              <a:cs typeface="ＭＳ Ｐゴシック" charset="-128"/>
            </a:endParaRPr>
          </a:p>
        </p:txBody>
      </p:sp>
      <p:sp>
        <p:nvSpPr>
          <p:cNvPr id="14" name="TextBox 13"/>
          <p:cNvSpPr txBox="1"/>
          <p:nvPr/>
        </p:nvSpPr>
        <p:spPr>
          <a:xfrm rot="16200000">
            <a:off x="-1227523" y="3337721"/>
            <a:ext cx="3738786" cy="369332"/>
          </a:xfrm>
          <a:prstGeom prst="rect">
            <a:avLst/>
          </a:prstGeom>
          <a:noFill/>
        </p:spPr>
        <p:txBody>
          <a:bodyPr wrap="none" rtlCol="0">
            <a:spAutoFit/>
          </a:bodyPr>
          <a:lstStyle/>
          <a:p>
            <a:r>
              <a:rPr lang="en-US" dirty="0" smtClean="0">
                <a:solidFill>
                  <a:schemeClr val="tx1">
                    <a:lumMod val="75000"/>
                    <a:lumOff val="25000"/>
                  </a:schemeClr>
                </a:solidFill>
              </a:rPr>
              <a:t>Cervical cancer cases per 100,000</a:t>
            </a:r>
            <a:endParaRPr lang="en-US" dirty="0">
              <a:solidFill>
                <a:schemeClr val="tx1">
                  <a:lumMod val="75000"/>
                  <a:lumOff val="25000"/>
                </a:schemeClr>
              </a:solidFill>
            </a:endParaRPr>
          </a:p>
        </p:txBody>
      </p:sp>
    </p:spTree>
    <p:extLst>
      <p:ext uri="{BB962C8B-B14F-4D97-AF65-F5344CB8AC3E}">
        <p14:creationId xmlns:p14="http://schemas.microsoft.com/office/powerpoint/2010/main" val="359956476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958726544"/>
              </p:ext>
            </p:extLst>
          </p:nvPr>
        </p:nvGraphicFramePr>
        <p:xfrm>
          <a:off x="692728" y="2516909"/>
          <a:ext cx="7550727" cy="2158076"/>
        </p:xfrm>
        <a:graphic>
          <a:graphicData uri="http://schemas.openxmlformats.org/drawingml/2006/table">
            <a:tbl>
              <a:tblPr firstRow="1" bandRow="1">
                <a:tableStyleId>{5FD0F851-EC5A-4D38-B0AD-8093EC10F338}</a:tableStyleId>
              </a:tblPr>
              <a:tblGrid>
                <a:gridCol w="2516909"/>
                <a:gridCol w="2516909"/>
                <a:gridCol w="2516909"/>
              </a:tblGrid>
              <a:tr h="674716">
                <a:tc>
                  <a:txBody>
                    <a:bodyPr/>
                    <a:lstStyle/>
                    <a:p>
                      <a:pPr algn="ctr"/>
                      <a:r>
                        <a:rPr lang="en-US" dirty="0" smtClean="0">
                          <a:solidFill>
                            <a:schemeClr val="tx1">
                              <a:lumMod val="75000"/>
                              <a:lumOff val="25000"/>
                            </a:schemeClr>
                          </a:solidFill>
                        </a:rPr>
                        <a:t>U.S. Population</a:t>
                      </a:r>
                      <a:endParaRPr lang="en-US" dirty="0">
                        <a:solidFill>
                          <a:schemeClr val="tx1">
                            <a:lumMod val="75000"/>
                            <a:lumOff val="25000"/>
                          </a:schemeClr>
                        </a:solidFill>
                      </a:endParaRPr>
                    </a:p>
                  </a:txBody>
                  <a:tcPr/>
                </a:tc>
                <a:tc>
                  <a:txBody>
                    <a:bodyPr/>
                    <a:lstStyle/>
                    <a:p>
                      <a:pPr algn="ctr"/>
                      <a:r>
                        <a:rPr lang="en-US" dirty="0" smtClean="0">
                          <a:solidFill>
                            <a:schemeClr val="tx1">
                              <a:lumMod val="75000"/>
                              <a:lumOff val="25000"/>
                            </a:schemeClr>
                          </a:solidFill>
                        </a:rPr>
                        <a:t>New</a:t>
                      </a:r>
                      <a:r>
                        <a:rPr lang="en-US" baseline="0" dirty="0" smtClean="0">
                          <a:solidFill>
                            <a:schemeClr val="tx1">
                              <a:lumMod val="75000"/>
                              <a:lumOff val="25000"/>
                            </a:schemeClr>
                          </a:solidFill>
                        </a:rPr>
                        <a:t> </a:t>
                      </a:r>
                      <a:r>
                        <a:rPr lang="en-US" dirty="0" smtClean="0">
                          <a:solidFill>
                            <a:schemeClr val="tx1">
                              <a:lumMod val="75000"/>
                              <a:lumOff val="25000"/>
                            </a:schemeClr>
                          </a:solidFill>
                        </a:rPr>
                        <a:t>cases per 100,000 in 2012</a:t>
                      </a:r>
                      <a:endParaRPr lang="en-US" dirty="0">
                        <a:solidFill>
                          <a:schemeClr val="tx1">
                            <a:lumMod val="75000"/>
                            <a:lumOff val="25000"/>
                          </a:schemeClr>
                        </a:solidFill>
                      </a:endParaRPr>
                    </a:p>
                  </a:txBody>
                  <a:tcPr/>
                </a:tc>
                <a:tc>
                  <a:txBody>
                    <a:bodyPr/>
                    <a:lstStyle/>
                    <a:p>
                      <a:pPr algn="ctr"/>
                      <a:r>
                        <a:rPr lang="en-US" dirty="0" smtClean="0">
                          <a:solidFill>
                            <a:schemeClr val="tx1">
                              <a:lumMod val="75000"/>
                              <a:lumOff val="25000"/>
                            </a:schemeClr>
                          </a:solidFill>
                        </a:rPr>
                        <a:t>Cancer type</a:t>
                      </a:r>
                      <a:endParaRPr lang="en-US" dirty="0">
                        <a:solidFill>
                          <a:schemeClr val="tx1">
                            <a:lumMod val="75000"/>
                            <a:lumOff val="25000"/>
                          </a:schemeClr>
                        </a:solidFill>
                      </a:endParaRPr>
                    </a:p>
                  </a:txBody>
                  <a:tcPr/>
                </a:tc>
              </a:tr>
              <a:tr h="370840">
                <a:tc>
                  <a:txBody>
                    <a:bodyPr/>
                    <a:lstStyle/>
                    <a:p>
                      <a:pPr algn="ctr"/>
                      <a:r>
                        <a:rPr lang="en-US" dirty="0" smtClean="0"/>
                        <a:t>Women</a:t>
                      </a:r>
                      <a:endParaRPr lang="en-US" dirty="0"/>
                    </a:p>
                  </a:txBody>
                  <a:tcPr/>
                </a:tc>
                <a:tc>
                  <a:txBody>
                    <a:bodyPr/>
                    <a:lstStyle/>
                    <a:p>
                      <a:pPr algn="ctr"/>
                      <a:r>
                        <a:rPr lang="en-US" dirty="0" smtClean="0"/>
                        <a:t>1.29</a:t>
                      </a:r>
                      <a:r>
                        <a:rPr lang="en-US" baseline="0" dirty="0" smtClean="0"/>
                        <a:t> </a:t>
                      </a:r>
                      <a:endParaRPr lang="en-US" dirty="0"/>
                    </a:p>
                  </a:txBody>
                  <a:tcPr/>
                </a:tc>
                <a:tc>
                  <a:txBody>
                    <a:bodyPr/>
                    <a:lstStyle/>
                    <a:p>
                      <a:pPr algn="ctr"/>
                      <a:r>
                        <a:rPr lang="en-US" dirty="0" smtClean="0"/>
                        <a:t>Cervical</a:t>
                      </a:r>
                      <a:endParaRPr lang="en-US" dirty="0"/>
                    </a:p>
                  </a:txBody>
                  <a:tcPr/>
                </a:tc>
              </a:tr>
              <a:tr h="370840">
                <a:tc>
                  <a:txBody>
                    <a:bodyPr/>
                    <a:lstStyle/>
                    <a:p>
                      <a:pPr algn="ctr"/>
                      <a:r>
                        <a:rPr lang="en-US" dirty="0" smtClean="0"/>
                        <a:t>General</a:t>
                      </a:r>
                      <a:r>
                        <a:rPr lang="en-US" baseline="0" dirty="0" smtClean="0"/>
                        <a:t> Population</a:t>
                      </a:r>
                      <a:endParaRPr lang="en-US" dirty="0"/>
                    </a:p>
                  </a:txBody>
                  <a:tcPr/>
                </a:tc>
                <a:tc>
                  <a:txBody>
                    <a:bodyPr/>
                    <a:lstStyle/>
                    <a:p>
                      <a:pPr algn="ctr"/>
                      <a:r>
                        <a:rPr lang="en-US" dirty="0" smtClean="0"/>
                        <a:t>2</a:t>
                      </a:r>
                      <a:endParaRPr lang="en-US" dirty="0"/>
                    </a:p>
                  </a:txBody>
                  <a:tcPr/>
                </a:tc>
                <a:tc>
                  <a:txBody>
                    <a:bodyPr/>
                    <a:lstStyle/>
                    <a:p>
                      <a:pPr algn="ctr"/>
                      <a:r>
                        <a:rPr lang="en-US" dirty="0" smtClean="0"/>
                        <a:t>Anal</a:t>
                      </a:r>
                      <a:endParaRPr lang="en-US" dirty="0"/>
                    </a:p>
                  </a:txBody>
                  <a:tcPr/>
                </a:tc>
              </a:tr>
              <a:tr h="370840">
                <a:tc>
                  <a:txBody>
                    <a:bodyPr/>
                    <a:lstStyle/>
                    <a:p>
                      <a:pPr algn="ctr"/>
                      <a:r>
                        <a:rPr lang="en-US" dirty="0" smtClean="0"/>
                        <a:t>Gay Men</a:t>
                      </a:r>
                      <a:endParaRPr lang="en-US" dirty="0"/>
                    </a:p>
                  </a:txBody>
                  <a:tcPr/>
                </a:tc>
                <a:tc>
                  <a:txBody>
                    <a:bodyPr/>
                    <a:lstStyle/>
                    <a:p>
                      <a:pPr algn="ctr"/>
                      <a:r>
                        <a:rPr lang="en-US" dirty="0" smtClean="0"/>
                        <a:t>40</a:t>
                      </a:r>
                      <a:endParaRPr lang="en-US" dirty="0"/>
                    </a:p>
                  </a:txBody>
                  <a:tcPr/>
                </a:tc>
                <a:tc>
                  <a:txBody>
                    <a:bodyPr/>
                    <a:lstStyle/>
                    <a:p>
                      <a:pPr algn="ctr"/>
                      <a:r>
                        <a:rPr lang="en-US" dirty="0" smtClean="0"/>
                        <a:t>Anal</a:t>
                      </a:r>
                    </a:p>
                  </a:txBody>
                  <a:tcPr/>
                </a:tc>
              </a:tr>
              <a:tr h="370840">
                <a:tc>
                  <a:txBody>
                    <a:bodyPr/>
                    <a:lstStyle/>
                    <a:p>
                      <a:pPr algn="ctr"/>
                      <a:r>
                        <a:rPr lang="en-US" dirty="0" smtClean="0"/>
                        <a:t>Gay HIV+ Men</a:t>
                      </a:r>
                      <a:endParaRPr lang="en-US" dirty="0"/>
                    </a:p>
                  </a:txBody>
                  <a:tcPr/>
                </a:tc>
                <a:tc>
                  <a:txBody>
                    <a:bodyPr/>
                    <a:lstStyle/>
                    <a:p>
                      <a:pPr algn="ctr"/>
                      <a:r>
                        <a:rPr lang="en-US" dirty="0" smtClean="0"/>
                        <a:t>80</a:t>
                      </a:r>
                      <a:endParaRPr lang="en-US" dirty="0"/>
                    </a:p>
                  </a:txBody>
                  <a:tcPr/>
                </a:tc>
                <a:tc>
                  <a:txBody>
                    <a:bodyPr/>
                    <a:lstStyle/>
                    <a:p>
                      <a:pPr algn="ctr"/>
                      <a:r>
                        <a:rPr lang="en-US" dirty="0" smtClean="0"/>
                        <a:t>Anal</a:t>
                      </a:r>
                    </a:p>
                  </a:txBody>
                  <a:tcPr/>
                </a:tc>
              </a:tr>
            </a:tbl>
          </a:graphicData>
        </a:graphic>
      </p:graphicFrame>
      <p:sp>
        <p:nvSpPr>
          <p:cNvPr id="7" name="Rectangle 3"/>
          <p:cNvSpPr>
            <a:spLocks noGrp="1" noChangeArrowheads="1"/>
          </p:cNvSpPr>
          <p:nvPr>
            <p:ph type="title"/>
          </p:nvPr>
        </p:nvSpPr>
        <p:spPr>
          <a:xfrm>
            <a:off x="0" y="469900"/>
            <a:ext cx="9144000" cy="1143000"/>
          </a:xfrm>
          <a:noFill/>
        </p:spPr>
        <p:txBody>
          <a:bodyPr/>
          <a:lstStyle/>
          <a:p>
            <a:r>
              <a:rPr lang="en-US" sz="3200" b="1" dirty="0">
                <a:latin typeface="Arial Unicode MS" charset="0"/>
                <a:ea typeface="ＭＳ Ｐゴシック" charset="-128"/>
                <a:cs typeface="ＭＳ Ｐゴシック" charset="-128"/>
              </a:rPr>
              <a:t>Why Are Biomedical Tools Important?</a:t>
            </a:r>
            <a:r>
              <a:rPr lang="en-US" sz="4000" b="1" dirty="0">
                <a:latin typeface="Arial Unicode MS" charset="0"/>
                <a:ea typeface="ＭＳ Ｐゴシック" charset="-128"/>
                <a:cs typeface="ＭＳ Ｐゴシック" charset="-128"/>
              </a:rPr>
              <a:t/>
            </a:r>
            <a:br>
              <a:rPr lang="en-US" sz="4000" b="1" dirty="0">
                <a:latin typeface="Arial Unicode MS" charset="0"/>
                <a:ea typeface="ＭＳ Ｐゴシック" charset="-128"/>
                <a:cs typeface="ＭＳ Ｐゴシック" charset="-128"/>
              </a:rPr>
            </a:br>
            <a:r>
              <a:rPr lang="en-US" sz="2800" b="1" i="1" dirty="0" smtClean="0">
                <a:solidFill>
                  <a:srgbClr val="7F7F7F"/>
                </a:solidFill>
                <a:latin typeface="Arial Unicode MS" charset="0"/>
                <a:ea typeface="ＭＳ Ｐゴシック" charset="-128"/>
                <a:cs typeface="ＭＳ Ｐゴシック" charset="-128"/>
              </a:rPr>
              <a:t>Anal Cancer &amp; No Routine Pap</a:t>
            </a:r>
            <a:endParaRPr lang="en-US" sz="2800" b="1" i="1" dirty="0">
              <a:solidFill>
                <a:srgbClr val="7F7F7F"/>
              </a:solidFill>
              <a:latin typeface="Arial Unicode MS" charset="0"/>
              <a:ea typeface="ＭＳ Ｐゴシック" charset="-128"/>
              <a:cs typeface="ＭＳ Ｐゴシック" charset="-128"/>
            </a:endParaRPr>
          </a:p>
        </p:txBody>
      </p:sp>
    </p:spTree>
    <p:extLst>
      <p:ext uri="{BB962C8B-B14F-4D97-AF65-F5344CB8AC3E}">
        <p14:creationId xmlns:p14="http://schemas.microsoft.com/office/powerpoint/2010/main" val="272954428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Custom 1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671629"/>
      </a:hlink>
      <a:folHlink>
        <a:srgbClr val="826D7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1138</TotalTime>
  <Words>5232</Words>
  <Application>Microsoft Macintosh PowerPoint</Application>
  <PresentationFormat>On-screen Show (4:3)</PresentationFormat>
  <Paragraphs>592</Paragraphs>
  <Slides>39</Slides>
  <Notes>29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Default Theme</vt:lpstr>
      <vt:lpstr>PowerPoint Presentation</vt:lpstr>
      <vt:lpstr>HPV &amp; Cancer</vt:lpstr>
      <vt:lpstr>HPV &amp; HeLa Cells</vt:lpstr>
      <vt:lpstr>HPV &amp; Public Health</vt:lpstr>
      <vt:lpstr>HPV &amp; Cancer</vt:lpstr>
      <vt:lpstr>HPV &amp; Cancer Demographics</vt:lpstr>
      <vt:lpstr>HPV &amp; Public Health</vt:lpstr>
      <vt:lpstr>Why Are Biomedical Tools Important? Cervical Cancer &amp; Pap Smear</vt:lpstr>
      <vt:lpstr>Why Are Biomedical Tools Important? Anal Cancer &amp; No Routine Pap</vt:lpstr>
      <vt:lpstr>HPV Diagnostics Persistent Infection  300% increase in CC risk </vt:lpstr>
      <vt:lpstr>Prevention Challenges</vt:lpstr>
      <vt:lpstr>PowerPoint Presentation</vt:lpstr>
      <vt:lpstr>Viral E6 and E7 hijack human tumor suppressors</vt:lpstr>
      <vt:lpstr>PowerPoint Presentation</vt:lpstr>
      <vt:lpstr>PowerPoint Presentation</vt:lpstr>
      <vt:lpstr>So Why Some Types Associated with Cancer and Not Others? </vt:lpstr>
      <vt:lpstr>How Does HPV Promote Cancer? Virus can exist in two states</vt:lpstr>
      <vt:lpstr>Diagnostics HPV  Cancer  </vt:lpstr>
      <vt:lpstr>Diagnostics: Why so many?  HPV------ Cancer  </vt:lpstr>
      <vt:lpstr>Testing for cell abnormality: Genome</vt:lpstr>
      <vt:lpstr>PowerPoint Presentation</vt:lpstr>
      <vt:lpstr>Testing for HPV: DNA</vt:lpstr>
      <vt:lpstr>PowerPoint Presentation</vt:lpstr>
      <vt:lpstr>Testing for HPV: RNA</vt:lpstr>
      <vt:lpstr>PowerPoint Presentation</vt:lpstr>
      <vt:lpstr>Testing for cell abnormality: Cervical cells</vt:lpstr>
      <vt:lpstr>PowerPoint Presentation</vt:lpstr>
      <vt:lpstr>PowerPoint Presentation</vt:lpstr>
      <vt:lpstr>PowerPoint Presentation</vt:lpstr>
      <vt:lpstr>HPV Prevention</vt:lpstr>
      <vt:lpstr>PowerPoint Presentation</vt:lpstr>
      <vt:lpstr>Vaccination Protocol</vt:lpstr>
      <vt:lpstr>Public Health vs. Medicine </vt:lpstr>
      <vt:lpstr>HPV Vaccine: Culture &amp; Politics BBC video </vt:lpstr>
      <vt:lpstr>HPV Politics</vt:lpstr>
      <vt:lpstr>HPV Politics Coupled To Abstinence</vt:lpstr>
      <vt:lpstr>HPV Politics: Effect of Coburn Act</vt:lpstr>
      <vt:lpstr>HPV &amp; Cancer </vt:lpstr>
      <vt:lpstr>Public Health &amp; Prevention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98</cp:revision>
  <dcterms:created xsi:type="dcterms:W3CDTF">2013-10-25T20:52:13Z</dcterms:created>
  <dcterms:modified xsi:type="dcterms:W3CDTF">2016-02-29T13:33:46Z</dcterms:modified>
</cp:coreProperties>
</file>