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58" r:id="rId2"/>
    <p:sldId id="259" r:id="rId3"/>
    <p:sldId id="274" r:id="rId4"/>
    <p:sldId id="256" r:id="rId5"/>
    <p:sldId id="270" r:id="rId6"/>
    <p:sldId id="266" r:id="rId7"/>
    <p:sldId id="265" r:id="rId8"/>
    <p:sldId id="272" r:id="rId9"/>
    <p:sldId id="260" r:id="rId10"/>
    <p:sldId id="277" r:id="rId11"/>
    <p:sldId id="278" r:id="rId12"/>
    <p:sldId id="271" r:id="rId13"/>
    <p:sldId id="267" r:id="rId14"/>
    <p:sldId id="273" r:id="rId15"/>
    <p:sldId id="276"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5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131" autoAdjust="0"/>
  </p:normalViewPr>
  <p:slideViewPr>
    <p:cSldViewPr snapToGrid="0" snapToObjects="1">
      <p:cViewPr>
        <p:scale>
          <a:sx n="150" d="100"/>
          <a:sy n="150" d="100"/>
        </p:scale>
        <p:origin x="-80" y="2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66061C-8E8A-8947-8989-064ACEF454CA}" type="datetimeFigureOut">
              <a:rPr lang="en-US" smtClean="0"/>
              <a:t>3/3/16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972133-F988-6548-8EE7-FAFA571A633F}" type="slidenum">
              <a:rPr lang="en-US" smtClean="0"/>
              <a:t>‹#›</a:t>
            </a:fld>
            <a:endParaRPr lang="en-US"/>
          </a:p>
        </p:txBody>
      </p:sp>
    </p:spTree>
    <p:extLst>
      <p:ext uri="{BB962C8B-B14F-4D97-AF65-F5344CB8AC3E}">
        <p14:creationId xmlns:p14="http://schemas.microsoft.com/office/powerpoint/2010/main" val="181280173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cell.com/abstract/S0092-8674(11)00771-9" TargetMode="External"/><Relationship Id="rId4" Type="http://schemas.openxmlformats.org/officeDocument/2006/relationships/hyperlink" Target="http://www.ncbi.nlm.nih.gov/pubmed/23524261" TargetMode="External"/><Relationship Id="rId5" Type="http://schemas.openxmlformats.org/officeDocument/2006/relationships/hyperlink" Target="http://www.sciencedirect.com.libproxy.newschool.edu/science/article/pii/S1472648313001296" TargetMode="External"/><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sciencemag.org/content/322/5909/1766.1.full.pdf"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www.sciencemag.org/content/322/5909/1766.1.full.pdf"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1</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ea typeface="ＭＳ Ｐゴシック" charset="-128"/>
                <a:cs typeface="ＭＳ Ｐゴシック" charset="-128"/>
              </a:rPr>
              <a:t>In science there are two kinds of reasoning that can be used to understand the world around us bases on a keen sense of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observation</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.(Prior work can refer to observations, results or methods of those in the field or other fields that informed the current work). </a:t>
            </a:r>
            <a:endParaRPr lang="en-US" altLang="ja-JP" dirty="0" smtClean="0">
              <a:ea typeface="ＭＳ Ｐゴシック" charset="-128"/>
              <a:cs typeface="ＭＳ Ｐゴシック" charset="-128"/>
            </a:endParaRPr>
          </a:p>
          <a:p>
            <a:endParaRPr lang="en-US" altLang="ja-JP" dirty="0">
              <a:ea typeface="ＭＳ Ｐゴシック" charset="-128"/>
              <a:cs typeface="ＭＳ Ｐゴシック" charset="-128"/>
            </a:endParaRPr>
          </a:p>
          <a:p>
            <a:r>
              <a:rPr lang="en-US" dirty="0">
                <a:ea typeface="ＭＳ Ｐゴシック" charset="-128"/>
                <a:cs typeface="ＭＳ Ｐゴシック" charset="-128"/>
              </a:rPr>
              <a:t> These two approaches both involve observation and pattern recognition and feed into one another, hence creating a cycle of thought and investigation. </a:t>
            </a:r>
            <a:endParaRPr lang="en-US" dirty="0" smtClean="0">
              <a:ea typeface="ＭＳ Ｐゴシック" charset="-128"/>
              <a:cs typeface="ＭＳ Ｐゴシック" charset="-128"/>
            </a:endParaRPr>
          </a:p>
          <a:p>
            <a:endParaRPr lang="en-US" dirty="0">
              <a:ea typeface="ＭＳ Ｐゴシック" charset="-128"/>
              <a:cs typeface="ＭＳ Ｐゴシック" charset="-128"/>
            </a:endParaRPr>
          </a:p>
          <a:p>
            <a:r>
              <a:rPr lang="en-US" dirty="0" smtClean="0">
                <a:ea typeface="ＭＳ Ｐゴシック" charset="-128"/>
                <a:cs typeface="ＭＳ Ｐゴシック" charset="-128"/>
              </a:rPr>
              <a:t>Inductive reasoning </a:t>
            </a:r>
            <a:r>
              <a:rPr lang="en-US" dirty="0">
                <a:ea typeface="ＭＳ Ｐゴシック" charset="-128"/>
                <a:cs typeface="ＭＳ Ｐゴシック" charset="-128"/>
              </a:rPr>
              <a:t>involves a keen sense of observation, recognition of patterns, and the formation of questions, hypotheses, and predictions. It is mainly descriptive and can be considered as describing phenomena. </a:t>
            </a:r>
            <a:endParaRPr lang="en-US" dirty="0" smtClean="0">
              <a:ea typeface="ＭＳ Ｐゴシック" charset="-128"/>
              <a:cs typeface="ＭＳ Ｐゴシック" charset="-128"/>
            </a:endParaRPr>
          </a:p>
          <a:p>
            <a:endParaRPr lang="en-US" dirty="0">
              <a:ea typeface="ＭＳ Ｐゴシック" charset="-128"/>
              <a:cs typeface="ＭＳ Ｐゴシック" charset="-128"/>
            </a:endParaRPr>
          </a:p>
          <a:p>
            <a:r>
              <a:rPr lang="en-US" dirty="0" smtClean="0">
                <a:ea typeface="ＭＳ Ｐゴシック" charset="-128"/>
                <a:cs typeface="ＭＳ Ｐゴシック" charset="-128"/>
              </a:rPr>
              <a:t>Deductive </a:t>
            </a:r>
            <a:r>
              <a:rPr lang="en-US" dirty="0">
                <a:ea typeface="ＭＳ Ｐゴシック" charset="-128"/>
                <a:cs typeface="ＭＳ Ｐゴシック" charset="-128"/>
              </a:rPr>
              <a:t>reasoning involves taking those ideas from </a:t>
            </a:r>
            <a:r>
              <a:rPr lang="en-US" dirty="0" err="1" smtClean="0">
                <a:ea typeface="ＭＳ Ｐゴシック" charset="-128"/>
                <a:cs typeface="ＭＳ Ｐゴシック" charset="-128"/>
              </a:rPr>
              <a:t>indcutive</a:t>
            </a:r>
            <a:r>
              <a:rPr lang="en-US" dirty="0" smtClean="0">
                <a:ea typeface="ＭＳ Ｐゴシック" charset="-128"/>
                <a:cs typeface="ＭＳ Ｐゴシック" charset="-128"/>
              </a:rPr>
              <a:t> </a:t>
            </a:r>
            <a:r>
              <a:rPr lang="en-US" dirty="0">
                <a:ea typeface="ＭＳ Ｐゴシック" charset="-128"/>
                <a:cs typeface="ＭＳ Ｐゴシック" charset="-128"/>
              </a:rPr>
              <a:t>reasoning and manipulating systems to test the predictions. It also involves a keen sense of observation and pattern recognition in understanding and interpreting results.  In </a:t>
            </a:r>
            <a:r>
              <a:rPr lang="en-US" dirty="0" smtClean="0">
                <a:ea typeface="ＭＳ Ｐゴシック" charset="-128"/>
                <a:cs typeface="ＭＳ Ｐゴシック" charset="-128"/>
              </a:rPr>
              <a:t>deductive</a:t>
            </a:r>
            <a:r>
              <a:rPr lang="en-US" baseline="0" dirty="0" smtClean="0">
                <a:ea typeface="ＭＳ Ｐゴシック" charset="-128"/>
                <a:cs typeface="ＭＳ Ｐゴシック" charset="-128"/>
              </a:rPr>
              <a:t> </a:t>
            </a:r>
            <a:r>
              <a:rPr lang="en-US" dirty="0" smtClean="0">
                <a:ea typeface="ＭＳ Ｐゴシック" charset="-128"/>
                <a:cs typeface="ＭＳ Ｐゴシック" charset="-128"/>
              </a:rPr>
              <a:t>reasoning </a:t>
            </a:r>
            <a:r>
              <a:rPr lang="en-US" dirty="0">
                <a:ea typeface="ＭＳ Ｐゴシック" charset="-128"/>
                <a:cs typeface="ＭＳ Ｐゴシック" charset="-128"/>
              </a:rPr>
              <a:t>there must be careful attention to manipulation of variables to test the hypotheses. These variables can be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controlled</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and so sometimes sloppy language results in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positive control</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or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negative control</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but these are actually referring to manipulation of the variables and are included so we have reference points for our predictions. If we want to know if a signaling factor X  acts as a neuronal growth factor and  influences neuronal development, the </a:t>
            </a:r>
            <a:r>
              <a:rPr lang="en-US" altLang="ja-JP" dirty="0" smtClean="0">
                <a:ea typeface="ＭＳ Ｐゴシック" charset="-128"/>
                <a:cs typeface="ＭＳ Ｐゴシック" charset="-128"/>
              </a:rPr>
              <a:t>independent</a:t>
            </a:r>
            <a:r>
              <a:rPr lang="en-US" altLang="ja-JP" baseline="0" dirty="0" smtClean="0">
                <a:ea typeface="ＭＳ Ｐゴシック" charset="-128"/>
                <a:cs typeface="ＭＳ Ｐゴシック" charset="-128"/>
              </a:rPr>
              <a:t> </a:t>
            </a:r>
            <a:r>
              <a:rPr lang="en-US" altLang="ja-JP" dirty="0" smtClean="0">
                <a:ea typeface="ＭＳ Ｐゴシック" charset="-128"/>
                <a:cs typeface="ＭＳ Ｐゴシック" charset="-128"/>
              </a:rPr>
              <a:t>variable </a:t>
            </a:r>
            <a:r>
              <a:rPr lang="en-US" altLang="ja-JP" dirty="0">
                <a:ea typeface="ＭＳ Ｐゴシック" charset="-128"/>
                <a:cs typeface="ＭＳ Ｐゴシック" charset="-128"/>
              </a:rPr>
              <a:t>we are controlling in the experiment is the signaling factor . So the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positive control</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would be cells exposed to a known neuronal growth factor. The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negative control</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would be cells exposed to no signaling factors, and the </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experimental sample</a:t>
            </a:r>
            <a:r>
              <a:rPr lang="ja-JP" altLang="en-US" dirty="0">
                <a:ea typeface="ＭＳ Ｐゴシック" charset="-128"/>
                <a:cs typeface="ＭＳ Ｐゴシック" charset="-128"/>
              </a:rPr>
              <a:t>”</a:t>
            </a:r>
            <a:r>
              <a:rPr lang="en-US" altLang="ja-JP" dirty="0">
                <a:ea typeface="ＭＳ Ｐゴシック" charset="-128"/>
                <a:cs typeface="ＭＳ Ｐゴシック" charset="-128"/>
              </a:rPr>
              <a:t> would be the cells exposed to signaling factor </a:t>
            </a:r>
            <a:r>
              <a:rPr lang="en-US" altLang="ja-JP" dirty="0" smtClean="0">
                <a:ea typeface="ＭＳ Ｐゴシック" charset="-128"/>
                <a:cs typeface="ＭＳ Ｐゴシック" charset="-128"/>
              </a:rPr>
              <a:t>X in question. </a:t>
            </a:r>
            <a:r>
              <a:rPr lang="en-US" altLang="ja-JP" dirty="0">
                <a:ea typeface="ＭＳ Ｐゴシック" charset="-128"/>
                <a:cs typeface="ＭＳ Ｐゴシック" charset="-128"/>
              </a:rPr>
              <a:t>In this way the experimenter is assured that human error or reagent degeneration are not playing a role in the experimental outcomes. </a:t>
            </a:r>
          </a:p>
          <a:p>
            <a:endParaRPr lang="en-US" dirty="0">
              <a:ea typeface="ＭＳ Ｐゴシック" charset="-128"/>
              <a:cs typeface="ＭＳ Ｐゴシック" charset="-128"/>
            </a:endParaRPr>
          </a:p>
          <a:p>
            <a:r>
              <a:rPr lang="en-US" dirty="0">
                <a:ea typeface="ＭＳ Ｐゴシック" charset="-128"/>
                <a:cs typeface="ＭＳ Ｐゴシック" charset="-128"/>
              </a:rPr>
              <a:t>The circular nature implies that </a:t>
            </a:r>
            <a:r>
              <a:rPr lang="en-US" baseline="0" dirty="0" smtClean="0">
                <a:ea typeface="ＭＳ Ｐゴシック" charset="-128"/>
                <a:cs typeface="ＭＳ Ｐゴシック" charset="-128"/>
              </a:rPr>
              <a:t> the scientific process of investigation</a:t>
            </a:r>
            <a:r>
              <a:rPr lang="en-US" dirty="0" smtClean="0">
                <a:ea typeface="ＭＳ Ｐゴシック" charset="-128"/>
                <a:cs typeface="ＭＳ Ｐゴシック" charset="-128"/>
              </a:rPr>
              <a:t> </a:t>
            </a:r>
            <a:r>
              <a:rPr lang="en-US" dirty="0">
                <a:ea typeface="ＭＳ Ｐゴシック" charset="-128"/>
                <a:cs typeface="ＭＳ Ｐゴシック" charset="-128"/>
              </a:rPr>
              <a:t>must generate new questions but that </a:t>
            </a:r>
            <a:r>
              <a:rPr lang="en-US" dirty="0" smtClean="0">
                <a:ea typeface="ＭＳ Ｐゴシック" charset="-128"/>
                <a:cs typeface="ＭＳ Ｐゴシック" charset="-128"/>
              </a:rPr>
              <a:t>the experimental results can be reproduced by other </a:t>
            </a:r>
            <a:r>
              <a:rPr lang="en-US" dirty="0" err="1" smtClean="0">
                <a:ea typeface="ＭＳ Ｐゴシック" charset="-128"/>
                <a:cs typeface="ＭＳ Ｐゴシック" charset="-128"/>
              </a:rPr>
              <a:t>reserchers</a:t>
            </a:r>
            <a:r>
              <a:rPr lang="en-US" dirty="0" smtClean="0">
                <a:ea typeface="ＭＳ Ｐゴシック" charset="-128"/>
                <a:cs typeface="ＭＳ Ｐゴシック" charset="-128"/>
              </a:rPr>
              <a:t>. </a:t>
            </a:r>
          </a:p>
          <a:p>
            <a:endParaRPr lang="en-US" dirty="0">
              <a:ea typeface="ＭＳ Ｐゴシック" charset="-128"/>
              <a:cs typeface="ＭＳ Ｐゴシック" charset="-128"/>
            </a:endParaRPr>
          </a:p>
          <a:p>
            <a:pPr>
              <a:buFont typeface="Wingdings" charset="2"/>
              <a:buChar char="à"/>
            </a:pPr>
            <a:r>
              <a:rPr lang="en-US" dirty="0">
                <a:solidFill>
                  <a:srgbClr val="595959"/>
                </a:solidFill>
                <a:latin typeface="Gill Sans MT" charset="0"/>
                <a:ea typeface="Gill Sans MT" charset="0"/>
                <a:cs typeface="Gill Sans MT" charset="0"/>
              </a:rPr>
              <a:t>Nonlinearity: Linearity is an illusion of the </a:t>
            </a:r>
            <a:r>
              <a:rPr lang="en-US" dirty="0" smtClean="0">
                <a:solidFill>
                  <a:srgbClr val="595959"/>
                </a:solidFill>
                <a:latin typeface="Gill Sans MT" charset="0"/>
                <a:ea typeface="Gill Sans MT" charset="0"/>
                <a:cs typeface="Gill Sans MT" charset="0"/>
              </a:rPr>
              <a:t>practice- not always so</a:t>
            </a:r>
            <a:r>
              <a:rPr lang="en-US" baseline="0" dirty="0" smtClean="0">
                <a:solidFill>
                  <a:srgbClr val="595959"/>
                </a:solidFill>
                <a:latin typeface="Gill Sans MT" charset="0"/>
                <a:ea typeface="Gill Sans MT" charset="0"/>
                <a:cs typeface="Gill Sans MT" charset="0"/>
              </a:rPr>
              <a:t> sequenced </a:t>
            </a:r>
            <a:endParaRPr lang="en-US" dirty="0">
              <a:solidFill>
                <a:srgbClr val="595959"/>
              </a:solidFill>
              <a:latin typeface="Gill Sans MT" charset="0"/>
              <a:ea typeface="Gill Sans MT" charset="0"/>
              <a:cs typeface="Gill Sans MT" charset="0"/>
            </a:endParaRPr>
          </a:p>
          <a:p>
            <a:pPr>
              <a:buFont typeface="Wingdings" charset="2"/>
              <a:buChar char="à"/>
            </a:pPr>
            <a:r>
              <a:rPr lang="en-US" dirty="0">
                <a:solidFill>
                  <a:srgbClr val="595959"/>
                </a:solidFill>
                <a:latin typeface="Gill Sans MT" charset="0"/>
                <a:ea typeface="Gill Sans MT" charset="0"/>
                <a:cs typeface="Gill Sans MT" charset="0"/>
              </a:rPr>
              <a:t>Example: Liver disease recovery via pregnancy </a:t>
            </a:r>
          </a:p>
          <a:p>
            <a:endParaRPr lang="en-US" dirty="0">
              <a:ea typeface="ＭＳ Ｐゴシック" charset="-128"/>
              <a:cs typeface="ＭＳ Ｐゴシック" charset="-128"/>
            </a:endParaRPr>
          </a:p>
        </p:txBody>
      </p:sp>
      <p:sp>
        <p:nvSpPr>
          <p:cNvPr id="25603" name="Slide Number Placeholder 3"/>
          <p:cNvSpPr>
            <a:spLocks noGrp="1"/>
          </p:cNvSpPr>
          <p:nvPr>
            <p:ph type="sldNum" sz="quarter" idx="5"/>
          </p:nvPr>
        </p:nvSpPr>
        <p:spPr bwMode="auto">
          <a:noFill/>
          <a:ln>
            <a:miter lim="800000"/>
            <a:headEnd/>
            <a:tailEnd/>
          </a:ln>
        </p:spPr>
        <p:txBody>
          <a:bodyPr/>
          <a:lstStyle/>
          <a:p>
            <a:fld id="{F4CC3A37-F2B7-CE4C-B548-4B4FCB331B5A}"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bwMode="auto">
          <a:noFill/>
          <a:ln>
            <a:solidFill>
              <a:srgbClr val="000000"/>
            </a:solidFill>
            <a:miter lim="800000"/>
            <a:headEnd/>
            <a:tailEnd/>
          </a:ln>
        </p:spPr>
      </p:sp>
      <p:sp>
        <p:nvSpPr>
          <p:cNvPr id="29698"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80000"/>
              </a:lnSpc>
            </a:pPr>
            <a:r>
              <a:rPr lang="en-US" sz="1100" dirty="0">
                <a:ea typeface="ＭＳ Ｐゴシック" charset="-128"/>
                <a:cs typeface="ＭＳ Ｐゴシック" charset="-128"/>
              </a:rPr>
              <a:t>In the early days the experimental protocols needed to be worked out. Contamination was common as the technique being new, many did not understand the need for sterile environments and separate air filtration systems. Similarly with stem cell research, in the early years, many researchers working with adult stem cells were not aware of the fusion of their sample with the feeder embryonic stem cell layer, but today a quick chromosome count can verify when this occurs and is now considered standard practice.</a:t>
            </a:r>
            <a:r>
              <a:rPr lang="en-US" sz="1100" dirty="0" smtClean="0">
                <a:ea typeface="ＭＳ Ｐゴシック" charset="-128"/>
                <a:cs typeface="ＭＳ Ｐゴシック" charset="-128"/>
              </a:rPr>
              <a:t> So all of this work contributes to the idea that experiments must follow</a:t>
            </a:r>
            <a:r>
              <a:rPr lang="en-US" sz="1100" baseline="0" dirty="0" smtClean="0">
                <a:ea typeface="ＭＳ Ｐゴシック" charset="-128"/>
                <a:cs typeface="ＭＳ Ｐゴシック" charset="-128"/>
              </a:rPr>
              <a:t> a standard protocol for identifying the source, manipulation, parameters for detections of outcome/detection, and trace… what happened to the cells that were manipulated? </a:t>
            </a:r>
            <a:endParaRPr lang="en-US" sz="1100" dirty="0" smtClean="0">
              <a:ea typeface="ＭＳ Ｐゴシック" charset="-128"/>
              <a:cs typeface="ＭＳ Ｐゴシック" charset="-128"/>
            </a:endParaRPr>
          </a:p>
          <a:p>
            <a:pPr>
              <a:lnSpc>
                <a:spcPct val="80000"/>
              </a:lnSpc>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The source and sample refers to the original source of sample that will be manipulated </a:t>
            </a:r>
            <a:r>
              <a:rPr lang="en-US" sz="1100" dirty="0" smtClean="0">
                <a:ea typeface="ＭＳ Ｐゴシック" charset="-128"/>
                <a:cs typeface="ＭＳ Ｐゴシック" charset="-128"/>
              </a:rPr>
              <a:t> and involves </a:t>
            </a:r>
            <a:r>
              <a:rPr lang="en-US" sz="1100" dirty="0">
                <a:ea typeface="ＭＳ Ｐゴシック" charset="-128"/>
                <a:cs typeface="ＭＳ Ｐゴシック" charset="-128"/>
              </a:rPr>
              <a:t>standardization. Animal/human. Male/female. Embryo/adult. </a:t>
            </a:r>
            <a:r>
              <a:rPr lang="en-US" sz="1100" dirty="0" err="1">
                <a:ea typeface="ＭＳ Ｐゴシック" charset="-128"/>
                <a:cs typeface="ＭＳ Ｐゴシック" charset="-128"/>
              </a:rPr>
              <a:t>Euk</a:t>
            </a:r>
            <a:r>
              <a:rPr lang="en-US" sz="1100" dirty="0">
                <a:ea typeface="ＭＳ Ｐゴシック" charset="-128"/>
                <a:cs typeface="ＭＳ Ｐゴシック" charset="-128"/>
              </a:rPr>
              <a:t> or </a:t>
            </a:r>
            <a:r>
              <a:rPr lang="en-US" sz="1100" dirty="0" err="1">
                <a:ea typeface="ＭＳ Ｐゴシック" charset="-128"/>
                <a:cs typeface="ＭＳ Ｐゴシック" charset="-128"/>
              </a:rPr>
              <a:t>prok</a:t>
            </a:r>
            <a:r>
              <a:rPr lang="en-US" sz="1100" dirty="0">
                <a:ea typeface="ＭＳ Ｐゴシック" charset="-128"/>
                <a:cs typeface="ＭＳ Ｐゴシック" charset="-128"/>
              </a:rPr>
              <a:t>. </a:t>
            </a:r>
            <a:endParaRPr lang="en-US" sz="1100" dirty="0" smtClean="0">
              <a:ea typeface="ＭＳ Ｐゴシック" charset="-128"/>
              <a:cs typeface="ＭＳ Ｐゴシック" charset="-128"/>
            </a:endParaRPr>
          </a:p>
          <a:p>
            <a:pPr eaLnBrk="1" hangingPunct="1">
              <a:lnSpc>
                <a:spcPct val="70000"/>
              </a:lnSpc>
              <a:spcBef>
                <a:spcPct val="0"/>
              </a:spcBef>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The manipulation/ intervention refers to the technique be used to influence an outcome</a:t>
            </a:r>
            <a:r>
              <a:rPr lang="en-US" sz="1100" dirty="0" smtClean="0">
                <a:ea typeface="ＭＳ Ｐゴシック" charset="-128"/>
                <a:cs typeface="ＭＳ Ｐゴシック" charset="-128"/>
              </a:rPr>
              <a:t>. These</a:t>
            </a:r>
            <a:r>
              <a:rPr lang="en-US" sz="1100" baseline="0" dirty="0" smtClean="0">
                <a:ea typeface="ＭＳ Ｐゴシック" charset="-128"/>
                <a:cs typeface="ＭＳ Ｐゴシック" charset="-128"/>
              </a:rPr>
              <a:t> are the independent variables</a:t>
            </a:r>
            <a:r>
              <a:rPr lang="en-US" sz="1100" dirty="0" smtClean="0">
                <a:ea typeface="ＭＳ Ｐゴシック" charset="-128"/>
                <a:cs typeface="ＭＳ Ｐゴシック" charset="-128"/>
              </a:rPr>
              <a:t> </a:t>
            </a:r>
            <a:r>
              <a:rPr lang="en-US" sz="1100" dirty="0">
                <a:ea typeface="ＭＳ Ｐゴシック" charset="-128"/>
                <a:cs typeface="ＭＳ Ｐゴシック" charset="-128"/>
              </a:rPr>
              <a:t>Environmental factors (ECM, womb, proteins, sugars, genes) In vivo/ in vitro and the sequence of the manipulations. Often the manipulations are either adding a variable or removing one ( </a:t>
            </a:r>
            <a:r>
              <a:rPr lang="en-US" sz="1100" dirty="0" err="1">
                <a:ea typeface="ＭＳ Ｐゴシック" charset="-128"/>
                <a:cs typeface="ＭＳ Ｐゴシック" charset="-128"/>
              </a:rPr>
              <a:t>knockin</a:t>
            </a:r>
            <a:r>
              <a:rPr lang="en-US" sz="1100" dirty="0">
                <a:ea typeface="ＭＳ Ｐゴシック" charset="-128"/>
                <a:cs typeface="ＭＳ Ｐゴシック" charset="-128"/>
              </a:rPr>
              <a:t>, or knockout in the case of genes). </a:t>
            </a:r>
            <a:endParaRPr lang="en-US" sz="1100" dirty="0" smtClean="0">
              <a:ea typeface="ＭＳ Ｐゴシック" charset="-128"/>
              <a:cs typeface="ＭＳ Ｐゴシック" charset="-128"/>
            </a:endParaRPr>
          </a:p>
          <a:p>
            <a:pPr eaLnBrk="1" hangingPunct="1">
              <a:lnSpc>
                <a:spcPct val="70000"/>
              </a:lnSpc>
              <a:spcBef>
                <a:spcPct val="0"/>
              </a:spcBef>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The assay/measurable outcome is the method used to quantify and qualify the outcome, specifically cell fate (range of differentiation potential)  </a:t>
            </a:r>
            <a:r>
              <a:rPr lang="en-US" sz="1100" dirty="0" smtClean="0">
                <a:ea typeface="ＭＳ Ｐゴシック" charset="-128"/>
                <a:cs typeface="ＭＳ Ｐゴシック" charset="-128"/>
              </a:rPr>
              <a:t>these would refer to the dependent variables,</a:t>
            </a:r>
            <a:r>
              <a:rPr lang="en-US" sz="1100" baseline="0" dirty="0" smtClean="0">
                <a:ea typeface="ＭＳ Ｐゴシック" charset="-128"/>
                <a:cs typeface="ＭＳ Ｐゴシック" charset="-128"/>
              </a:rPr>
              <a:t> the phenotypes that are dependent on which “independent variable” was manipulated. </a:t>
            </a:r>
          </a:p>
          <a:p>
            <a:pPr eaLnBrk="1" hangingPunct="1">
              <a:lnSpc>
                <a:spcPct val="70000"/>
              </a:lnSpc>
              <a:spcBef>
                <a:spcPct val="0"/>
              </a:spcBef>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The trace/ detection is the method or technique used to follow the original source as it adopts a cell fate, exploits unique </a:t>
            </a:r>
            <a:r>
              <a:rPr lang="en-US" sz="1100" dirty="0" err="1">
                <a:ea typeface="ＭＳ Ｐゴシック" charset="-128"/>
                <a:cs typeface="ＭＳ Ｐゴシック" charset="-128"/>
              </a:rPr>
              <a:t>characteristice</a:t>
            </a:r>
            <a:r>
              <a:rPr lang="en-US" sz="1100" dirty="0">
                <a:ea typeface="ＭＳ Ｐゴシック" charset="-128"/>
                <a:cs typeface="ＭＳ Ｐゴシック" charset="-128"/>
              </a:rPr>
              <a:t> that can distinguish cell types from on </a:t>
            </a:r>
            <a:r>
              <a:rPr lang="en-US" sz="1100" dirty="0" err="1" smtClean="0">
                <a:ea typeface="ＭＳ Ｐゴシック" charset="-128"/>
                <a:cs typeface="ＭＳ Ｐゴシック" charset="-128"/>
              </a:rPr>
              <a:t>anoother</a:t>
            </a:r>
            <a:r>
              <a:rPr lang="en-US" sz="1100" dirty="0">
                <a:ea typeface="ＭＳ Ｐゴシック" charset="-128"/>
                <a:cs typeface="ＭＳ Ｐゴシック" charset="-128"/>
              </a:rPr>
              <a:t>. .  ( cell surface markers, antibodies, genetics)</a:t>
            </a:r>
            <a:r>
              <a:rPr lang="en-US" sz="1100" dirty="0">
                <a:solidFill>
                  <a:srgbClr val="595959"/>
                </a:solidFill>
                <a:latin typeface="Helvetica" charset="0"/>
                <a:ea typeface="Helvetica" charset="0"/>
                <a:cs typeface="Helvetica" charset="0"/>
                <a:sym typeface="Wingdings" charset="2"/>
              </a:rPr>
              <a:t> </a:t>
            </a:r>
            <a:r>
              <a:rPr lang="en-US" sz="1100" dirty="0" err="1">
                <a:solidFill>
                  <a:srgbClr val="595959"/>
                </a:solidFill>
                <a:latin typeface="Helvetica" charset="0"/>
                <a:ea typeface="Helvetica" charset="0"/>
                <a:cs typeface="Helvetica" charset="0"/>
                <a:sym typeface="Wingdings" charset="2"/>
              </a:rPr>
              <a:t></a:t>
            </a:r>
            <a:r>
              <a:rPr lang="en-US" sz="1100" dirty="0" err="1">
                <a:solidFill>
                  <a:srgbClr val="595959"/>
                </a:solidFill>
                <a:latin typeface="Gill Sans MT" charset="0"/>
                <a:ea typeface="Gill Sans MT" charset="0"/>
                <a:cs typeface="Gill Sans MT" charset="0"/>
                <a:sym typeface="Wingdings" charset="2"/>
              </a:rPr>
              <a:t>Scale</a:t>
            </a:r>
            <a:r>
              <a:rPr lang="en-US" sz="1100" dirty="0">
                <a:solidFill>
                  <a:srgbClr val="595959"/>
                </a:solidFill>
                <a:latin typeface="Gill Sans MT" charset="0"/>
                <a:ea typeface="Gill Sans MT" charset="0"/>
                <a:cs typeface="Gill Sans MT" charset="0"/>
                <a:sym typeface="Wingdings" charset="2"/>
              </a:rPr>
              <a:t>: </a:t>
            </a:r>
            <a:r>
              <a:rPr lang="en-US" sz="1100" dirty="0">
                <a:solidFill>
                  <a:srgbClr val="595959"/>
                </a:solidFill>
                <a:latin typeface="Gill Sans MT" charset="0"/>
                <a:ea typeface="Gill Sans MT" charset="0"/>
                <a:cs typeface="Gill Sans MT" charset="0"/>
              </a:rPr>
              <a:t>Cytological/ behavioral/molecular</a:t>
            </a:r>
          </a:p>
          <a:p>
            <a:pPr eaLnBrk="1" hangingPunct="1">
              <a:lnSpc>
                <a:spcPct val="70000"/>
              </a:lnSpc>
              <a:spcBef>
                <a:spcPct val="0"/>
              </a:spcBef>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The pregnancy example  demonstrates the somewhat nonlinear and </a:t>
            </a:r>
            <a:r>
              <a:rPr lang="en-US" sz="1100" dirty="0" err="1">
                <a:ea typeface="ＭＳ Ｐゴシック" charset="-128"/>
                <a:cs typeface="ＭＳ Ｐゴシック" charset="-128"/>
              </a:rPr>
              <a:t>multidisicplinary</a:t>
            </a:r>
            <a:r>
              <a:rPr lang="en-US" sz="1100" dirty="0">
                <a:ea typeface="ＭＳ Ｐゴシック" charset="-128"/>
                <a:cs typeface="ＭＳ Ｐゴシック" charset="-128"/>
              </a:rPr>
              <a:t> nature of science</a:t>
            </a:r>
          </a:p>
          <a:p>
            <a:pPr eaLnBrk="1" hangingPunct="1">
              <a:lnSpc>
                <a:spcPct val="70000"/>
              </a:lnSpc>
              <a:spcBef>
                <a:spcPct val="0"/>
              </a:spcBef>
            </a:pPr>
            <a:r>
              <a:rPr lang="en-US" sz="1100" dirty="0">
                <a:ea typeface="ＭＳ Ｐゴシック" charset="-128"/>
                <a:cs typeface="ＭＳ Ｐゴシック" charset="-128"/>
              </a:rPr>
              <a:t>Observation: elimination of liver disease via pregnancy; women live longer than men; women who have children liver longer than those without </a:t>
            </a:r>
            <a:endParaRPr lang="en-US" sz="1100" dirty="0" smtClean="0">
              <a:ea typeface="ＭＳ Ｐゴシック" charset="-128"/>
              <a:cs typeface="ＭＳ Ｐゴシック" charset="-128"/>
            </a:endParaRPr>
          </a:p>
          <a:p>
            <a:pPr eaLnBrk="1" hangingPunct="1">
              <a:lnSpc>
                <a:spcPct val="70000"/>
              </a:lnSpc>
              <a:spcBef>
                <a:spcPct val="0"/>
              </a:spcBef>
            </a:pPr>
            <a:endParaRPr lang="en-US" sz="1100" dirty="0">
              <a:ea typeface="ＭＳ Ｐゴシック" charset="-128"/>
              <a:cs typeface="ＭＳ Ｐゴシック" charset="-128"/>
            </a:endParaRPr>
          </a:p>
          <a:p>
            <a:pPr eaLnBrk="1" hangingPunct="1">
              <a:lnSpc>
                <a:spcPct val="70000"/>
              </a:lnSpc>
              <a:spcBef>
                <a:spcPct val="0"/>
              </a:spcBef>
            </a:pPr>
            <a:r>
              <a:rPr lang="en-US" sz="1100" dirty="0">
                <a:ea typeface="ＭＳ Ｐゴシック" charset="-128"/>
                <a:cs typeface="ＭＳ Ｐゴシック" charset="-128"/>
              </a:rPr>
              <a:t>What is the source of the recovery? Women</a:t>
            </a:r>
            <a:r>
              <a:rPr lang="ja-JP" altLang="en-US" sz="1100" dirty="0">
                <a:ea typeface="ＭＳ Ｐゴシック" charset="-128"/>
                <a:cs typeface="ＭＳ Ｐゴシック" charset="-128"/>
              </a:rPr>
              <a:t>’</a:t>
            </a:r>
            <a:r>
              <a:rPr lang="en-US" altLang="ja-JP" sz="1100" dirty="0" err="1">
                <a:ea typeface="ＭＳ Ｐゴシック" charset="-128"/>
                <a:cs typeface="ＭＳ Ｐゴシック" charset="-128"/>
              </a:rPr>
              <a:t>s</a:t>
            </a:r>
            <a:r>
              <a:rPr lang="en-US" altLang="ja-JP" sz="1100" dirty="0">
                <a:ea typeface="ＭＳ Ｐゴシック" charset="-128"/>
                <a:cs typeface="ＭＳ Ｐゴシック" charset="-128"/>
              </a:rPr>
              <a:t> cells, fetal cells, something else? </a:t>
            </a:r>
          </a:p>
          <a:p>
            <a:pPr eaLnBrk="1" hangingPunct="1">
              <a:lnSpc>
                <a:spcPct val="70000"/>
              </a:lnSpc>
              <a:spcBef>
                <a:spcPct val="0"/>
              </a:spcBef>
            </a:pPr>
            <a:r>
              <a:rPr lang="en-US" sz="1100" dirty="0">
                <a:ea typeface="ＭＳ Ｐゴシック" charset="-128"/>
                <a:cs typeface="ＭＳ Ｐゴシック" charset="-128"/>
              </a:rPr>
              <a:t>Liver biopsy indicated fetal source-&gt; Involved trace: male fetus has Y chromosome. </a:t>
            </a:r>
          </a:p>
          <a:p>
            <a:pPr eaLnBrk="1" hangingPunct="1">
              <a:lnSpc>
                <a:spcPct val="70000"/>
              </a:lnSpc>
              <a:spcBef>
                <a:spcPct val="0"/>
              </a:spcBef>
            </a:pPr>
            <a:r>
              <a:rPr lang="en-US" sz="1100" dirty="0">
                <a:ea typeface="ＭＳ Ｐゴシック" charset="-128"/>
                <a:cs typeface="ＭＳ Ｐゴシック" charset="-128"/>
              </a:rPr>
              <a:t>So if fetal cells have wound repair capacity, differential potential can be tested with manipulation. </a:t>
            </a:r>
          </a:p>
          <a:p>
            <a:pPr eaLnBrk="1" hangingPunct="1">
              <a:lnSpc>
                <a:spcPct val="70000"/>
              </a:lnSpc>
              <a:spcBef>
                <a:spcPct val="0"/>
              </a:spcBef>
            </a:pPr>
            <a:r>
              <a:rPr lang="en-US" sz="1100" dirty="0">
                <a:ea typeface="ＭＳ Ｐゴシック" charset="-128"/>
                <a:cs typeface="ＭＳ Ｐゴシック" charset="-128"/>
              </a:rPr>
              <a:t>Inject fetal cells into various systems to test scope of differentiation potential </a:t>
            </a:r>
            <a:r>
              <a:rPr lang="en-US" sz="1100" dirty="0" err="1">
                <a:ea typeface="ＭＳ Ｐゴシック" charset="-128"/>
                <a:cs typeface="ＭＳ Ｐゴシック" charset="-128"/>
              </a:rPr>
              <a:t>Suskind</a:t>
            </a:r>
            <a:r>
              <a:rPr lang="en-US" sz="1100" dirty="0">
                <a:ea typeface="ＭＳ Ｐゴシック" charset="-128"/>
                <a:cs typeface="ＭＳ Ｐゴシック" charset="-128"/>
              </a:rPr>
              <a:t> DL, Rosenthal P, </a:t>
            </a:r>
            <a:r>
              <a:rPr lang="en-US" sz="1100" dirty="0" err="1">
                <a:ea typeface="ＭＳ Ｐゴシック" charset="-128"/>
                <a:cs typeface="ＭＳ Ｐゴシック" charset="-128"/>
              </a:rPr>
              <a:t>Heyman</a:t>
            </a:r>
            <a:r>
              <a:rPr lang="en-US" sz="1100" dirty="0">
                <a:ea typeface="ＭＳ Ｐゴシック" charset="-128"/>
                <a:cs typeface="ＭＳ Ｐゴシック" charset="-128"/>
              </a:rPr>
              <a:t> M, Kong D, </a:t>
            </a:r>
            <a:r>
              <a:rPr lang="en-US" sz="1100" dirty="0" err="1">
                <a:ea typeface="ＭＳ Ｐゴシック" charset="-128"/>
                <a:cs typeface="ＭＳ Ｐゴシック" charset="-128"/>
              </a:rPr>
              <a:t>Magrane</a:t>
            </a:r>
            <a:r>
              <a:rPr lang="en-US" sz="1100" dirty="0">
                <a:ea typeface="ＭＳ Ｐゴシック" charset="-128"/>
                <a:cs typeface="ＭＳ Ｐゴシック" charset="-128"/>
              </a:rPr>
              <a:t> G, Baxter-Lowe L-A, </a:t>
            </a:r>
            <a:r>
              <a:rPr lang="en-US" sz="1100" b="1" dirty="0" err="1">
                <a:ea typeface="ＭＳ Ｐゴシック" charset="-128"/>
                <a:cs typeface="ＭＳ Ｐゴシック" charset="-128"/>
              </a:rPr>
              <a:t>Muench</a:t>
            </a:r>
            <a:r>
              <a:rPr lang="en-US" sz="1100" b="1" dirty="0">
                <a:ea typeface="ＭＳ Ｐゴシック" charset="-128"/>
                <a:cs typeface="ＭＳ Ｐゴシック" charset="-128"/>
              </a:rPr>
              <a:t> MO. Maternal </a:t>
            </a:r>
            <a:r>
              <a:rPr lang="en-US" sz="1100" b="1" dirty="0" err="1">
                <a:ea typeface="ＭＳ Ｐゴシック" charset="-128"/>
                <a:cs typeface="ＭＳ Ｐゴシック" charset="-128"/>
              </a:rPr>
              <a:t>microchimerism</a:t>
            </a:r>
            <a:r>
              <a:rPr lang="en-US" sz="1100" b="1" dirty="0">
                <a:ea typeface="ＭＳ Ｐゴシック" charset="-128"/>
                <a:cs typeface="ＭＳ Ｐゴシック" charset="-128"/>
              </a:rPr>
              <a:t> in the livers of patients </a:t>
            </a:r>
            <a:endParaRPr lang="en-US" sz="1100" dirty="0">
              <a:ea typeface="ＭＳ Ｐゴシック" charset="-128"/>
              <a:cs typeface="ＭＳ Ｐゴシック" charset="-128"/>
            </a:endParaRPr>
          </a:p>
        </p:txBody>
      </p:sp>
      <p:sp>
        <p:nvSpPr>
          <p:cNvPr id="29699" name="Slide Number Placeholder 3"/>
          <p:cNvSpPr>
            <a:spLocks noGrp="1"/>
          </p:cNvSpPr>
          <p:nvPr>
            <p:ph type="sldNum" sz="quarter" idx="5"/>
          </p:nvPr>
        </p:nvSpPr>
        <p:spPr bwMode="auto">
          <a:noFill/>
          <a:ln>
            <a:miter lim="800000"/>
            <a:headEnd/>
            <a:tailEnd/>
          </a:ln>
        </p:spPr>
        <p:txBody>
          <a:bodyPr/>
          <a:lstStyle/>
          <a:p>
            <a:fld id="{2A0DBC2B-9D4A-B742-B8C8-19BD69F9AD0F}"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12</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13</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SCAFFOLDS NECESSARY for HEALING: CROSS SPECIES HELP to MOVE CELLS INTO</a:t>
            </a:r>
            <a:r>
              <a:rPr lang="en-US" baseline="0" dirty="0" smtClean="0"/>
              <a:t> POSITION</a:t>
            </a:r>
            <a:endParaRPr lang="en-US" dirty="0" smtClean="0"/>
          </a:p>
          <a:p>
            <a:pPr eaLnBrk="1" hangingPunct="1"/>
            <a:r>
              <a:rPr lang="en-US" dirty="0" err="1" smtClean="0"/>
              <a:t>Fountatin</a:t>
            </a:r>
            <a:r>
              <a:rPr lang="en-US" dirty="0"/>
              <a:t>, H. Sept 17, 2012. Damon Winter/ photo. Human Muscle </a:t>
            </a:r>
            <a:r>
              <a:rPr lang="en-US" dirty="0" err="1"/>
              <a:t>Regrown</a:t>
            </a:r>
            <a:r>
              <a:rPr lang="en-US" dirty="0"/>
              <a:t> on Animal Scaffolding. NYTIMES: A1. http://www.nytimes.com/2012/09/17/health/research/human-muscle-regenerated-with-animal-help.html?src=</a:t>
            </a:r>
            <a:r>
              <a:rPr lang="en-US" dirty="0" err="1"/>
              <a:t>recg</a:t>
            </a:r>
            <a:r>
              <a:rPr lang="en-US" dirty="0"/>
              <a:t>  </a:t>
            </a:r>
            <a:r>
              <a:rPr lang="en-US" dirty="0" err="1"/>
              <a:t>MCGowan</a:t>
            </a:r>
            <a:r>
              <a:rPr lang="en-US" dirty="0"/>
              <a:t> Institute for Regenerative Medicine </a:t>
            </a:r>
          </a:p>
          <a:p>
            <a:pPr eaLnBrk="1" hangingPunct="1"/>
            <a:r>
              <a:rPr lang="en-US" dirty="0"/>
              <a:t>This news story is part of a three-part series in which various techniques are used to stimulate cell regeneration and differentiation in the therapeutic context. This particular story highlights the use of a the ECM scaffold in pig urinary bladders that when injected into human muscle, stimulates its breakdown which then creates the extracellular signal for </a:t>
            </a:r>
            <a:r>
              <a:rPr lang="en-US" dirty="0" err="1"/>
              <a:t>myoblasts</a:t>
            </a:r>
            <a:r>
              <a:rPr lang="en-US" dirty="0"/>
              <a:t> to begin regeneration and differentiation restoring the muscle mass and function. This news piece is related to another published by Katie Drummond September 24, 2012 titled War Healer in </a:t>
            </a:r>
            <a:r>
              <a:rPr lang="en-US" i="1" dirty="0"/>
              <a:t> Wired </a:t>
            </a:r>
            <a:r>
              <a:rPr lang="en-US" dirty="0"/>
              <a:t> Magazine</a:t>
            </a:r>
            <a:r>
              <a:rPr lang="ja-JP" altLang="en-US" dirty="0"/>
              <a:t>’</a:t>
            </a:r>
            <a:r>
              <a:rPr lang="en-US" altLang="ja-JP" dirty="0" err="1"/>
              <a:t>s</a:t>
            </a:r>
            <a:r>
              <a:rPr lang="en-US" altLang="ja-JP" dirty="0"/>
              <a:t> Heroes online section http://www.wired.com/dangerroom/2012/09/worlds-most-wired-joachim-kohn/</a:t>
            </a:r>
            <a:r>
              <a:rPr lang="en-US" altLang="ja-JP" dirty="0" smtClean="0"/>
              <a:t> This work connects to the readings and</a:t>
            </a:r>
            <a:r>
              <a:rPr lang="en-US" altLang="ja-JP" baseline="0" dirty="0" smtClean="0"/>
              <a:t> work of the Army’s Center for Regenerative Medicine Research and our investment in SCR in the context of national security and is a social commentary on the emphasis of the return to normal and the lack of resources for social models of support such as accessible buildings, improved devices and mobility services, etc. </a:t>
            </a:r>
            <a:endParaRPr lang="en-US" altLang="ja-JP" dirty="0" smtClean="0"/>
          </a:p>
          <a:p>
            <a:pPr eaLnBrk="1" hangingPunct="1"/>
            <a:endParaRPr lang="en-US" dirty="0"/>
          </a:p>
        </p:txBody>
      </p:sp>
      <p:sp>
        <p:nvSpPr>
          <p:cNvPr id="52228" name="Slide Number Placeholder 3"/>
          <p:cNvSpPr>
            <a:spLocks noGrp="1"/>
          </p:cNvSpPr>
          <p:nvPr>
            <p:ph type="sldNum" sz="quarter" idx="5"/>
          </p:nvPr>
        </p:nvSpPr>
        <p:spPr bwMode="auto">
          <a:noFill/>
          <a:ln>
            <a:miter lim="800000"/>
            <a:headEnd/>
            <a:tailEnd/>
          </a:ln>
        </p:spPr>
        <p:txBody>
          <a:bodyPr/>
          <a:lstStyle/>
          <a:p>
            <a:fld id="{BEE32229-E269-1541-8717-9C65E0F47732}" type="slidenum">
              <a:rPr lang="en-US"/>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dirty="0" smtClean="0"/>
              <a:t>References:</a:t>
            </a:r>
            <a:r>
              <a:rPr lang="en-US" b="1" baseline="0" dirty="0" smtClean="0"/>
              <a:t> </a:t>
            </a:r>
          </a:p>
          <a:p>
            <a:pPr marL="228600" marR="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sz="1200" kern="1200" dirty="0" err="1" smtClean="0">
                <a:solidFill>
                  <a:schemeClr val="tx1"/>
                </a:solidFill>
                <a:effectLst/>
                <a:latin typeface="+mn-lt"/>
                <a:ea typeface="+mn-ea"/>
                <a:cs typeface="+mn-cs"/>
              </a:rPr>
              <a:t>ayashi</a:t>
            </a:r>
            <a:r>
              <a:rPr lang="en-US" sz="1200" kern="1200" dirty="0" smtClean="0">
                <a:solidFill>
                  <a:schemeClr val="tx1"/>
                </a:solidFill>
                <a:effectLst/>
                <a:latin typeface="+mn-lt"/>
                <a:ea typeface="+mn-ea"/>
                <a:cs typeface="+mn-cs"/>
              </a:rPr>
              <a:t>, K., et al. 2011. Reconstitution of the mouse germ cell specification pathway in culture by pluripotent stem cells. Cell.146(4):519-532. </a:t>
            </a:r>
            <a:r>
              <a:rPr lang="en-US" sz="1200" u="sng" kern="1200" dirty="0" smtClean="0">
                <a:solidFill>
                  <a:schemeClr val="tx1"/>
                </a:solidFill>
                <a:effectLst/>
                <a:latin typeface="+mn-lt"/>
                <a:ea typeface="+mn-ea"/>
                <a:cs typeface="+mn-cs"/>
                <a:hlinkClick r:id="rId3"/>
              </a:rPr>
              <a:t>http://www.cell.com/abstract/S0092-8674(11)00771-9</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kern="1200" dirty="0" err="1" smtClean="0">
                <a:solidFill>
                  <a:schemeClr val="tx1"/>
                </a:solidFill>
                <a:effectLst/>
                <a:latin typeface="+mn-lt"/>
                <a:ea typeface="+mn-ea"/>
                <a:cs typeface="+mn-cs"/>
              </a:rPr>
              <a:t>Cai</a:t>
            </a:r>
            <a:r>
              <a:rPr lang="en-US" sz="1200" kern="1200" dirty="0" smtClean="0">
                <a:solidFill>
                  <a:schemeClr val="tx1"/>
                </a:solidFill>
                <a:effectLst/>
                <a:latin typeface="+mn-lt"/>
                <a:ea typeface="+mn-ea"/>
                <a:cs typeface="+mn-cs"/>
              </a:rPr>
              <a:t>, H., et al. 2013. In vitro and in vivo differentiation of induced pluripotent stem cells into male germ cells.</a:t>
            </a:r>
            <a:r>
              <a:rPr lang="en-US" sz="1200" i="1" kern="1200" dirty="0" smtClean="0">
                <a:solidFill>
                  <a:schemeClr val="tx1"/>
                </a:solidFill>
                <a:effectLst/>
                <a:latin typeface="+mn-lt"/>
                <a:ea typeface="+mn-ea"/>
                <a:cs typeface="+mn-cs"/>
              </a:rPr>
              <a:t> Biochemical and Biophysical Research Communications.</a:t>
            </a:r>
            <a:r>
              <a:rPr lang="en-US" sz="1200" kern="1200" dirty="0" smtClean="0">
                <a:solidFill>
                  <a:schemeClr val="tx1"/>
                </a:solidFill>
                <a:effectLst/>
                <a:latin typeface="+mn-lt"/>
                <a:ea typeface="+mn-ea"/>
                <a:cs typeface="+mn-cs"/>
              </a:rPr>
              <a:t>433(3):286-291. </a:t>
            </a:r>
            <a:r>
              <a:rPr lang="en-US" sz="1200" u="sng" kern="1200" dirty="0" smtClean="0">
                <a:solidFill>
                  <a:schemeClr val="tx1"/>
                </a:solidFill>
                <a:effectLst/>
                <a:latin typeface="+mn-lt"/>
                <a:ea typeface="+mn-ea"/>
                <a:cs typeface="+mn-cs"/>
                <a:hlinkClick r:id="rId4"/>
              </a:rPr>
              <a:t>http://www.ncbi.nlm.nih.gov/pubmed/23524261</a:t>
            </a:r>
            <a:r>
              <a:rPr lang="en-US" dirty="0" smtClean="0">
                <a:effectLst/>
              </a:rPr>
              <a:t> </a:t>
            </a:r>
          </a:p>
          <a:p>
            <a:pPr marL="228600" indent="-228600">
              <a:buFont typeface="+mj-lt"/>
              <a:buAutoNum type="arabicPeriod"/>
            </a:pPr>
            <a:r>
              <a:rPr lang="en-US" sz="1200" kern="1200" dirty="0" smtClean="0">
                <a:solidFill>
                  <a:schemeClr val="tx1"/>
                </a:solidFill>
                <a:effectLst/>
                <a:latin typeface="+mn-lt"/>
                <a:ea typeface="+mn-ea"/>
                <a:cs typeface="+mn-cs"/>
              </a:rPr>
              <a:t>Easley, A., et al. 2013. Stem cell therapeutic possibilities: Future therapeutic options for male-factor and female-factor infertility? Reproductive Biomedicine Online. 27(1):75-80. </a:t>
            </a:r>
            <a:r>
              <a:rPr lang="en-US" sz="1200" u="sng" kern="1200" dirty="0" smtClean="0">
                <a:solidFill>
                  <a:schemeClr val="tx1"/>
                </a:solidFill>
                <a:effectLst/>
                <a:latin typeface="+mn-lt"/>
                <a:ea typeface="+mn-ea"/>
                <a:cs typeface="+mn-cs"/>
                <a:hlinkClick r:id="rId5"/>
              </a:rPr>
              <a:t>http://www.sciencedirect.com.libproxy.newschool.edu/science/article/pii/S1472648313001296</a:t>
            </a:r>
            <a:r>
              <a:rPr lang="en-US" sz="1200" kern="1200" dirty="0" smtClean="0">
                <a:solidFill>
                  <a:schemeClr val="tx1"/>
                </a:solidFill>
                <a:effectLst/>
                <a:latin typeface="+mn-lt"/>
                <a:ea typeface="+mn-ea"/>
                <a:cs typeface="+mn-cs"/>
              </a:rPr>
              <a:t> </a:t>
            </a:r>
          </a:p>
          <a:p>
            <a:pPr marL="228600" indent="-228600">
              <a:buFont typeface="+mj-lt"/>
              <a:buAutoNum type="arabicPeriod"/>
            </a:pPr>
            <a:r>
              <a:rPr lang="en-US" sz="1200" kern="1200" dirty="0" err="1" smtClean="0">
                <a:solidFill>
                  <a:schemeClr val="tx1"/>
                </a:solidFill>
                <a:effectLst/>
                <a:latin typeface="+mn-lt"/>
                <a:ea typeface="+mn-ea"/>
                <a:cs typeface="+mn-cs"/>
              </a:rPr>
              <a:t>HDurruthy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Durruthy</a:t>
            </a:r>
            <a:r>
              <a:rPr lang="en-US" sz="1200" kern="1200" dirty="0" smtClean="0">
                <a:solidFill>
                  <a:schemeClr val="tx1"/>
                </a:solidFill>
                <a:effectLst/>
                <a:latin typeface="+mn-lt"/>
                <a:ea typeface="+mn-ea"/>
                <a:cs typeface="+mn-cs"/>
              </a:rPr>
              <a:t>, J., et al. 2014. Fate of induced pluripotent stem cells following transplantation to murine seminiferous tubules.</a:t>
            </a:r>
            <a:r>
              <a:rPr lang="en-US" sz="1200" i="1" kern="1200" dirty="0" smtClean="0">
                <a:solidFill>
                  <a:schemeClr val="tx1"/>
                </a:solidFill>
                <a:effectLst/>
                <a:latin typeface="+mn-lt"/>
                <a:ea typeface="+mn-ea"/>
                <a:cs typeface="+mn-cs"/>
              </a:rPr>
              <a:t> Human Molecular Genetics.</a:t>
            </a:r>
            <a:r>
              <a:rPr lang="en-US" sz="1200" kern="1200" dirty="0" smtClean="0">
                <a:solidFill>
                  <a:schemeClr val="tx1"/>
                </a:solidFill>
                <a:effectLst/>
                <a:latin typeface="+mn-lt"/>
                <a:ea typeface="+mn-ea"/>
                <a:cs typeface="+mn-cs"/>
              </a:rPr>
              <a:t>23(12):3071-3084. </a:t>
            </a:r>
            <a:r>
              <a:rPr lang="en-US" sz="1200" u="sng" kern="1200" dirty="0" smtClean="0">
                <a:solidFill>
                  <a:schemeClr val="tx1"/>
                </a:solidFill>
                <a:effectLst/>
                <a:latin typeface="+mn-lt"/>
                <a:ea typeface="+mn-ea"/>
                <a:cs typeface="+mn-cs"/>
              </a:rPr>
              <a:t>http://</a:t>
            </a:r>
            <a:r>
              <a:rPr lang="en-US" sz="1200" u="sng" kern="1200" dirty="0" err="1" smtClean="0">
                <a:solidFill>
                  <a:schemeClr val="tx1"/>
                </a:solidFill>
                <a:effectLst/>
                <a:latin typeface="+mn-lt"/>
                <a:ea typeface="+mn-ea"/>
                <a:cs typeface="+mn-cs"/>
              </a:rPr>
              <a:t>hmg.oxfordjournals.org</a:t>
            </a:r>
            <a:r>
              <a:rPr lang="en-US" sz="1200" u="sng" kern="1200" dirty="0" smtClean="0">
                <a:solidFill>
                  <a:schemeClr val="tx1"/>
                </a:solidFill>
                <a:effectLst/>
                <a:latin typeface="+mn-lt"/>
                <a:ea typeface="+mn-ea"/>
                <a:cs typeface="+mn-cs"/>
              </a:rPr>
              <a:t>/content/23/12/3071.full  </a:t>
            </a:r>
          </a:p>
          <a:p>
            <a:pPr marL="228600" indent="-228600">
              <a:buFont typeface="+mj-lt"/>
              <a:buAutoNum type="arabicPeriod"/>
            </a:pPr>
            <a:endParaRPr lang="en-US" sz="1200" kern="1200" dirty="0" smtClean="0">
              <a:solidFill>
                <a:schemeClr val="tx1"/>
              </a:solidFill>
              <a:effectLst/>
              <a:latin typeface="+mn-lt"/>
              <a:ea typeface="+mn-ea"/>
              <a:cs typeface="+mn-cs"/>
            </a:endParaRPr>
          </a:p>
          <a:p>
            <a:pPr marL="228600" indent="-228600">
              <a:buFont typeface="+mj-lt"/>
              <a:buAutoNum type="arabicPeriod"/>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35C61D8-F973-6D4C-B901-DA1CFC376FEA}" type="slidenum">
              <a:rPr lang="en-US" smtClean="0"/>
              <a:t>15</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smtClean="0"/>
              <a:t>The early experiments in developmental biology are deeply connected to the current experiments in regenerative medicine. The Nobel Prize video reflects on the ways in which John Gurdon and Shinya Yamanaka used the scientific method, determination, and perseverance to make their ground breaking discoveries.  In Gurdon’s case as a graduate student he was discouraged from continuing in research due to his poor performance in traditional classroom learning and for Yamanaka his inability to perform surgery caused him to redirect his interests into research.  They both speak of the surprises, triumphs, and the impact and meaning of their work on the scientific community.  Takahashi extends this work by creating two dimensional scaffolds and exploiting cell –to cell interactions mixing  hepatocytes generated from </a:t>
            </a:r>
            <a:r>
              <a:rPr lang="en-US" b="0" baseline="0" dirty="0" err="1" smtClean="0"/>
              <a:t>iPSCs</a:t>
            </a:r>
            <a:r>
              <a:rPr lang="en-US" b="0" baseline="0" dirty="0" smtClean="0"/>
              <a:t>, </a:t>
            </a:r>
            <a:r>
              <a:rPr lang="en-US" b="0" baseline="0" dirty="0" err="1" smtClean="0"/>
              <a:t>mesenchymal</a:t>
            </a:r>
            <a:r>
              <a:rPr lang="en-US" b="0" baseline="0" dirty="0" smtClean="0"/>
              <a:t> cells from bone </a:t>
            </a:r>
            <a:r>
              <a:rPr lang="en-US" b="0" baseline="0" dirty="0" err="1" smtClean="0"/>
              <a:t>marrrow</a:t>
            </a:r>
            <a:r>
              <a:rPr lang="en-US" b="0" baseline="0" dirty="0" smtClean="0"/>
              <a:t>, and  endothelial cells from umbilical cord tissue to create self organizing liver buds that were capable of functioning when transplanted into a mouse, though they are missing the essential bile ducts  to drain away toxins. </a:t>
            </a:r>
            <a:endParaRPr lang="en-US" b="0" dirty="0" smtClean="0"/>
          </a:p>
          <a:p>
            <a:endParaRPr lang="en-US" b="1" dirty="0" smtClean="0"/>
          </a:p>
          <a:p>
            <a:r>
              <a:rPr lang="en-US" b="1" dirty="0" smtClean="0"/>
              <a:t>References:</a:t>
            </a:r>
          </a:p>
          <a:p>
            <a:endParaRPr lang="en-US" b="1" dirty="0" smtClean="0"/>
          </a:p>
          <a:p>
            <a:pPr marL="228600" indent="-228600">
              <a:buAutoNum type="arabicPeriod"/>
            </a:pPr>
            <a:r>
              <a:rPr lang="en-US" b="1" baseline="0" dirty="0" smtClean="0"/>
              <a:t>Video: </a:t>
            </a:r>
            <a:r>
              <a:rPr lang="en-US" b="0" baseline="0" dirty="0" err="1" smtClean="0"/>
              <a:t>Nobelprize.org</a:t>
            </a:r>
            <a:r>
              <a:rPr lang="en-US" b="0" baseline="0" dirty="0" smtClean="0"/>
              <a:t>. Nobel Media AB 2013. </a:t>
            </a:r>
            <a:r>
              <a:rPr lang="en-US" b="0" dirty="0" smtClean="0"/>
              <a:t> Unlocking the Secrets</a:t>
            </a:r>
            <a:r>
              <a:rPr lang="en-US" b="0" baseline="0" dirty="0" smtClean="0"/>
              <a:t> of Our Cells: The Nobel Prize. http://</a:t>
            </a:r>
            <a:r>
              <a:rPr lang="en-US" b="0" baseline="0" dirty="0" err="1" smtClean="0"/>
              <a:t>www.nobelprize.org</a:t>
            </a:r>
            <a:r>
              <a:rPr lang="en-US" b="0" baseline="0" dirty="0" smtClean="0"/>
              <a:t>/</a:t>
            </a:r>
            <a:r>
              <a:rPr lang="en-US" b="0" baseline="0" dirty="0" err="1" smtClean="0"/>
              <a:t>mediaplayer</a:t>
            </a:r>
            <a:r>
              <a:rPr lang="en-US" b="0" baseline="0" dirty="0" smtClean="0"/>
              <a:t>/</a:t>
            </a:r>
            <a:r>
              <a:rPr lang="en-US" b="0" baseline="0" dirty="0" err="1" smtClean="0"/>
              <a:t>index.php?id</a:t>
            </a:r>
            <a:r>
              <a:rPr lang="en-US" b="0" baseline="0" dirty="0" smtClean="0"/>
              <a:t>=1781(3:47- 13:26). </a:t>
            </a:r>
          </a:p>
          <a:p>
            <a:pPr marL="228600" indent="-228600">
              <a:buAutoNum type="arabicPeriod"/>
            </a:pPr>
            <a:r>
              <a:rPr lang="en-US" b="1" baseline="0" dirty="0" smtClean="0"/>
              <a:t>News: </a:t>
            </a:r>
            <a:r>
              <a:rPr lang="en-US" b="0" baseline="0" dirty="0" smtClean="0"/>
              <a:t>Baker, M. July 2013. Miniature human liver grown in mice. </a:t>
            </a:r>
            <a:r>
              <a:rPr lang="en-US" b="0" baseline="0" dirty="0" err="1" smtClean="0"/>
              <a:t>Nature.com</a:t>
            </a:r>
            <a:r>
              <a:rPr lang="en-US" b="0" baseline="0" dirty="0" smtClean="0"/>
              <a:t>. http://</a:t>
            </a:r>
            <a:r>
              <a:rPr lang="en-US" b="0" baseline="0" dirty="0" err="1" smtClean="0"/>
              <a:t>www.nature.com</a:t>
            </a:r>
            <a:r>
              <a:rPr lang="en-US" b="0" baseline="0" dirty="0" smtClean="0"/>
              <a:t>/news/miniature-human-liver-grown-in-mice-1.13324 </a:t>
            </a:r>
          </a:p>
          <a:p>
            <a:pPr marL="228600" indent="-228600">
              <a:buAutoNum type="arabicPeriod"/>
            </a:pPr>
            <a:r>
              <a:rPr lang="en-US" b="1" baseline="0" dirty="0" smtClean="0"/>
              <a:t>Video: </a:t>
            </a:r>
            <a:r>
              <a:rPr lang="en-US" b="0" baseline="0" dirty="0" smtClean="0"/>
              <a:t>Jacobson, R. July 3, 2013. New Organs Is Still a Long Way Off. </a:t>
            </a:r>
            <a:r>
              <a:rPr lang="en-US" b="0" baseline="0" dirty="0" err="1" smtClean="0"/>
              <a:t>PBS.org</a:t>
            </a:r>
            <a:r>
              <a:rPr lang="en-US" b="0" baseline="0" dirty="0" smtClean="0"/>
              <a:t>. http://</a:t>
            </a:r>
            <a:r>
              <a:rPr lang="en-US" b="0" baseline="0" dirty="0" err="1" smtClean="0"/>
              <a:t>www.pbs.org</a:t>
            </a:r>
            <a:r>
              <a:rPr lang="en-US" b="0" baseline="0" dirty="0" smtClean="0"/>
              <a:t>/</a:t>
            </a:r>
            <a:r>
              <a:rPr lang="en-US" b="0" baseline="0" dirty="0" err="1" smtClean="0"/>
              <a:t>newshour</a:t>
            </a:r>
            <a:r>
              <a:rPr lang="en-US" b="0" baseline="0" dirty="0" smtClean="0"/>
              <a:t>/rundown/liver-buds-show-promise-but-growing-new-organs-is-still-a-long-way-off/ (16”)</a:t>
            </a:r>
            <a:endParaRPr lang="en-US" dirty="0" smtClean="0"/>
          </a:p>
          <a:p>
            <a:endParaRPr lang="en-US" b="1" dirty="0"/>
          </a:p>
        </p:txBody>
      </p:sp>
      <p:sp>
        <p:nvSpPr>
          <p:cNvPr id="4" name="Slide Number Placeholder 3"/>
          <p:cNvSpPr>
            <a:spLocks noGrp="1"/>
          </p:cNvSpPr>
          <p:nvPr>
            <p:ph type="sldNum" sz="quarter" idx="10"/>
          </p:nvPr>
        </p:nvSpPr>
        <p:spPr/>
        <p:txBody>
          <a:bodyPr/>
          <a:lstStyle/>
          <a:p>
            <a:fld id="{78972133-F988-6548-8EE7-FAFA571A633F}" type="slidenum">
              <a:rPr lang="en-US" smtClean="0"/>
              <a:t>2</a:t>
            </a:fld>
            <a:endParaRPr lang="en-US"/>
          </a:p>
        </p:txBody>
      </p:sp>
    </p:spTree>
    <p:extLst>
      <p:ext uri="{BB962C8B-B14F-4D97-AF65-F5344CB8AC3E}">
        <p14:creationId xmlns:p14="http://schemas.microsoft.com/office/powerpoint/2010/main" val="597809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In 1962, John Gurdon</a:t>
            </a:r>
            <a:r>
              <a:rPr lang="en-US" b="0" baseline="0" dirty="0" smtClean="0"/>
              <a:t> was a graduate student in Michael </a:t>
            </a:r>
            <a:r>
              <a:rPr lang="en-US" b="0" baseline="0" dirty="0" err="1" smtClean="0"/>
              <a:t>Fischberg’s</a:t>
            </a:r>
            <a:r>
              <a:rPr lang="en-US" b="0" baseline="0" dirty="0" smtClean="0"/>
              <a:t>  lab expanding the work on cloning techniques to answer the question: When cells differentiate during development do they lose genetic material, or do they still possess all the genetic material necessary to make an adult organism? Though Gurdon was not heralded as the best undergraduate due to his poor examination grades, he was quite successful as a graduate student.  Gurdon built off the works of Briggs and King, who in 1952 published their work on cloning using amphibian embryonic cells as the donor. Gurdon was interested to know whether the plasticity seen in these experiments could be harnessed by changing the microenvironment of DNA from cells that were obtained later in development thus he repeated these experiments and also used DNA from the intestinal cell of a tadpole. Cloning efficiency using the embryonic cells as donors was about 36%, however this efficiency dropped dramatically to 1.5%  when DNA from cells from a developing tadpole were used as the donor in the SCNT experiment.  These results suggested that as cells progressed through development they retained the ability to differentiate into any cell type, however, something about the DNA was changing, or being reprogrammed as later stages of development had far less efficient cloning success. These results were in line with the explant studies of Hans Spemann and Hilde  </a:t>
            </a:r>
            <a:r>
              <a:rPr lang="en-US" b="0" baseline="0" dirty="0" err="1" smtClean="0"/>
              <a:t>Mangold</a:t>
            </a:r>
            <a:r>
              <a:rPr lang="en-US" b="0" baseline="0" dirty="0" smtClean="0"/>
              <a:t>  published in 1924, in which cells from a developing embryo when transplanted into another species’ embryo retained their original cell fate. The logic of his experiments is detailed in the reflection essay authored by Gurdon and published in Development  in 2013, shortly after he received the Nobel Prize with Shinya Yamanaka. Students can practice mapping the experimental protocol onto this information design, considering the source of the sample,  the manipulations, the results, and the detection methods. </a:t>
            </a:r>
            <a:endParaRPr lang="en-US" b="0" dirty="0" smtClean="0"/>
          </a:p>
          <a:p>
            <a:endParaRPr lang="en-US" b="1" dirty="0" smtClean="0"/>
          </a:p>
          <a:p>
            <a:r>
              <a:rPr lang="en-US" b="1" dirty="0" smtClean="0"/>
              <a:t>References: </a:t>
            </a:r>
          </a:p>
          <a:p>
            <a:endParaRPr lang="en-US" dirty="0" smtClean="0"/>
          </a:p>
          <a:p>
            <a:r>
              <a:rPr lang="en-US" dirty="0" smtClean="0"/>
              <a:t>1. </a:t>
            </a:r>
            <a:r>
              <a:rPr lang="en-US" b="1" dirty="0" smtClean="0"/>
              <a:t>Review Article: </a:t>
            </a:r>
            <a:r>
              <a:rPr lang="en-US" dirty="0" smtClean="0"/>
              <a:t>Williams, R.  Apr 21,2008. Sir John</a:t>
            </a:r>
            <a:r>
              <a:rPr lang="en-US" baseline="0" dirty="0" smtClean="0"/>
              <a:t> Gurdon: Godfather of cloning. Journal of Cell Biology. 18 (2):178-179. http://</a:t>
            </a:r>
            <a:r>
              <a:rPr lang="en-US" baseline="0" dirty="0" err="1" smtClean="0"/>
              <a:t>www.ncbi.nlm.nih.gov</a:t>
            </a:r>
            <a:r>
              <a:rPr lang="en-US" baseline="0" dirty="0" smtClean="0"/>
              <a:t>/</a:t>
            </a:r>
            <a:r>
              <a:rPr lang="en-US" baseline="0" dirty="0" err="1" smtClean="0"/>
              <a:t>pmc</a:t>
            </a:r>
            <a:r>
              <a:rPr lang="en-US" baseline="0" dirty="0" smtClean="0"/>
              <a:t>/articles/PMC2315664/</a:t>
            </a:r>
          </a:p>
          <a:p>
            <a:r>
              <a:rPr lang="en-US" baseline="0" dirty="0" smtClean="0"/>
              <a:t>2. </a:t>
            </a:r>
            <a:r>
              <a:rPr lang="en-US" b="1" baseline="0" dirty="0" smtClean="0"/>
              <a:t>Review Article:</a:t>
            </a:r>
            <a:r>
              <a:rPr lang="en-US" baseline="0" dirty="0" smtClean="0"/>
              <a:t> Anonymous. Jun18, 1966. “Fertile” intestinal nuclei. Nature. 210 (5042):1240-1. </a:t>
            </a:r>
          </a:p>
          <a:p>
            <a:r>
              <a:rPr lang="en-US" baseline="0" dirty="0" smtClean="0"/>
              <a:t>3. </a:t>
            </a:r>
            <a:r>
              <a:rPr lang="en-US" b="1" baseline="0" dirty="0" smtClean="0"/>
              <a:t>Reflection: </a:t>
            </a:r>
            <a:r>
              <a:rPr lang="en-US" baseline="0" dirty="0" smtClean="0"/>
              <a:t>Gurdon, J. 2006. From nuclear transfer to nuclear reprogramming: The reversal of cell differentiation. Annual Review of Cell and Developmental Biology.  22 :1-22. http://</a:t>
            </a:r>
            <a:r>
              <a:rPr lang="en-US" baseline="0" dirty="0" err="1" smtClean="0"/>
              <a:t>www.annualreviews.org</a:t>
            </a:r>
            <a:r>
              <a:rPr lang="en-US" baseline="0" dirty="0" smtClean="0"/>
              <a:t>/</a:t>
            </a:r>
            <a:r>
              <a:rPr lang="en-US" baseline="0" dirty="0" err="1" smtClean="0"/>
              <a:t>doi</a:t>
            </a:r>
            <a:r>
              <a:rPr lang="en-US" baseline="0" dirty="0" smtClean="0"/>
              <a:t>/</a:t>
            </a:r>
            <a:r>
              <a:rPr lang="en-US" baseline="0" dirty="0" err="1" smtClean="0"/>
              <a:t>pdf</a:t>
            </a:r>
            <a:r>
              <a:rPr lang="en-US" baseline="0" dirty="0" smtClean="0"/>
              <a:t>/10.1146/annurev.cellbio.22.090805.140144 </a:t>
            </a:r>
          </a:p>
          <a:p>
            <a:r>
              <a:rPr lang="en-US" baseline="0" dirty="0" smtClean="0"/>
              <a:t>4. </a:t>
            </a:r>
            <a:r>
              <a:rPr lang="en-US" b="1" baseline="0" dirty="0" smtClean="0"/>
              <a:t>Review </a:t>
            </a:r>
            <a:r>
              <a:rPr lang="en-US" b="1" baseline="0" dirty="0" err="1" smtClean="0"/>
              <a:t>Article:</a:t>
            </a:r>
            <a:r>
              <a:rPr lang="en-US" baseline="0" dirty="0" err="1" smtClean="0"/>
              <a:t>Steinbeisser</a:t>
            </a:r>
            <a:r>
              <a:rPr lang="en-US" baseline="0" dirty="0" smtClean="0"/>
              <a:t>, H. 1996. The impact of Spemann’s concepts on molecular embryology. International Journal of Developmental Biology. 40(1) :63-68. http://</a:t>
            </a:r>
            <a:r>
              <a:rPr lang="en-US" baseline="0" dirty="0" err="1" smtClean="0"/>
              <a:t>www.ncbi.nlm.nih.gov</a:t>
            </a:r>
            <a:r>
              <a:rPr lang="en-US" baseline="0" dirty="0" smtClean="0"/>
              <a:t>/</a:t>
            </a:r>
            <a:r>
              <a:rPr lang="en-US" baseline="0" dirty="0" err="1" smtClean="0"/>
              <a:t>pubmed</a:t>
            </a:r>
            <a:r>
              <a:rPr lang="en-US" baseline="0" dirty="0" smtClean="0"/>
              <a:t>/8735912</a:t>
            </a:r>
          </a:p>
          <a:p>
            <a:r>
              <a:rPr lang="en-US" baseline="0" dirty="0" smtClean="0"/>
              <a:t>5. </a:t>
            </a:r>
            <a:r>
              <a:rPr lang="en-US" b="1" baseline="0" dirty="0" err="1" smtClean="0"/>
              <a:t>Reflection:</a:t>
            </a:r>
            <a:r>
              <a:rPr lang="en-US" baseline="0" dirty="0" err="1" smtClean="0"/>
              <a:t>Gurdon</a:t>
            </a:r>
            <a:r>
              <a:rPr lang="en-US" baseline="0" dirty="0" smtClean="0"/>
              <a:t>, J. 2013. The cloning of a frog. Development. 140: 2446-2448. http://</a:t>
            </a:r>
            <a:r>
              <a:rPr lang="en-US" baseline="0" dirty="0" err="1" smtClean="0"/>
              <a:t>dev.biologists.org</a:t>
            </a:r>
            <a:r>
              <a:rPr lang="en-US" baseline="0" dirty="0" smtClean="0"/>
              <a:t>/content/140/12/2446.full</a:t>
            </a:r>
            <a:endParaRPr lang="en-US" dirty="0" smtClean="0"/>
          </a:p>
        </p:txBody>
      </p:sp>
      <p:sp>
        <p:nvSpPr>
          <p:cNvPr id="4" name="Slide Number Placeholder 3"/>
          <p:cNvSpPr>
            <a:spLocks noGrp="1"/>
          </p:cNvSpPr>
          <p:nvPr>
            <p:ph type="sldNum" sz="quarter" idx="10"/>
          </p:nvPr>
        </p:nvSpPr>
        <p:spPr/>
        <p:txBody>
          <a:bodyPr/>
          <a:lstStyle/>
          <a:p>
            <a:fld id="{C5CA22ED-502A-C948-845D-294AA47CC8B0}" type="slidenum">
              <a:rPr lang="en-US" smtClean="0"/>
              <a:t>3</a:t>
            </a:fld>
            <a:endParaRPr lang="en-US"/>
          </a:p>
        </p:txBody>
      </p:sp>
    </p:spTree>
    <p:extLst>
      <p:ext uri="{BB962C8B-B14F-4D97-AF65-F5344CB8AC3E}">
        <p14:creationId xmlns:p14="http://schemas.microsoft.com/office/powerpoint/2010/main" val="545033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None/>
            </a:pPr>
            <a:r>
              <a:rPr lang="en-US" sz="1200" b="0" i="0" baseline="0" dirty="0" smtClean="0">
                <a:solidFill>
                  <a:schemeClr val="tx1">
                    <a:lumMod val="65000"/>
                    <a:lumOff val="35000"/>
                  </a:schemeClr>
                </a:solidFill>
                <a:latin typeface="Arial"/>
                <a:cs typeface="Arial"/>
              </a:rPr>
              <a:t>In 2006, Shinya Yamanaka’s group  using a mouse model system successfully induced adult somatic cells to </a:t>
            </a:r>
            <a:r>
              <a:rPr lang="en-US" sz="1200" b="0" i="0" baseline="0" dirty="0" err="1" smtClean="0">
                <a:solidFill>
                  <a:schemeClr val="tx1">
                    <a:lumMod val="65000"/>
                    <a:lumOff val="35000"/>
                  </a:schemeClr>
                </a:solidFill>
                <a:latin typeface="Arial"/>
                <a:cs typeface="Arial"/>
              </a:rPr>
              <a:t>pluripotency</a:t>
            </a:r>
            <a:r>
              <a:rPr lang="en-US" sz="1200" b="0" i="0" baseline="0" dirty="0" smtClean="0">
                <a:solidFill>
                  <a:schemeClr val="tx1">
                    <a:lumMod val="65000"/>
                    <a:lumOff val="35000"/>
                  </a:schemeClr>
                </a:solidFill>
                <a:latin typeface="Arial"/>
                <a:cs typeface="Arial"/>
              </a:rPr>
              <a:t> and in 2007 repeated that experiment using human cells.  The four factors were introduced to cells using a viral delivery system to deliver the genes that code for them: , Oct3/4 Klf4, Sox2, and </a:t>
            </a:r>
            <a:r>
              <a:rPr lang="en-US" sz="1200" b="0" i="0" baseline="0" dirty="0" err="1" smtClean="0">
                <a:solidFill>
                  <a:schemeClr val="tx1">
                    <a:lumMod val="65000"/>
                    <a:lumOff val="35000"/>
                  </a:schemeClr>
                </a:solidFill>
                <a:latin typeface="Arial"/>
                <a:cs typeface="Arial"/>
              </a:rPr>
              <a:t>cMyc</a:t>
            </a:r>
            <a:r>
              <a:rPr lang="en-US" sz="1200" b="0" i="0" baseline="0" dirty="0" smtClean="0">
                <a:solidFill>
                  <a:schemeClr val="tx1">
                    <a:lumMod val="65000"/>
                    <a:lumOff val="35000"/>
                  </a:schemeClr>
                </a:solidFill>
                <a:latin typeface="Arial"/>
                <a:cs typeface="Arial"/>
              </a:rPr>
              <a:t>.  These four factors were identified from an original pool of 29 that had been isolated using a high through put screening assay to test of </a:t>
            </a:r>
            <a:r>
              <a:rPr lang="en-US" sz="1200" b="0" i="0" baseline="0" dirty="0" err="1" smtClean="0">
                <a:solidFill>
                  <a:schemeClr val="tx1">
                    <a:lumMod val="65000"/>
                    <a:lumOff val="35000"/>
                  </a:schemeClr>
                </a:solidFill>
                <a:latin typeface="Arial"/>
                <a:cs typeface="Arial"/>
              </a:rPr>
              <a:t>pluripotency</a:t>
            </a:r>
            <a:r>
              <a:rPr lang="en-US" sz="1200" b="0" i="0" baseline="0" dirty="0" smtClean="0">
                <a:solidFill>
                  <a:schemeClr val="tx1">
                    <a:lumMod val="65000"/>
                    <a:lumOff val="35000"/>
                  </a:schemeClr>
                </a:solidFill>
                <a:latin typeface="Arial"/>
                <a:cs typeface="Arial"/>
              </a:rPr>
              <a:t>. The </a:t>
            </a:r>
            <a:r>
              <a:rPr lang="en-US" sz="1200" b="0" i="0" baseline="0" dirty="0" err="1" smtClean="0">
                <a:solidFill>
                  <a:schemeClr val="tx1">
                    <a:lumMod val="65000"/>
                    <a:lumOff val="35000"/>
                  </a:schemeClr>
                </a:solidFill>
                <a:latin typeface="Arial"/>
                <a:cs typeface="Arial"/>
              </a:rPr>
              <a:t>SciTable</a:t>
            </a:r>
            <a:r>
              <a:rPr lang="en-US" sz="1200" b="0" i="0" baseline="0" dirty="0" smtClean="0">
                <a:solidFill>
                  <a:schemeClr val="tx1">
                    <a:lumMod val="65000"/>
                    <a:lumOff val="35000"/>
                  </a:schemeClr>
                </a:solidFill>
                <a:latin typeface="Arial"/>
                <a:cs typeface="Arial"/>
              </a:rPr>
              <a:t> entry below has a nice summary of the early experiments and a short description of the sickle cell disease model in mouse using </a:t>
            </a:r>
            <a:r>
              <a:rPr lang="en-US" sz="1200" b="0" i="0" baseline="0" dirty="0" err="1" smtClean="0">
                <a:solidFill>
                  <a:schemeClr val="tx1">
                    <a:lumMod val="65000"/>
                    <a:lumOff val="35000"/>
                  </a:schemeClr>
                </a:solidFill>
                <a:latin typeface="Arial"/>
                <a:cs typeface="Arial"/>
              </a:rPr>
              <a:t>iPSCs</a:t>
            </a:r>
            <a:r>
              <a:rPr lang="en-US" sz="1200" b="0" i="0" baseline="0" dirty="0" smtClean="0">
                <a:solidFill>
                  <a:schemeClr val="tx1">
                    <a:lumMod val="65000"/>
                    <a:lumOff val="35000"/>
                  </a:schemeClr>
                </a:solidFill>
                <a:latin typeface="Arial"/>
                <a:cs typeface="Arial"/>
              </a:rPr>
              <a:t>.. </a:t>
            </a:r>
          </a:p>
          <a:p>
            <a:pPr algn="l">
              <a:buNone/>
            </a:pPr>
            <a:endParaRPr lang="en-US" sz="1200" b="0" i="0" baseline="0" dirty="0" smtClean="0">
              <a:solidFill>
                <a:schemeClr val="tx1">
                  <a:lumMod val="65000"/>
                  <a:lumOff val="35000"/>
                </a:schemeClr>
              </a:solidFill>
              <a:latin typeface="Arial"/>
              <a:cs typeface="Arial"/>
            </a:endParaRPr>
          </a:p>
          <a:p>
            <a:pPr algn="l">
              <a:buNone/>
            </a:pPr>
            <a:endParaRPr lang="en-US" sz="1200" b="1" i="0" dirty="0" smtClean="0">
              <a:solidFill>
                <a:schemeClr val="tx1">
                  <a:lumMod val="65000"/>
                  <a:lumOff val="35000"/>
                </a:schemeClr>
              </a:solidFill>
              <a:latin typeface="Arial"/>
              <a:cs typeface="Arial"/>
            </a:endParaRPr>
          </a:p>
          <a:p>
            <a:pPr algn="l">
              <a:buNone/>
            </a:pPr>
            <a:r>
              <a:rPr lang="en-US" sz="1200" b="1" i="0" dirty="0" smtClean="0">
                <a:solidFill>
                  <a:schemeClr val="tx1">
                    <a:lumMod val="65000"/>
                    <a:lumOff val="35000"/>
                  </a:schemeClr>
                </a:solidFill>
                <a:latin typeface="Arial"/>
                <a:cs typeface="Arial"/>
              </a:rPr>
              <a:t>References: </a:t>
            </a:r>
          </a:p>
          <a:p>
            <a:pPr algn="l">
              <a:buNone/>
            </a:pPr>
            <a:endParaRPr lang="en-US" sz="1200" i="0" dirty="0" smtClean="0">
              <a:solidFill>
                <a:schemeClr val="tx1">
                  <a:lumMod val="65000"/>
                  <a:lumOff val="35000"/>
                </a:schemeClr>
              </a:solidFill>
              <a:latin typeface="Arial"/>
              <a:cs typeface="Arial"/>
            </a:endParaRPr>
          </a:p>
          <a:p>
            <a:pPr marL="0" indent="0" algn="l">
              <a:buNone/>
            </a:pPr>
            <a:r>
              <a:rPr lang="en-US" sz="1200" i="0" dirty="0" smtClean="0">
                <a:solidFill>
                  <a:schemeClr val="tx1">
                    <a:lumMod val="65000"/>
                    <a:lumOff val="35000"/>
                  </a:schemeClr>
                </a:solidFill>
                <a:latin typeface="Arial"/>
                <a:cs typeface="Arial"/>
              </a:rPr>
              <a:t>1. </a:t>
            </a:r>
            <a:r>
              <a:rPr lang="en-US" sz="1200" b="1" i="0" dirty="0" smtClean="0">
                <a:solidFill>
                  <a:schemeClr val="tx1">
                    <a:lumMod val="65000"/>
                    <a:lumOff val="35000"/>
                  </a:schemeClr>
                </a:solidFill>
                <a:latin typeface="Arial"/>
                <a:cs typeface="Arial"/>
              </a:rPr>
              <a:t>News: </a:t>
            </a:r>
            <a:r>
              <a:rPr lang="en-US" sz="1200" i="0" dirty="0" err="1" smtClean="0">
                <a:solidFill>
                  <a:schemeClr val="tx1">
                    <a:lumMod val="65000"/>
                    <a:lumOff val="35000"/>
                  </a:schemeClr>
                </a:solidFill>
                <a:latin typeface="Arial"/>
                <a:cs typeface="Arial"/>
              </a:rPr>
              <a:t>Vogel.G</a:t>
            </a:r>
            <a:r>
              <a:rPr lang="en-US" sz="1200" i="0" dirty="0" smtClean="0">
                <a:solidFill>
                  <a:schemeClr val="tx1">
                    <a:lumMod val="65000"/>
                    <a:lumOff val="35000"/>
                  </a:schemeClr>
                </a:solidFill>
                <a:latin typeface="Arial"/>
                <a:cs typeface="Arial"/>
              </a:rPr>
              <a:t>. 2008.  Reprogramming Cells. Breakthrough of the Year. Science 322: 1767</a:t>
            </a:r>
            <a:r>
              <a:rPr lang="en-US" sz="1200" i="0" baseline="0" dirty="0" smtClean="0">
                <a:solidFill>
                  <a:schemeClr val="tx1">
                    <a:lumMod val="65000"/>
                    <a:lumOff val="35000"/>
                  </a:schemeClr>
                </a:solidFill>
                <a:latin typeface="Arial"/>
                <a:cs typeface="Arial"/>
              </a:rPr>
              <a:t> </a:t>
            </a:r>
            <a:r>
              <a:rPr lang="en-US" sz="1400" i="0" u="sng" dirty="0" smtClean="0">
                <a:solidFill>
                  <a:schemeClr val="tx1">
                    <a:lumMod val="65000"/>
                    <a:lumOff val="35000"/>
                  </a:schemeClr>
                </a:solidFill>
                <a:latin typeface="Arial"/>
                <a:cs typeface="Arial"/>
                <a:hlinkClick r:id="rId3"/>
              </a:rPr>
              <a:t>http://www.sciencemag.org/content/322/5909/1766.1.full.pdf</a:t>
            </a:r>
            <a:r>
              <a:rPr lang="en-US" sz="1400" i="0" dirty="0" smtClean="0">
                <a:solidFill>
                  <a:schemeClr val="tx1">
                    <a:lumMod val="65000"/>
                    <a:lumOff val="35000"/>
                  </a:schemeClr>
                </a:solidFill>
                <a:latin typeface="Arial"/>
                <a:cs typeface="Arial"/>
              </a:rPr>
              <a:t>   </a:t>
            </a:r>
          </a:p>
          <a:p>
            <a:pPr marL="0" indent="0" algn="l">
              <a:buNone/>
            </a:pPr>
            <a:r>
              <a:rPr lang="en-US" sz="1400" i="0" dirty="0" smtClean="0">
                <a:solidFill>
                  <a:schemeClr val="tx1">
                    <a:lumMod val="65000"/>
                    <a:lumOff val="35000"/>
                  </a:schemeClr>
                </a:solidFill>
                <a:latin typeface="Arial"/>
                <a:cs typeface="Arial"/>
              </a:rPr>
              <a:t>2.</a:t>
            </a:r>
            <a:r>
              <a:rPr lang="en-US" sz="1400" i="0" baseline="0" dirty="0" smtClean="0">
                <a:solidFill>
                  <a:schemeClr val="tx1">
                    <a:lumMod val="65000"/>
                    <a:lumOff val="35000"/>
                  </a:schemeClr>
                </a:solidFill>
                <a:latin typeface="Arial"/>
                <a:cs typeface="Arial"/>
              </a:rPr>
              <a:t> </a:t>
            </a:r>
            <a:r>
              <a:rPr lang="en-US" sz="1400" b="1" i="0" baseline="0" dirty="0" smtClean="0">
                <a:solidFill>
                  <a:schemeClr val="tx1">
                    <a:lumMod val="65000"/>
                    <a:lumOff val="35000"/>
                  </a:schemeClr>
                </a:solidFill>
                <a:latin typeface="Arial"/>
                <a:cs typeface="Arial"/>
              </a:rPr>
              <a:t>Review Educational: </a:t>
            </a:r>
            <a:r>
              <a:rPr lang="en-US" sz="1400" i="0" baseline="0" dirty="0" smtClean="0">
                <a:solidFill>
                  <a:schemeClr val="tx1">
                    <a:lumMod val="65000"/>
                    <a:lumOff val="35000"/>
                  </a:schemeClr>
                </a:solidFill>
                <a:latin typeface="Arial"/>
                <a:cs typeface="Arial"/>
              </a:rPr>
              <a:t>Yee, J. 2010. Turning somatic cells into pluripotent stem cells. Nature Education 3 (9):25. </a:t>
            </a:r>
            <a:r>
              <a:rPr lang="en-US" sz="1400" i="0" dirty="0" smtClean="0">
                <a:solidFill>
                  <a:schemeClr val="tx1">
                    <a:lumMod val="65000"/>
                    <a:lumOff val="35000"/>
                  </a:schemeClr>
                </a:solidFill>
                <a:latin typeface="Arial"/>
                <a:cs typeface="Arial"/>
              </a:rPr>
              <a:t>http://</a:t>
            </a:r>
            <a:r>
              <a:rPr lang="en-US" sz="1400" i="0" dirty="0" err="1" smtClean="0">
                <a:solidFill>
                  <a:schemeClr val="tx1">
                    <a:lumMod val="65000"/>
                    <a:lumOff val="35000"/>
                  </a:schemeClr>
                </a:solidFill>
                <a:latin typeface="Arial"/>
                <a:cs typeface="Arial"/>
              </a:rPr>
              <a:t>www.nature.com</a:t>
            </a:r>
            <a:r>
              <a:rPr lang="en-US" sz="1400" i="0" dirty="0" smtClean="0">
                <a:solidFill>
                  <a:schemeClr val="tx1">
                    <a:lumMod val="65000"/>
                    <a:lumOff val="35000"/>
                  </a:schemeClr>
                </a:solidFill>
                <a:latin typeface="Arial"/>
                <a:cs typeface="Arial"/>
              </a:rPr>
              <a:t>/</a:t>
            </a:r>
            <a:r>
              <a:rPr lang="en-US" sz="1400" i="0" dirty="0" err="1" smtClean="0">
                <a:solidFill>
                  <a:schemeClr val="tx1">
                    <a:lumMod val="65000"/>
                    <a:lumOff val="35000"/>
                  </a:schemeClr>
                </a:solidFill>
                <a:latin typeface="Arial"/>
                <a:cs typeface="Arial"/>
              </a:rPr>
              <a:t>scitable</a:t>
            </a:r>
            <a:r>
              <a:rPr lang="en-US" sz="1400" i="0" dirty="0" smtClean="0">
                <a:solidFill>
                  <a:schemeClr val="tx1">
                    <a:lumMod val="65000"/>
                    <a:lumOff val="35000"/>
                  </a:schemeClr>
                </a:solidFill>
                <a:latin typeface="Arial"/>
                <a:cs typeface="Arial"/>
              </a:rPr>
              <a:t>/</a:t>
            </a:r>
            <a:r>
              <a:rPr lang="en-US" sz="1400" i="0" dirty="0" err="1" smtClean="0">
                <a:solidFill>
                  <a:schemeClr val="tx1">
                    <a:lumMod val="65000"/>
                    <a:lumOff val="35000"/>
                  </a:schemeClr>
                </a:solidFill>
                <a:latin typeface="Arial"/>
                <a:cs typeface="Arial"/>
              </a:rPr>
              <a:t>topicpage</a:t>
            </a:r>
            <a:r>
              <a:rPr lang="en-US" sz="1400" i="0" dirty="0" smtClean="0">
                <a:solidFill>
                  <a:schemeClr val="tx1">
                    <a:lumMod val="65000"/>
                    <a:lumOff val="35000"/>
                  </a:schemeClr>
                </a:solidFill>
                <a:latin typeface="Arial"/>
                <a:cs typeface="Arial"/>
              </a:rPr>
              <a:t>/turning-somatic-cells-into-pluripotent-stem-cells-14431451. </a:t>
            </a:r>
          </a:p>
          <a:p>
            <a:pPr marL="0" indent="0" algn="l">
              <a:buNone/>
            </a:pPr>
            <a:r>
              <a:rPr lang="en-US" sz="1400" i="0" dirty="0" smtClean="0">
                <a:solidFill>
                  <a:schemeClr val="tx1">
                    <a:lumMod val="65000"/>
                    <a:lumOff val="35000"/>
                  </a:schemeClr>
                </a:solidFill>
                <a:latin typeface="Arial"/>
                <a:cs typeface="Arial"/>
              </a:rPr>
              <a:t>3. </a:t>
            </a:r>
            <a:r>
              <a:rPr lang="en-US" sz="1400" b="1" i="0" dirty="0" smtClean="0">
                <a:solidFill>
                  <a:schemeClr val="tx1">
                    <a:lumMod val="65000"/>
                    <a:lumOff val="35000"/>
                  </a:schemeClr>
                </a:solidFill>
                <a:latin typeface="Arial"/>
                <a:cs typeface="Arial"/>
              </a:rPr>
              <a:t> Research</a:t>
            </a:r>
            <a:r>
              <a:rPr lang="en-US" sz="1400" b="1" i="0" baseline="0" dirty="0" smtClean="0">
                <a:solidFill>
                  <a:schemeClr val="tx1">
                    <a:lumMod val="65000"/>
                    <a:lumOff val="35000"/>
                  </a:schemeClr>
                </a:solidFill>
                <a:latin typeface="Arial"/>
                <a:cs typeface="Arial"/>
              </a:rPr>
              <a:t> </a:t>
            </a:r>
            <a:r>
              <a:rPr lang="en-US" sz="1400" b="1" i="0" baseline="0" dirty="0" err="1" smtClean="0">
                <a:solidFill>
                  <a:schemeClr val="tx1">
                    <a:lumMod val="65000"/>
                    <a:lumOff val="35000"/>
                  </a:schemeClr>
                </a:solidFill>
                <a:latin typeface="Arial"/>
                <a:cs typeface="Arial"/>
              </a:rPr>
              <a:t>Aricle</a:t>
            </a:r>
            <a:r>
              <a:rPr lang="en-US" sz="1400" b="1" i="0" baseline="0" dirty="0" smtClean="0">
                <a:solidFill>
                  <a:schemeClr val="tx1">
                    <a:lumMod val="65000"/>
                    <a:lumOff val="35000"/>
                  </a:schemeClr>
                </a:solidFill>
                <a:latin typeface="Arial"/>
                <a:cs typeface="Arial"/>
              </a:rPr>
              <a:t>: </a:t>
            </a:r>
            <a:r>
              <a:rPr lang="en-US" sz="1400" i="0" dirty="0" smtClean="0">
                <a:solidFill>
                  <a:schemeClr val="tx1">
                    <a:lumMod val="65000"/>
                    <a:lumOff val="35000"/>
                  </a:schemeClr>
                </a:solidFill>
                <a:latin typeface="Arial"/>
                <a:cs typeface="Arial"/>
              </a:rPr>
              <a:t>Takahashi,</a:t>
            </a:r>
            <a:r>
              <a:rPr lang="en-US" sz="1400" i="0" baseline="0" dirty="0" smtClean="0">
                <a:solidFill>
                  <a:schemeClr val="tx1">
                    <a:lumMod val="65000"/>
                    <a:lumOff val="35000"/>
                  </a:schemeClr>
                </a:solidFill>
                <a:latin typeface="Arial"/>
                <a:cs typeface="Arial"/>
              </a:rPr>
              <a:t> </a:t>
            </a:r>
            <a:r>
              <a:rPr lang="en-US" sz="1400" i="0" baseline="0" dirty="0" err="1" smtClean="0">
                <a:solidFill>
                  <a:schemeClr val="tx1">
                    <a:lumMod val="65000"/>
                    <a:lumOff val="35000"/>
                  </a:schemeClr>
                </a:solidFill>
                <a:latin typeface="Arial"/>
                <a:cs typeface="Arial"/>
              </a:rPr>
              <a:t>K.et</a:t>
            </a:r>
            <a:r>
              <a:rPr lang="en-US" sz="1400" i="0" baseline="0" dirty="0" smtClean="0">
                <a:solidFill>
                  <a:schemeClr val="tx1">
                    <a:lumMod val="65000"/>
                    <a:lumOff val="35000"/>
                  </a:schemeClr>
                </a:solidFill>
                <a:latin typeface="Arial"/>
                <a:cs typeface="Arial"/>
              </a:rPr>
              <a:t> al. 2007. Induction of pluripotent stem cells from adult human fibroblasts by defined factors. Cell. 131 :1-12. http://</a:t>
            </a:r>
            <a:r>
              <a:rPr lang="en-US" sz="1400" i="0" baseline="0" dirty="0" err="1" smtClean="0">
                <a:solidFill>
                  <a:schemeClr val="tx1">
                    <a:lumMod val="65000"/>
                    <a:lumOff val="35000"/>
                  </a:schemeClr>
                </a:solidFill>
                <a:latin typeface="Arial"/>
                <a:cs typeface="Arial"/>
              </a:rPr>
              <a:t>images.cell.com</a:t>
            </a:r>
            <a:r>
              <a:rPr lang="en-US" sz="1400" i="0" baseline="0" dirty="0" smtClean="0">
                <a:solidFill>
                  <a:schemeClr val="tx1">
                    <a:lumMod val="65000"/>
                    <a:lumOff val="35000"/>
                  </a:schemeClr>
                </a:solidFill>
                <a:latin typeface="Arial"/>
                <a:cs typeface="Arial"/>
              </a:rPr>
              <a:t>/images/</a:t>
            </a:r>
            <a:r>
              <a:rPr lang="en-US" sz="1400" i="0" baseline="0" dirty="0" err="1" smtClean="0">
                <a:solidFill>
                  <a:schemeClr val="tx1">
                    <a:lumMod val="65000"/>
                    <a:lumOff val="35000"/>
                  </a:schemeClr>
                </a:solidFill>
                <a:latin typeface="Arial"/>
                <a:cs typeface="Arial"/>
              </a:rPr>
              <a:t>Edimages</a:t>
            </a:r>
            <a:r>
              <a:rPr lang="en-US" sz="1400" i="0" baseline="0" dirty="0" smtClean="0">
                <a:solidFill>
                  <a:schemeClr val="tx1">
                    <a:lumMod val="65000"/>
                    <a:lumOff val="35000"/>
                  </a:schemeClr>
                </a:solidFill>
                <a:latin typeface="Arial"/>
                <a:cs typeface="Arial"/>
              </a:rPr>
              <a:t>/Cell/IEPs/3661.pdf </a:t>
            </a:r>
            <a:endParaRPr lang="en-US" i="0" dirty="0"/>
          </a:p>
        </p:txBody>
      </p:sp>
      <p:sp>
        <p:nvSpPr>
          <p:cNvPr id="4" name="Slide Number Placeholder 3"/>
          <p:cNvSpPr>
            <a:spLocks noGrp="1"/>
          </p:cNvSpPr>
          <p:nvPr>
            <p:ph type="sldNum" sz="quarter" idx="10"/>
          </p:nvPr>
        </p:nvSpPr>
        <p:spPr/>
        <p:txBody>
          <a:bodyPr/>
          <a:lstStyle/>
          <a:p>
            <a:fld id="{78972133-F988-6548-8EE7-FAFA571A633F}" type="slidenum">
              <a:rPr lang="en-US" smtClean="0"/>
              <a:t>4</a:t>
            </a:fld>
            <a:endParaRPr lang="en-US"/>
          </a:p>
        </p:txBody>
      </p:sp>
    </p:spTree>
    <p:extLst>
      <p:ext uri="{BB962C8B-B14F-4D97-AF65-F5344CB8AC3E}">
        <p14:creationId xmlns:p14="http://schemas.microsoft.com/office/powerpoint/2010/main" val="2168494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None/>
            </a:pPr>
            <a:r>
              <a:rPr lang="en-US" sz="1200" b="1" i="0" dirty="0" smtClean="0">
                <a:solidFill>
                  <a:schemeClr val="tx1">
                    <a:lumMod val="65000"/>
                    <a:lumOff val="35000"/>
                  </a:schemeClr>
                </a:solidFill>
                <a:latin typeface="Arial"/>
                <a:cs typeface="Arial"/>
              </a:rPr>
              <a:t>References: </a:t>
            </a:r>
          </a:p>
          <a:p>
            <a:pPr algn="l">
              <a:buNone/>
            </a:pPr>
            <a:endParaRPr lang="en-US" sz="1200" i="0" dirty="0" smtClean="0">
              <a:solidFill>
                <a:schemeClr val="tx1">
                  <a:lumMod val="65000"/>
                  <a:lumOff val="35000"/>
                </a:schemeClr>
              </a:solidFill>
              <a:latin typeface="Arial"/>
              <a:cs typeface="Arial"/>
            </a:endParaRPr>
          </a:p>
          <a:p>
            <a:pPr algn="l">
              <a:buNone/>
            </a:pPr>
            <a:r>
              <a:rPr lang="en-US" sz="1200" i="0" dirty="0" smtClean="0">
                <a:solidFill>
                  <a:schemeClr val="tx1">
                    <a:lumMod val="65000"/>
                    <a:lumOff val="35000"/>
                  </a:schemeClr>
                </a:solidFill>
                <a:latin typeface="Arial"/>
                <a:cs typeface="Arial"/>
              </a:rPr>
              <a:t>1. </a:t>
            </a:r>
            <a:r>
              <a:rPr lang="en-US" sz="1200" b="1" i="0" dirty="0" smtClean="0">
                <a:solidFill>
                  <a:schemeClr val="tx1">
                    <a:lumMod val="65000"/>
                    <a:lumOff val="35000"/>
                  </a:schemeClr>
                </a:solidFill>
                <a:latin typeface="Arial"/>
                <a:cs typeface="Arial"/>
              </a:rPr>
              <a:t> News: </a:t>
            </a:r>
            <a:r>
              <a:rPr lang="en-US" sz="1200" i="0" dirty="0" err="1" smtClean="0">
                <a:solidFill>
                  <a:schemeClr val="tx1">
                    <a:lumMod val="65000"/>
                    <a:lumOff val="35000"/>
                  </a:schemeClr>
                </a:solidFill>
                <a:latin typeface="Arial"/>
                <a:cs typeface="Arial"/>
              </a:rPr>
              <a:t>Vogel.G</a:t>
            </a:r>
            <a:r>
              <a:rPr lang="en-US" sz="1200" i="0" dirty="0" smtClean="0">
                <a:solidFill>
                  <a:schemeClr val="tx1">
                    <a:lumMod val="65000"/>
                    <a:lumOff val="35000"/>
                  </a:schemeClr>
                </a:solidFill>
                <a:latin typeface="Arial"/>
                <a:cs typeface="Arial"/>
              </a:rPr>
              <a:t>. 2008.  Reprogramming Cells. Breakthrough of the Year. Science 322: 1767</a:t>
            </a:r>
            <a:r>
              <a:rPr lang="en-US" sz="1200" i="0" baseline="0" dirty="0" smtClean="0">
                <a:solidFill>
                  <a:schemeClr val="tx1">
                    <a:lumMod val="65000"/>
                    <a:lumOff val="35000"/>
                  </a:schemeClr>
                </a:solidFill>
                <a:latin typeface="Arial"/>
                <a:cs typeface="Arial"/>
              </a:rPr>
              <a:t> </a:t>
            </a:r>
            <a:r>
              <a:rPr lang="en-US" sz="1400" i="0" u="sng" dirty="0" smtClean="0">
                <a:solidFill>
                  <a:schemeClr val="tx1">
                    <a:lumMod val="65000"/>
                    <a:lumOff val="35000"/>
                  </a:schemeClr>
                </a:solidFill>
                <a:latin typeface="Arial"/>
                <a:cs typeface="Arial"/>
                <a:hlinkClick r:id="rId3"/>
              </a:rPr>
              <a:t>http://www.sciencemag.org/content/322/5909/1766.1.full.pdf</a:t>
            </a:r>
            <a:r>
              <a:rPr lang="en-US" sz="1400" i="0" dirty="0" smtClean="0">
                <a:solidFill>
                  <a:schemeClr val="tx1">
                    <a:lumMod val="65000"/>
                    <a:lumOff val="35000"/>
                  </a:schemeClr>
                </a:solidFill>
                <a:latin typeface="Arial"/>
                <a:cs typeface="Arial"/>
              </a:rPr>
              <a:t>   </a:t>
            </a:r>
          </a:p>
          <a:p>
            <a:pPr algn="l"/>
            <a:endParaRPr lang="en-US" i="0" dirty="0"/>
          </a:p>
        </p:txBody>
      </p:sp>
      <p:sp>
        <p:nvSpPr>
          <p:cNvPr id="4" name="Slide Number Placeholder 3"/>
          <p:cNvSpPr>
            <a:spLocks noGrp="1"/>
          </p:cNvSpPr>
          <p:nvPr>
            <p:ph type="sldNum" sz="quarter" idx="10"/>
          </p:nvPr>
        </p:nvSpPr>
        <p:spPr/>
        <p:txBody>
          <a:bodyPr/>
          <a:lstStyle/>
          <a:p>
            <a:fld id="{78972133-F988-6548-8EE7-FAFA571A633F}" type="slidenum">
              <a:rPr lang="en-US" smtClean="0"/>
              <a:t>5</a:t>
            </a:fld>
            <a:endParaRPr lang="en-US"/>
          </a:p>
        </p:txBody>
      </p:sp>
    </p:spTree>
    <p:extLst>
      <p:ext uri="{BB962C8B-B14F-4D97-AF65-F5344CB8AC3E}">
        <p14:creationId xmlns:p14="http://schemas.microsoft.com/office/powerpoint/2010/main" val="757085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endParaRPr lang="en-US" dirty="0"/>
          </a:p>
        </p:txBody>
      </p:sp>
      <p:sp>
        <p:nvSpPr>
          <p:cNvPr id="4" name="Slide Number Placeholder 3"/>
          <p:cNvSpPr>
            <a:spLocks noGrp="1"/>
          </p:cNvSpPr>
          <p:nvPr>
            <p:ph type="sldNum" sz="quarter" idx="10"/>
          </p:nvPr>
        </p:nvSpPr>
        <p:spPr/>
        <p:txBody>
          <a:bodyPr/>
          <a:lstStyle/>
          <a:p>
            <a:fld id="{F35C61D8-F973-6D4C-B901-DA1CFC376FEA}" type="slidenum">
              <a:rPr lang="en-US" smtClean="0"/>
              <a:t>6</a:t>
            </a:fld>
            <a:endParaRPr lang="en-US"/>
          </a:p>
        </p:txBody>
      </p:sp>
    </p:spTree>
    <p:extLst>
      <p:ext uri="{BB962C8B-B14F-4D97-AF65-F5344CB8AC3E}">
        <p14:creationId xmlns:p14="http://schemas.microsoft.com/office/powerpoint/2010/main" val="681753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bwMode="auto">
          <a:noFill/>
          <a:ln>
            <a:miter lim="800000"/>
            <a:headEnd/>
            <a:tailEnd/>
          </a:ln>
        </p:spPr>
        <p:txBody>
          <a:bodyPr/>
          <a:lstStyle/>
          <a:p>
            <a:fld id="{5DC67692-F401-E74D-9993-3B745ADB28C2}" type="slidenum">
              <a:rPr lang="en-US"/>
              <a:pPr/>
              <a:t>7</a:t>
            </a:fld>
            <a:endParaRPr lang="en-US"/>
          </a:p>
        </p:txBody>
      </p:sp>
      <p:sp>
        <p:nvSpPr>
          <p:cNvPr id="43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latin typeface="Times"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sp>
        <p:nvSpPr>
          <p:cNvPr id="30723" name="Text Box 2"/>
          <p:cNvSpPr>
            <a:spLocks noGrp="1" noChangeArrowheads="1"/>
          </p:cNvSpPr>
          <p:nvPr>
            <p:ph type="body"/>
          </p:nvPr>
        </p:nvSpPr>
        <p:spPr>
          <a:xfrm>
            <a:off x="1046163" y="4352925"/>
            <a:ext cx="4770437" cy="34782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latin typeface="Arial" charset="0"/>
                <a:ea typeface="ＭＳ Ｐゴシック" charset="0"/>
                <a:cs typeface="ＭＳ Ｐゴシック" charset="0"/>
              </a:rPr>
              <a:t>The developmental potential and epigenetic states of cells at different stages of development. A modification of C. H. Waddington's epigenetic landscape model, showing cell populations with different developmental potentials (left) and their respective epigenetic states (right). Developmental restrictions can be illustrated as marbles rolling down a landscape into one of several valleys (cell fates). </a:t>
            </a:r>
            <a:r>
              <a:rPr lang="en-GB" dirty="0" err="1" smtClean="0">
                <a:latin typeface="Arial" charset="0"/>
                <a:ea typeface="ＭＳ Ｐゴシック" charset="0"/>
                <a:cs typeface="ＭＳ Ｐゴシック" charset="0"/>
              </a:rPr>
              <a:t>Colored</a:t>
            </a:r>
            <a:r>
              <a:rPr lang="en-GB" dirty="0" smtClean="0">
                <a:latin typeface="Arial" charset="0"/>
                <a:ea typeface="ＭＳ Ｐゴシック" charset="0"/>
                <a:cs typeface="ＭＳ Ｐゴシック" charset="0"/>
              </a:rPr>
              <a:t> marbles correspond to different differentiation states (purple, totipotent; blue, pluripotent; red, </a:t>
            </a:r>
            <a:r>
              <a:rPr lang="en-GB" dirty="0" err="1" smtClean="0">
                <a:latin typeface="Arial" charset="0"/>
                <a:ea typeface="ＭＳ Ｐゴシック" charset="0"/>
                <a:cs typeface="ＭＳ Ｐゴシック" charset="0"/>
              </a:rPr>
              <a:t>multipotent</a:t>
            </a:r>
            <a:r>
              <a:rPr lang="en-GB" dirty="0" smtClean="0">
                <a:latin typeface="Arial" charset="0"/>
                <a:ea typeface="ＭＳ Ｐゴシック" charset="0"/>
                <a:cs typeface="ＭＳ Ｐゴシック" charset="0"/>
              </a:rPr>
              <a:t>; green, </a:t>
            </a:r>
            <a:r>
              <a:rPr lang="en-GB" dirty="0" err="1" smtClean="0">
                <a:latin typeface="Arial" charset="0"/>
                <a:ea typeface="ＭＳ Ｐゴシック" charset="0"/>
                <a:cs typeface="ＭＳ Ｐゴシック" charset="0"/>
              </a:rPr>
              <a:t>unipotent</a:t>
            </a:r>
            <a:r>
              <a:rPr lang="en-GB" dirty="0" smtClean="0">
                <a:latin typeface="Arial" charset="0"/>
                <a:ea typeface="ＭＳ Ｐゴシック" charset="0"/>
                <a:cs typeface="ＭＳ Ｐゴシック" charset="0"/>
              </a:rPr>
              <a:t>). Examples of reprogramming processes are shown by dashed arrows. Adapted, with permission, from Waddington (Waddington, 1957).</a:t>
            </a:r>
          </a:p>
          <a:p>
            <a:endParaRPr lang="en-US" dirty="0" smtClean="0">
              <a:latin typeface="Times" charset="0"/>
              <a:ea typeface="ＭＳ Ｐゴシック" charset="0"/>
              <a:cs typeface="ＭＳ Ｐゴシック" charset="0"/>
            </a:endParaRPr>
          </a:p>
          <a:p>
            <a:r>
              <a:rPr lang="en-US" b="1" dirty="0" smtClean="0">
                <a:latin typeface="Times" charset="0"/>
                <a:ea typeface="ＭＳ Ｐゴシック" charset="0"/>
                <a:cs typeface="ＭＳ Ｐゴシック" charset="0"/>
              </a:rPr>
              <a:t> References: </a:t>
            </a:r>
          </a:p>
          <a:p>
            <a:endParaRPr lang="en-US" b="0" dirty="0" smtClean="0">
              <a:latin typeface="Times" charset="0"/>
              <a:ea typeface="ＭＳ Ｐゴシック" charset="0"/>
              <a:cs typeface="ＭＳ Ｐゴシック" charset="0"/>
            </a:endParaRPr>
          </a:p>
          <a:p>
            <a:r>
              <a:rPr lang="en-US" b="0" dirty="0" smtClean="0">
                <a:latin typeface="Times" charset="0"/>
                <a:ea typeface="ＭＳ Ｐゴシック" charset="0"/>
                <a:cs typeface="ＭＳ Ｐゴシック" charset="0"/>
              </a:rPr>
              <a:t>1. </a:t>
            </a:r>
            <a:r>
              <a:rPr lang="en-US" b="1" dirty="0" smtClean="0">
                <a:latin typeface="Times" charset="0"/>
                <a:ea typeface="ＭＳ Ｐゴシック" charset="0"/>
                <a:cs typeface="ＭＳ Ｐゴシック" charset="0"/>
              </a:rPr>
              <a:t> Review </a:t>
            </a:r>
            <a:r>
              <a:rPr lang="en-US" b="1" dirty="0" err="1" smtClean="0">
                <a:latin typeface="Times" charset="0"/>
                <a:ea typeface="ＭＳ Ｐゴシック" charset="0"/>
                <a:cs typeface="ＭＳ Ｐゴシック" charset="0"/>
              </a:rPr>
              <a:t>Aricle</a:t>
            </a:r>
            <a:r>
              <a:rPr lang="en-US" b="1" dirty="0" smtClean="0">
                <a:latin typeface="Times" charset="0"/>
                <a:ea typeface="ＭＳ Ｐゴシック" charset="0"/>
                <a:cs typeface="ＭＳ Ｐゴシック" charset="0"/>
              </a:rPr>
              <a:t>:</a:t>
            </a:r>
            <a:r>
              <a:rPr lang="en-US" b="1" baseline="0" dirty="0" smtClean="0">
                <a:latin typeface="Times" charset="0"/>
                <a:ea typeface="ＭＳ Ｐゴシック" charset="0"/>
                <a:cs typeface="ＭＳ Ｐゴシック" charset="0"/>
              </a:rPr>
              <a:t> </a:t>
            </a:r>
            <a:r>
              <a:rPr lang="en-US" dirty="0" err="1" smtClean="0">
                <a:latin typeface="Times" charset="0"/>
                <a:ea typeface="ＭＳ Ｐゴシック" charset="0"/>
                <a:cs typeface="ＭＳ Ｐゴシック" charset="0"/>
              </a:rPr>
              <a:t>Hochedlinger</a:t>
            </a:r>
            <a:r>
              <a:rPr lang="en-US" dirty="0" smtClean="0">
                <a:latin typeface="Times" charset="0"/>
                <a:ea typeface="ＭＳ Ｐゴシック" charset="0"/>
                <a:cs typeface="ＭＳ Ｐゴシック" charset="0"/>
              </a:rPr>
              <a:t>, K. et al. 2009. Epigenetic </a:t>
            </a:r>
            <a:r>
              <a:rPr lang="en-US" dirty="0" err="1" smtClean="0">
                <a:latin typeface="Times" charset="0"/>
                <a:ea typeface="ＭＳ Ｐゴシック" charset="0"/>
                <a:cs typeface="ＭＳ Ｐゴシック" charset="0"/>
              </a:rPr>
              <a:t>repogramming</a:t>
            </a:r>
            <a:r>
              <a:rPr lang="en-US" baseline="0" dirty="0" smtClean="0">
                <a:latin typeface="Times" charset="0"/>
                <a:ea typeface="ＭＳ Ｐゴシック" charset="0"/>
                <a:cs typeface="ＭＳ Ｐゴシック" charset="0"/>
              </a:rPr>
              <a:t> and induced </a:t>
            </a:r>
            <a:r>
              <a:rPr lang="en-US" baseline="0" dirty="0" err="1" smtClean="0">
                <a:latin typeface="Times" charset="0"/>
                <a:ea typeface="ＭＳ Ｐゴシック" charset="0"/>
                <a:cs typeface="ＭＳ Ｐゴシック" charset="0"/>
              </a:rPr>
              <a:t>pluripotency</a:t>
            </a:r>
            <a:r>
              <a:rPr lang="en-US" baseline="0" dirty="0" smtClean="0">
                <a:latin typeface="Times" charset="0"/>
                <a:ea typeface="ＭＳ Ｐゴシック" charset="0"/>
                <a:cs typeface="ＭＳ Ｐゴシック" charset="0"/>
              </a:rPr>
              <a:t>.</a:t>
            </a:r>
            <a:r>
              <a:rPr lang="en-US" dirty="0" smtClean="0">
                <a:latin typeface="Times" charset="0"/>
                <a:ea typeface="ＭＳ Ｐゴシック" charset="0"/>
                <a:cs typeface="ＭＳ Ｐゴシック" charset="0"/>
              </a:rPr>
              <a:t> Development. 236 :509-523. http://</a:t>
            </a:r>
            <a:r>
              <a:rPr lang="en-US" dirty="0" err="1" smtClean="0">
                <a:latin typeface="Times" charset="0"/>
                <a:ea typeface="ＭＳ Ｐゴシック" charset="0"/>
                <a:cs typeface="ＭＳ Ｐゴシック" charset="0"/>
              </a:rPr>
              <a:t>www.ncbi.nlm.nih.gov</a:t>
            </a:r>
            <a:r>
              <a:rPr lang="en-US" dirty="0" smtClean="0">
                <a:latin typeface="Times" charset="0"/>
                <a:ea typeface="ＭＳ Ｐゴシック" charset="0"/>
                <a:cs typeface="ＭＳ Ｐゴシック" charset="0"/>
              </a:rPr>
              <a:t>/</a:t>
            </a:r>
            <a:r>
              <a:rPr lang="en-US" dirty="0" err="1" smtClean="0">
                <a:latin typeface="Times" charset="0"/>
                <a:ea typeface="ＭＳ Ｐゴシック" charset="0"/>
                <a:cs typeface="ＭＳ Ｐゴシック" charset="0"/>
              </a:rPr>
              <a:t>pubmed</a:t>
            </a:r>
            <a:r>
              <a:rPr lang="en-US" dirty="0" smtClean="0">
                <a:latin typeface="Times" charset="0"/>
                <a:ea typeface="ＭＳ Ｐゴシック" charset="0"/>
                <a:cs typeface="ＭＳ Ｐゴシック" charset="0"/>
              </a:rPr>
              <a:t>/19168672  </a:t>
            </a:r>
            <a:endParaRPr lang="en-US" dirty="0">
              <a:latin typeface="Times"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fld id="{B45A66FE-94CA-8043-8A0D-2664B511785C}" type="slidenum">
              <a:rPr lang="en-US" sz="1200">
                <a:solidFill>
                  <a:schemeClr val="tx1"/>
                </a:solidFill>
              </a:rPr>
              <a:pPr/>
              <a:t>9</a:t>
            </a:fld>
            <a:endParaRPr lang="en-US" sz="1200">
              <a:solidFill>
                <a:schemeClr val="tx1"/>
              </a:solidFill>
            </a:endParaRPr>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latin typeface="Arial" charset="0"/>
                <a:ea typeface="ＭＳ Ｐゴシック" charset="0"/>
                <a:cs typeface="ＭＳ Ｐゴシック" charset="0"/>
              </a:rPr>
              <a:t>The developmental potential and epigenetic states of cells at different stages of development. A modification of C. H. Waddington's epigenetic landscape model, showing cell populations with different developmental potentials (left) and their respective epigenetic states (right). Developmental restrictions can be illustrated as marbles rolling down a landscape into one of several valleys (cell fates). </a:t>
            </a:r>
            <a:r>
              <a:rPr lang="en-GB" dirty="0" err="1" smtClean="0">
                <a:latin typeface="Arial" charset="0"/>
                <a:ea typeface="ＭＳ Ｐゴシック" charset="0"/>
                <a:cs typeface="ＭＳ Ｐゴシック" charset="0"/>
              </a:rPr>
              <a:t>Colored</a:t>
            </a:r>
            <a:r>
              <a:rPr lang="en-GB" dirty="0" smtClean="0">
                <a:latin typeface="Arial" charset="0"/>
                <a:ea typeface="ＭＳ Ｐゴシック" charset="0"/>
                <a:cs typeface="ＭＳ Ｐゴシック" charset="0"/>
              </a:rPr>
              <a:t> marbles correspond to different differentiation states (purple, totipotent; blue, pluripotent; red, </a:t>
            </a:r>
            <a:r>
              <a:rPr lang="en-GB" dirty="0" err="1" smtClean="0">
                <a:latin typeface="Arial" charset="0"/>
                <a:ea typeface="ＭＳ Ｐゴシック" charset="0"/>
                <a:cs typeface="ＭＳ Ｐゴシック" charset="0"/>
              </a:rPr>
              <a:t>multipotent</a:t>
            </a:r>
            <a:r>
              <a:rPr lang="en-GB" dirty="0" smtClean="0">
                <a:latin typeface="Arial" charset="0"/>
                <a:ea typeface="ＭＳ Ｐゴシック" charset="0"/>
                <a:cs typeface="ＭＳ Ｐゴシック" charset="0"/>
              </a:rPr>
              <a:t>; green, </a:t>
            </a:r>
            <a:r>
              <a:rPr lang="en-GB" dirty="0" err="1" smtClean="0">
                <a:latin typeface="Arial" charset="0"/>
                <a:ea typeface="ＭＳ Ｐゴシック" charset="0"/>
                <a:cs typeface="ＭＳ Ｐゴシック" charset="0"/>
              </a:rPr>
              <a:t>unipotent</a:t>
            </a:r>
            <a:r>
              <a:rPr lang="en-GB" dirty="0" smtClean="0">
                <a:latin typeface="Arial" charset="0"/>
                <a:ea typeface="ＭＳ Ｐゴシック" charset="0"/>
                <a:cs typeface="ＭＳ Ｐゴシック" charset="0"/>
              </a:rPr>
              <a:t>). Examples of reprogramming processes are shown by dashed arrows. Adapted, with permission, from Waddington (Waddington, 1957).</a:t>
            </a:r>
          </a:p>
          <a:p>
            <a:endParaRPr lang="en-US" dirty="0" smtClean="0">
              <a:latin typeface="Times" charset="0"/>
              <a:ea typeface="ＭＳ Ｐゴシック" charset="0"/>
              <a:cs typeface="ＭＳ Ｐゴシック" charset="0"/>
            </a:endParaRPr>
          </a:p>
          <a:p>
            <a:r>
              <a:rPr lang="en-US" b="1" dirty="0" smtClean="0">
                <a:latin typeface="Times" charset="0"/>
                <a:ea typeface="ＭＳ Ｐゴシック" charset="0"/>
                <a:cs typeface="ＭＳ Ｐゴシック" charset="0"/>
              </a:rPr>
              <a:t> References: </a:t>
            </a:r>
          </a:p>
          <a:p>
            <a:endParaRPr lang="en-US" b="0" dirty="0" smtClean="0">
              <a:latin typeface="Times" charset="0"/>
              <a:ea typeface="ＭＳ Ｐゴシック" charset="0"/>
              <a:cs typeface="ＭＳ Ｐゴシック" charset="0"/>
            </a:endParaRPr>
          </a:p>
          <a:p>
            <a:pPr marL="228600" indent="-228600">
              <a:buAutoNum type="arabicPeriod"/>
            </a:pPr>
            <a:r>
              <a:rPr lang="en-US" b="1" dirty="0" smtClean="0">
                <a:latin typeface="Times" charset="0"/>
                <a:ea typeface="ＭＳ Ｐゴシック" charset="0"/>
                <a:cs typeface="ＭＳ Ｐゴシック" charset="0"/>
              </a:rPr>
              <a:t>Review Article:</a:t>
            </a:r>
            <a:r>
              <a:rPr lang="en-US" b="1" baseline="0" dirty="0" smtClean="0">
                <a:latin typeface="Times" charset="0"/>
                <a:ea typeface="ＭＳ Ｐゴシック" charset="0"/>
                <a:cs typeface="ＭＳ Ｐゴシック" charset="0"/>
              </a:rPr>
              <a:t> </a:t>
            </a:r>
            <a:r>
              <a:rPr lang="en-US" dirty="0" err="1" smtClean="0">
                <a:latin typeface="Times" charset="0"/>
                <a:ea typeface="ＭＳ Ｐゴシック" charset="0"/>
                <a:cs typeface="ＭＳ Ｐゴシック" charset="0"/>
              </a:rPr>
              <a:t>Hochedlinger</a:t>
            </a:r>
            <a:r>
              <a:rPr lang="en-US" dirty="0" smtClean="0">
                <a:latin typeface="Times" charset="0"/>
                <a:ea typeface="ＭＳ Ｐゴシック" charset="0"/>
                <a:cs typeface="ＭＳ Ｐゴシック" charset="0"/>
              </a:rPr>
              <a:t>, K. et al. 2009. Epigenetic </a:t>
            </a:r>
            <a:r>
              <a:rPr lang="en-US" dirty="0" err="1" smtClean="0">
                <a:latin typeface="Times" charset="0"/>
                <a:ea typeface="ＭＳ Ｐゴシック" charset="0"/>
                <a:cs typeface="ＭＳ Ｐゴシック" charset="0"/>
              </a:rPr>
              <a:t>repogramming</a:t>
            </a:r>
            <a:r>
              <a:rPr lang="en-US" baseline="0" dirty="0" smtClean="0">
                <a:latin typeface="Times" charset="0"/>
                <a:ea typeface="ＭＳ Ｐゴシック" charset="0"/>
                <a:cs typeface="ＭＳ Ｐゴシック" charset="0"/>
              </a:rPr>
              <a:t> and induced </a:t>
            </a:r>
            <a:r>
              <a:rPr lang="en-US" baseline="0" dirty="0" err="1" smtClean="0">
                <a:latin typeface="Times" charset="0"/>
                <a:ea typeface="ＭＳ Ｐゴシック" charset="0"/>
                <a:cs typeface="ＭＳ Ｐゴシック" charset="0"/>
              </a:rPr>
              <a:t>pluripotency</a:t>
            </a:r>
            <a:r>
              <a:rPr lang="en-US" baseline="0" dirty="0" smtClean="0">
                <a:latin typeface="Times" charset="0"/>
                <a:ea typeface="ＭＳ Ｐゴシック" charset="0"/>
                <a:cs typeface="ＭＳ Ｐゴシック" charset="0"/>
              </a:rPr>
              <a:t>.</a:t>
            </a:r>
            <a:r>
              <a:rPr lang="en-US" dirty="0" smtClean="0">
                <a:latin typeface="Times" charset="0"/>
                <a:ea typeface="ＭＳ Ｐゴシック" charset="0"/>
                <a:cs typeface="ＭＳ Ｐゴシック" charset="0"/>
              </a:rPr>
              <a:t> Development. 236 :509-523. http://</a:t>
            </a:r>
            <a:r>
              <a:rPr lang="en-US" dirty="0" err="1" smtClean="0">
                <a:latin typeface="Times" charset="0"/>
                <a:ea typeface="ＭＳ Ｐゴシック" charset="0"/>
                <a:cs typeface="ＭＳ Ｐゴシック" charset="0"/>
              </a:rPr>
              <a:t>www.ncbi.nlm.nih.gov</a:t>
            </a:r>
            <a:r>
              <a:rPr lang="en-US" dirty="0" smtClean="0">
                <a:latin typeface="Times" charset="0"/>
                <a:ea typeface="ＭＳ Ｐゴシック" charset="0"/>
                <a:cs typeface="ＭＳ Ｐゴシック" charset="0"/>
              </a:rPr>
              <a:t>/</a:t>
            </a:r>
            <a:r>
              <a:rPr lang="en-US" dirty="0" err="1" smtClean="0">
                <a:latin typeface="Times" charset="0"/>
                <a:ea typeface="ＭＳ Ｐゴシック" charset="0"/>
                <a:cs typeface="ＭＳ Ｐゴシック" charset="0"/>
              </a:rPr>
              <a:t>pubmed</a:t>
            </a:r>
            <a:r>
              <a:rPr lang="en-US" dirty="0" smtClean="0">
                <a:latin typeface="Times" charset="0"/>
                <a:ea typeface="ＭＳ Ｐゴシック" charset="0"/>
                <a:cs typeface="ＭＳ Ｐゴシック" charset="0"/>
              </a:rPr>
              <a:t>/19168672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b="1" dirty="0" smtClean="0"/>
              <a:t>This animation </a:t>
            </a:r>
            <a:r>
              <a:rPr lang="en-US" dirty="0" smtClean="0"/>
              <a:t>was created by Bruce Conklin and the Gladstone Institutes and reviews nuclear reprogramming protocols for inducing </a:t>
            </a:r>
            <a:r>
              <a:rPr lang="en-US" dirty="0" err="1" smtClean="0"/>
              <a:t>pluripotency</a:t>
            </a:r>
            <a:r>
              <a:rPr lang="en-US" dirty="0" smtClean="0"/>
              <a:t> and </a:t>
            </a:r>
            <a:r>
              <a:rPr lang="en-US" dirty="0" err="1" smtClean="0"/>
              <a:t>multipotency</a:t>
            </a:r>
            <a:r>
              <a:rPr lang="en-US" dirty="0" smtClean="0"/>
              <a:t> (Video1: </a:t>
            </a:r>
            <a:r>
              <a:rPr lang="en-US" dirty="0" err="1" smtClean="0"/>
              <a:t>iPSC</a:t>
            </a:r>
            <a:r>
              <a:rPr lang="en-US" dirty="0" smtClean="0"/>
              <a:t> to Direct Reprogramming). Permission to post for educational use and non-commercial use received from copyright holder, The Gladstone Institutes, on January 20, 2012 from Jeanette </a:t>
            </a:r>
            <a:r>
              <a:rPr lang="en-US" dirty="0" err="1" smtClean="0"/>
              <a:t>Borzo</a:t>
            </a:r>
            <a:r>
              <a:rPr lang="en-US" dirty="0" smtClean="0"/>
              <a:t>, Chief Communications Officer at the Gladstone Institutes: </a:t>
            </a:r>
            <a:r>
              <a:rPr lang="en-US" dirty="0" err="1" smtClean="0"/>
              <a:t>jeanette.borzo@gladstone.ucsf.edu</a:t>
            </a:r>
            <a:r>
              <a:rPr lang="en-US" dirty="0" smtClean="0"/>
              <a:t>  and videos were received from Elena Lewis Administrator for Bruce Conklin, M.D., Cardiovascular Disease, Gladstone Institutes </a:t>
            </a:r>
            <a:r>
              <a:rPr lang="en-US" dirty="0" err="1" smtClean="0"/>
              <a:t>elana.lewis@gladstone.ucsf.edu</a:t>
            </a:r>
            <a:endParaRPr lang="en-US" dirty="0" smtClean="0"/>
          </a:p>
          <a:p>
            <a:pPr marL="228600" indent="-228600">
              <a:buAutoNum type="arabicPeriod"/>
            </a:pPr>
            <a:endParaRPr lang="en-US" dirty="0">
              <a:latin typeface="Times" charset="0"/>
              <a:ea typeface="ＭＳ Ｐゴシック" charset="0"/>
              <a:cs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AA3A93-5194-C94C-A8AC-7847190BB903}"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1207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A3A93-5194-C94C-A8AC-7847190BB903}"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907422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A3A93-5194-C94C-A8AC-7847190BB903}"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27580901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A3A93-5194-C94C-A8AC-7847190BB903}"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105016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AA3A93-5194-C94C-A8AC-7847190BB903}" type="datetimeFigureOut">
              <a:rPr lang="en-US" smtClean="0"/>
              <a:t>3/3/16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38089983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AA3A93-5194-C94C-A8AC-7847190BB903}"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400875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AA3A93-5194-C94C-A8AC-7847190BB903}" type="datetimeFigureOut">
              <a:rPr lang="en-US" smtClean="0"/>
              <a:t>3/3/16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1659925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AA3A93-5194-C94C-A8AC-7847190BB903}" type="datetimeFigureOut">
              <a:rPr lang="en-US" smtClean="0"/>
              <a:t>3/3/16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659015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AA3A93-5194-C94C-A8AC-7847190BB903}" type="datetimeFigureOut">
              <a:rPr lang="en-US" smtClean="0"/>
              <a:t>3/3/16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3540797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AA3A93-5194-C94C-A8AC-7847190BB903}"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4212081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AA3A93-5194-C94C-A8AC-7847190BB903}" type="datetimeFigureOut">
              <a:rPr lang="en-US" smtClean="0"/>
              <a:t>3/3/16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2FE0FC-A3A6-CD4B-B991-6F914A5FFAB9}" type="slidenum">
              <a:rPr lang="en-US" smtClean="0"/>
              <a:t>‹#›</a:t>
            </a:fld>
            <a:endParaRPr lang="en-US"/>
          </a:p>
        </p:txBody>
      </p:sp>
    </p:spTree>
    <p:extLst>
      <p:ext uri="{BB962C8B-B14F-4D97-AF65-F5344CB8AC3E}">
        <p14:creationId xmlns:p14="http://schemas.microsoft.com/office/powerpoint/2010/main" val="267840008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AA3A93-5194-C94C-A8AC-7847190BB903}" type="datetimeFigureOut">
              <a:rPr lang="en-US" smtClean="0"/>
              <a:t>3/3/16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2FE0FC-A3A6-CD4B-B991-6F914A5FFAB9}" type="slidenum">
              <a:rPr lang="en-US" smtClean="0"/>
              <a:t>‹#›</a:t>
            </a:fld>
            <a:endParaRPr lang="en-US"/>
          </a:p>
        </p:txBody>
      </p:sp>
    </p:spTree>
    <p:extLst>
      <p:ext uri="{BB962C8B-B14F-4D97-AF65-F5344CB8AC3E}">
        <p14:creationId xmlns:p14="http://schemas.microsoft.com/office/powerpoint/2010/main" val="32104269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7.png"/><Relationship Id="rId20" Type="http://schemas.openxmlformats.org/officeDocument/2006/relationships/image" Target="../media/image48.png"/><Relationship Id="rId21" Type="http://schemas.openxmlformats.org/officeDocument/2006/relationships/image" Target="../media/image49.png"/><Relationship Id="rId22" Type="http://schemas.openxmlformats.org/officeDocument/2006/relationships/image" Target="../media/image50.png"/><Relationship Id="rId23" Type="http://schemas.openxmlformats.org/officeDocument/2006/relationships/image" Target="../media/image51.png"/><Relationship Id="rId10" Type="http://schemas.openxmlformats.org/officeDocument/2006/relationships/image" Target="../media/image38.png"/><Relationship Id="rId11" Type="http://schemas.openxmlformats.org/officeDocument/2006/relationships/image" Target="../media/image39.png"/><Relationship Id="rId12" Type="http://schemas.openxmlformats.org/officeDocument/2006/relationships/image" Target="../media/image40.png"/><Relationship Id="rId13" Type="http://schemas.openxmlformats.org/officeDocument/2006/relationships/image" Target="../media/image41.png"/><Relationship Id="rId14" Type="http://schemas.openxmlformats.org/officeDocument/2006/relationships/image" Target="../media/image42.png"/><Relationship Id="rId15" Type="http://schemas.openxmlformats.org/officeDocument/2006/relationships/image" Target="../media/image43.png"/><Relationship Id="rId16" Type="http://schemas.openxmlformats.org/officeDocument/2006/relationships/image" Target="../media/image44.png"/><Relationship Id="rId17" Type="http://schemas.openxmlformats.org/officeDocument/2006/relationships/image" Target="../media/image45.png"/><Relationship Id="rId18" Type="http://schemas.openxmlformats.org/officeDocument/2006/relationships/image" Target="../media/image46.png"/><Relationship Id="rId19" Type="http://schemas.openxmlformats.org/officeDocument/2006/relationships/image" Target="../media/image47.png"/><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png"/><Relationship Id="rId8"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2.jpeg"/></Relationships>
</file>

<file path=ppt/slides/_rels/slide12.xml.rels><?xml version="1.0" encoding="UTF-8" standalone="yes"?>
<Relationships xmlns="http://schemas.openxmlformats.org/package/2006/relationships"><Relationship Id="rId3" Type="http://schemas.openxmlformats.org/officeDocument/2006/relationships/hyperlink" Target="http://www.youtube.com/watch?v=kTHoTMr_0U8" TargetMode="External"/><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hyperlink" Target="http://highered.mcgraw-hill.com/sites/0072995246/student_view0/chapter24/using_a_dna_microarray.html" TargetMode="External"/><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hyperlink" Target="http://www.nytimes.com/2012/09/17/health/research/human-muscle-regenerated-with-animal-help.html?pagewanted=all&amp;_moc.semityn.www" TargetMode="External"/><Relationship Id="rId5" Type="http://schemas.openxmlformats.org/officeDocument/2006/relationships/image" Target="../media/image54.png"/><Relationship Id="rId6" Type="http://schemas.openxmlformats.org/officeDocument/2006/relationships/hyperlink" Target="http://www.youtube.com/watch?v=kTHoTMr_0U8" TargetMode="External"/><Relationship Id="rId7"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hyperlink" Target="http://www.ncbi.nlm.nih.gov/pubmed/23524261" TargetMode="External"/><Relationship Id="rId4" Type="http://schemas.openxmlformats.org/officeDocument/2006/relationships/hyperlink" Target="http://hmg.oxfordjournals.org/content/23/12/3071.full" TargetMode="External"/><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hyperlink" Target="http://www.nobelprize.org/mediaplayer/index.php?id=1781" TargetMode="External"/><Relationship Id="rId4" Type="http://schemas.openxmlformats.org/officeDocument/2006/relationships/image" Target="../media/image2.png"/><Relationship Id="rId5" Type="http://schemas.openxmlformats.org/officeDocument/2006/relationships/hyperlink" Target="http://www.pbs.org/newshour/rundown/liver-buds-show-promise-but-growing-new-organs-is-still-a-long-way-off/"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1" Type="http://schemas.openxmlformats.org/officeDocument/2006/relationships/image" Target="../media/image11.png"/><Relationship Id="rId12" Type="http://schemas.openxmlformats.org/officeDocument/2006/relationships/image" Target="../media/image12.tiff"/><Relationship Id="rId13" Type="http://schemas.openxmlformats.org/officeDocument/2006/relationships/image" Target="../media/image13.png"/><Relationship Id="rId14" Type="http://schemas.openxmlformats.org/officeDocument/2006/relationships/image" Target="../media/image14.png"/><Relationship Id="rId15" Type="http://schemas.openxmlformats.org/officeDocument/2006/relationships/image" Target="../media/image15.png"/><Relationship Id="rId16" Type="http://schemas.openxmlformats.org/officeDocument/2006/relationships/image" Target="../media/image16.png"/><Relationship Id="rId17"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s>
</file>

<file path=ppt/slides/_rels/slide4.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27.png"/><Relationship Id="rId13" Type="http://schemas.openxmlformats.org/officeDocument/2006/relationships/image" Target="../media/image28.png"/><Relationship Id="rId14"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jpe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www.stemcellcurriculum.org/video/cellular-reprogramming/" TargetMode="External"/><Relationship Id="rId4" Type="http://schemas.openxmlformats.org/officeDocument/2006/relationships/image" Target="../media/image2.pn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854655"/>
            <a:ext cx="9144000" cy="3385542"/>
          </a:xfrm>
          <a:prstGeom prst="rect">
            <a:avLst/>
          </a:prstGeom>
          <a:noFill/>
        </p:spPr>
        <p:txBody>
          <a:bodyPr wrap="square" rtlCol="0">
            <a:spAutoFit/>
          </a:bodyPr>
          <a:lstStyle/>
          <a:p>
            <a:pPr algn="ctr"/>
            <a:r>
              <a:rPr lang="en-US" sz="5400" dirty="0" err="1" smtClean="0">
                <a:solidFill>
                  <a:srgbClr val="12919C"/>
                </a:solidFill>
                <a:latin typeface="Arial"/>
                <a:ea typeface="ＭＳ Ｐゴシック" charset="0"/>
                <a:cs typeface="Arial"/>
              </a:rPr>
              <a:t>iPSCs</a:t>
            </a:r>
            <a:endParaRPr lang="en-US" sz="5400" dirty="0" smtClean="0">
              <a:solidFill>
                <a:srgbClr val="12919C"/>
              </a:solidFill>
              <a:latin typeface="Arial"/>
              <a:ea typeface="ＭＳ Ｐゴシック" charset="0"/>
              <a:cs typeface="Arial"/>
            </a:endParaRPr>
          </a:p>
          <a:p>
            <a:pPr algn="ctr"/>
            <a:r>
              <a:rPr lang="en-US" sz="2800" i="1" dirty="0" smtClean="0">
                <a:solidFill>
                  <a:schemeClr val="tx1">
                    <a:lumMod val="50000"/>
                    <a:lumOff val="50000"/>
                  </a:schemeClr>
                </a:solidFill>
                <a:latin typeface="Arial"/>
                <a:cs typeface="Arial"/>
              </a:rPr>
              <a:t>Genetically Reprogrammed </a:t>
            </a:r>
          </a:p>
          <a:p>
            <a:pPr algn="ctr"/>
            <a:r>
              <a:rPr lang="en-US" sz="2800" i="1" dirty="0" smtClean="0">
                <a:solidFill>
                  <a:schemeClr val="tx1">
                    <a:lumMod val="50000"/>
                    <a:lumOff val="50000"/>
                  </a:schemeClr>
                </a:solidFill>
                <a:latin typeface="Arial"/>
                <a:cs typeface="Arial"/>
              </a:rPr>
              <a:t>Induced Pluripotent Stem Cells</a:t>
            </a:r>
          </a:p>
          <a:p>
            <a:pPr algn="ctr"/>
            <a:endParaRPr lang="en-US" sz="2800" i="1" dirty="0" smtClean="0">
              <a:solidFill>
                <a:schemeClr val="tx1">
                  <a:lumMod val="50000"/>
                  <a:lumOff val="50000"/>
                </a:schemeClr>
              </a:solidFill>
              <a:latin typeface="Arial"/>
              <a:cs typeface="Arial"/>
            </a:endParaRPr>
          </a:p>
          <a:p>
            <a:pPr algn="ctr"/>
            <a:r>
              <a:rPr lang="en-US" sz="2400" i="1" cap="all" dirty="0">
                <a:solidFill>
                  <a:srgbClr val="7F7F7F"/>
                </a:solidFill>
              </a:rPr>
              <a:t>Stem Cells Across the Curriculum</a:t>
            </a:r>
          </a:p>
          <a:p>
            <a:pPr algn="ctr"/>
            <a:r>
              <a:rPr lang="en-US" sz="2400" i="1" dirty="0" err="1">
                <a:solidFill>
                  <a:schemeClr val="tx1">
                    <a:lumMod val="50000"/>
                    <a:lumOff val="50000"/>
                  </a:schemeClr>
                </a:solidFill>
              </a:rPr>
              <a:t>www.stemcellcurriculum.org</a:t>
            </a:r>
            <a:endParaRPr lang="en-US" sz="2400" i="1" dirty="0">
              <a:solidFill>
                <a:schemeClr val="tx1">
                  <a:lumMod val="50000"/>
                  <a:lumOff val="50000"/>
                </a:schemeClr>
              </a:solidFill>
            </a:endParaRPr>
          </a:p>
          <a:p>
            <a:pPr algn="ctr"/>
            <a:endParaRPr lang="en-US" sz="2800" i="1" dirty="0">
              <a:solidFill>
                <a:schemeClr val="tx1">
                  <a:lumMod val="50000"/>
                  <a:lumOff val="50000"/>
                </a:schemeClr>
              </a:solidFill>
            </a:endParaRPr>
          </a:p>
        </p:txBody>
      </p:sp>
      <p:sp>
        <p:nvSpPr>
          <p:cNvPr id="4" name="TextBox 3"/>
          <p:cNvSpPr txBox="1"/>
          <p:nvPr/>
        </p:nvSpPr>
        <p:spPr>
          <a:xfrm>
            <a:off x="6235700" y="5308600"/>
            <a:ext cx="184666" cy="369332"/>
          </a:xfrm>
          <a:prstGeom prst="rect">
            <a:avLst/>
          </a:prstGeom>
          <a:noFill/>
        </p:spPr>
        <p:txBody>
          <a:bodyPr wrap="none" rtlCol="0">
            <a:spAutoFit/>
          </a:bodyPr>
          <a:lstStyle/>
          <a:p>
            <a:endParaRPr lang="en-US" dirty="0"/>
          </a:p>
        </p:txBody>
      </p:sp>
      <p:pic>
        <p:nvPicPr>
          <p:cNvPr id="6" name="Picture 5"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599" y="4945142"/>
            <a:ext cx="1572305" cy="238563"/>
          </a:xfrm>
          <a:prstGeom prst="rect">
            <a:avLst/>
          </a:prstGeom>
        </p:spPr>
      </p:pic>
      <p:sp>
        <p:nvSpPr>
          <p:cNvPr id="8" name="TextBox 7"/>
          <p:cNvSpPr txBox="1"/>
          <p:nvPr/>
        </p:nvSpPr>
        <p:spPr>
          <a:xfrm>
            <a:off x="2150527" y="4863509"/>
            <a:ext cx="6917273" cy="2377574"/>
          </a:xfrm>
          <a:prstGeom prst="rect">
            <a:avLst/>
          </a:prstGeom>
          <a:noFill/>
        </p:spPr>
        <p:txBody>
          <a:bodyPr wrap="square" rtlCol="0">
            <a:spAutoFit/>
          </a:bodyPr>
          <a:lstStyle/>
          <a:p>
            <a:r>
              <a:rPr lang="en-US" sz="1200" cap="small" dirty="0">
                <a:solidFill>
                  <a:srgbClr val="12919C"/>
                </a:solidFill>
                <a:latin typeface="+mj-lt"/>
              </a:rPr>
              <a:t>a</a:t>
            </a:r>
            <a:r>
              <a:rPr lang="en-US" sz="1200" cap="small" dirty="0" smtClean="0">
                <a:solidFill>
                  <a:srgbClr val="12919C"/>
                </a:solidFill>
                <a:latin typeface="+mj-lt"/>
              </a:rPr>
              <a:t>nimated </a:t>
            </a:r>
            <a:r>
              <a:rPr lang="en-US" sz="1200" cap="small" dirty="0">
                <a:solidFill>
                  <a:srgbClr val="12919C"/>
                </a:solidFill>
                <a:latin typeface="+mj-lt"/>
              </a:rPr>
              <a:t>p</a:t>
            </a:r>
            <a:r>
              <a:rPr lang="en-US" sz="1200" cap="small" dirty="0" smtClean="0">
                <a:solidFill>
                  <a:srgbClr val="12919C"/>
                </a:solidFill>
                <a:latin typeface="+mj-lt"/>
              </a:rPr>
              <a:t>resentation: </a:t>
            </a:r>
            <a:r>
              <a:rPr lang="en-US" sz="1200" cap="small" dirty="0" err="1" smtClean="0">
                <a:solidFill>
                  <a:srgbClr val="12919C"/>
                </a:solidFill>
                <a:latin typeface="+mj-lt"/>
              </a:rPr>
              <a:t>katayoun</a:t>
            </a:r>
            <a:r>
              <a:rPr lang="en-US" sz="1200" cap="small" dirty="0" smtClean="0">
                <a:solidFill>
                  <a:srgbClr val="12919C"/>
                </a:solidFill>
                <a:latin typeface="+mj-lt"/>
              </a:rPr>
              <a:t> </a:t>
            </a:r>
            <a:r>
              <a:rPr lang="en-US" sz="1200" cap="small" dirty="0" err="1" smtClean="0">
                <a:solidFill>
                  <a:srgbClr val="12919C"/>
                </a:solidFill>
                <a:latin typeface="+mj-lt"/>
              </a:rPr>
              <a:t>chamany</a:t>
            </a:r>
            <a:r>
              <a:rPr lang="en-US" sz="1200" cap="small" dirty="0" smtClean="0">
                <a:solidFill>
                  <a:srgbClr val="12919C"/>
                </a:solidFill>
                <a:latin typeface="+mj-lt"/>
              </a:rPr>
              <a:t> &amp; </a:t>
            </a:r>
            <a:r>
              <a:rPr lang="en-US" sz="1200" cap="small" dirty="0" err="1" smtClean="0">
                <a:solidFill>
                  <a:srgbClr val="12919C"/>
                </a:solidFill>
                <a:latin typeface="+mj-lt"/>
              </a:rPr>
              <a:t>emmanuel</a:t>
            </a:r>
            <a:r>
              <a:rPr lang="en-US" sz="1200" cap="small" dirty="0" smtClean="0">
                <a:solidFill>
                  <a:srgbClr val="12919C"/>
                </a:solidFill>
                <a:latin typeface="+mj-lt"/>
              </a:rPr>
              <a:t> </a:t>
            </a:r>
            <a:r>
              <a:rPr lang="en-US" sz="1200" cap="small" dirty="0" err="1" smtClean="0">
                <a:solidFill>
                  <a:srgbClr val="12919C"/>
                </a:solidFill>
                <a:latin typeface="+mj-lt"/>
              </a:rPr>
              <a:t>nunez</a:t>
            </a:r>
            <a:r>
              <a:rPr lang="en-US" sz="1200" cap="small" dirty="0" smtClean="0">
                <a:solidFill>
                  <a:srgbClr val="12919C"/>
                </a:solidFill>
                <a:latin typeface="+mj-lt"/>
              </a:rPr>
              <a:t> </a:t>
            </a:r>
          </a:p>
          <a:p>
            <a:r>
              <a:rPr lang="en-US" sz="1200" cap="small" dirty="0" smtClean="0">
                <a:solidFill>
                  <a:srgbClr val="12919C"/>
                </a:solidFill>
                <a:latin typeface="+mj-lt"/>
              </a:rPr>
              <a:t>	</a:t>
            </a:r>
            <a:r>
              <a:rPr lang="en-US" sz="1200" cap="small" dirty="0" smtClean="0">
                <a:solidFill>
                  <a:srgbClr val="7F7F7F"/>
                </a:solidFill>
                <a:latin typeface="+mj-lt"/>
              </a:rPr>
              <a:t>adapted </a:t>
            </a:r>
            <a:r>
              <a:rPr lang="en-US" sz="1200" cap="small" dirty="0" smtClean="0">
                <a:solidFill>
                  <a:srgbClr val="7F7F7F"/>
                </a:solidFill>
                <a:latin typeface="+mj-lt"/>
              </a:rPr>
              <a:t>from “</a:t>
            </a:r>
            <a:r>
              <a:rPr lang="en-US" sz="1200" cap="small" dirty="0" err="1" smtClean="0">
                <a:solidFill>
                  <a:srgbClr val="7F7F7F"/>
                </a:solidFill>
                <a:latin typeface="+mj-lt"/>
              </a:rPr>
              <a:t>scnt</a:t>
            </a:r>
            <a:r>
              <a:rPr lang="en-US" sz="1200" cap="small" dirty="0" smtClean="0">
                <a:solidFill>
                  <a:srgbClr val="7F7F7F"/>
                </a:solidFill>
                <a:latin typeface="+mj-lt"/>
              </a:rPr>
              <a:t>” &amp; </a:t>
            </a:r>
            <a:r>
              <a:rPr lang="en-US" sz="1200" cap="small" dirty="0" smtClean="0">
                <a:solidFill>
                  <a:srgbClr val="7F7F7F"/>
                </a:solidFill>
                <a:latin typeface="+mj-lt"/>
              </a:rPr>
              <a:t>“</a:t>
            </a:r>
            <a:r>
              <a:rPr lang="en-US" sz="1200" cap="small" dirty="0" err="1" smtClean="0">
                <a:solidFill>
                  <a:srgbClr val="7F7F7F"/>
                </a:solidFill>
                <a:latin typeface="+mj-lt"/>
              </a:rPr>
              <a:t>ipscs</a:t>
            </a:r>
            <a:r>
              <a:rPr lang="en-US" sz="1200" cap="small" dirty="0" smtClean="0">
                <a:solidFill>
                  <a:srgbClr val="7F7F7F"/>
                </a:solidFill>
                <a:latin typeface="+mj-lt"/>
              </a:rPr>
              <a:t>” </a:t>
            </a:r>
            <a:r>
              <a:rPr lang="en-US" sz="1200" cap="small" dirty="0" err="1" smtClean="0">
                <a:solidFill>
                  <a:srgbClr val="7F7F7F"/>
                </a:solidFill>
                <a:latin typeface="+mj-lt"/>
              </a:rPr>
              <a:t>zoomgraphic</a:t>
            </a:r>
            <a:endParaRPr lang="en-US" sz="1200" cap="small" dirty="0" smtClean="0">
              <a:solidFill>
                <a:srgbClr val="7F7F7F"/>
              </a:solidFill>
              <a:latin typeface="+mj-lt"/>
            </a:endParaRPr>
          </a:p>
          <a:p>
            <a:r>
              <a:rPr lang="en-US" sz="1200" cap="small" dirty="0" smtClean="0">
                <a:solidFill>
                  <a:srgbClr val="7F7F7F"/>
                </a:solidFill>
                <a:latin typeface="+mj-lt"/>
              </a:rPr>
              <a:t>	content &amp; content </a:t>
            </a:r>
            <a:r>
              <a:rPr lang="en-US" sz="1200" cap="small" dirty="0" smtClean="0">
                <a:solidFill>
                  <a:srgbClr val="7F7F7F"/>
                </a:solidFill>
                <a:latin typeface="+mj-lt"/>
              </a:rPr>
              <a:t>flow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r>
              <a:rPr lang="en-US" sz="1200" cap="small" dirty="0" smtClean="0">
                <a:solidFill>
                  <a:srgbClr val="7F7F7F"/>
                </a:solidFill>
                <a:latin typeface="+mj-lt"/>
              </a:rPr>
              <a:t> &amp; </a:t>
            </a:r>
            <a:r>
              <a:rPr lang="en-US" sz="1200" cap="small" dirty="0" err="1" smtClean="0">
                <a:solidFill>
                  <a:srgbClr val="7F7F7F"/>
                </a:solidFill>
                <a:latin typeface="+mj-lt"/>
              </a:rPr>
              <a:t>lianna</a:t>
            </a:r>
            <a:r>
              <a:rPr lang="en-US" sz="1200" cap="small" dirty="0" smtClean="0">
                <a:solidFill>
                  <a:srgbClr val="7F7F7F"/>
                </a:solidFill>
                <a:latin typeface="+mj-lt"/>
              </a:rPr>
              <a:t> </a:t>
            </a:r>
            <a:r>
              <a:rPr lang="en-US" sz="1200" cap="small" dirty="0" err="1" smtClean="0">
                <a:solidFill>
                  <a:srgbClr val="7F7F7F"/>
                </a:solidFill>
                <a:latin typeface="+mj-lt"/>
              </a:rPr>
              <a:t>schwartz-orbach</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design: art direction, information design, &amp; illustrations by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endParaRPr lang="en-US" sz="1200" cap="small" dirty="0" smtClean="0">
              <a:solidFill>
                <a:srgbClr val="7F7F7F"/>
              </a:solidFill>
              <a:latin typeface="+mj-lt"/>
            </a:endParaRPr>
          </a:p>
          <a:p>
            <a:r>
              <a:rPr lang="en-US" sz="1200" cap="small" dirty="0">
                <a:solidFill>
                  <a:srgbClr val="7F7F7F"/>
                </a:solidFill>
                <a:latin typeface="+mj-lt"/>
              </a:rPr>
              <a:t>	</a:t>
            </a:r>
            <a:r>
              <a:rPr lang="en-US" sz="1200" cap="small" dirty="0" smtClean="0">
                <a:solidFill>
                  <a:srgbClr val="7F7F7F"/>
                </a:solidFill>
                <a:latin typeface="+mj-lt"/>
              </a:rPr>
              <a:t>© </a:t>
            </a:r>
            <a:r>
              <a:rPr lang="en-US" sz="1200" cap="small" dirty="0" err="1" smtClean="0">
                <a:solidFill>
                  <a:srgbClr val="7F7F7F"/>
                </a:solidFill>
                <a:latin typeface="+mj-lt"/>
              </a:rPr>
              <a:t>julia</a:t>
            </a:r>
            <a:r>
              <a:rPr lang="en-US" sz="1200" cap="small" dirty="0" smtClean="0">
                <a:solidFill>
                  <a:srgbClr val="7F7F7F"/>
                </a:solidFill>
                <a:latin typeface="+mj-lt"/>
              </a:rPr>
              <a:t> </a:t>
            </a:r>
            <a:r>
              <a:rPr lang="en-US" sz="1200" cap="small" dirty="0" err="1" smtClean="0">
                <a:solidFill>
                  <a:srgbClr val="7F7F7F"/>
                </a:solidFill>
                <a:latin typeface="+mj-lt"/>
              </a:rPr>
              <a:t>wargaski</a:t>
            </a:r>
            <a:r>
              <a:rPr lang="en-US" sz="1200" cap="small" dirty="0" smtClean="0">
                <a:solidFill>
                  <a:srgbClr val="7F7F7F"/>
                </a:solidFill>
                <a:latin typeface="+mj-lt"/>
              </a:rPr>
              <a:t> &amp; </a:t>
            </a:r>
            <a:r>
              <a:rPr lang="en-US" sz="1200" cap="small" dirty="0" err="1" smtClean="0">
                <a:solidFill>
                  <a:srgbClr val="7F7F7F"/>
                </a:solidFill>
                <a:latin typeface="+mj-lt"/>
              </a:rPr>
              <a:t>katayoun</a:t>
            </a:r>
            <a:r>
              <a:rPr lang="en-US" sz="1200" cap="small" dirty="0" smtClean="0">
                <a:solidFill>
                  <a:srgbClr val="7F7F7F"/>
                </a:solidFill>
                <a:latin typeface="+mj-lt"/>
              </a:rPr>
              <a:t> </a:t>
            </a:r>
            <a:r>
              <a:rPr lang="en-US" sz="1200" cap="small" dirty="0" err="1" smtClean="0">
                <a:solidFill>
                  <a:srgbClr val="7F7F7F"/>
                </a:solidFill>
                <a:latin typeface="+mj-lt"/>
              </a:rPr>
              <a:t>chamany</a:t>
            </a:r>
            <a:endParaRPr lang="en-US" sz="1200" cap="small" dirty="0" smtClean="0">
              <a:solidFill>
                <a:srgbClr val="7F7F7F"/>
              </a:solidFill>
              <a:latin typeface="+mj-lt"/>
            </a:endParaRPr>
          </a:p>
          <a:p>
            <a:endParaRPr lang="en-US" sz="1200" cap="small" dirty="0" smtClean="0">
              <a:solidFill>
                <a:srgbClr val="7F7F7F"/>
              </a:solidFill>
              <a:latin typeface="+mj-lt"/>
            </a:endParaRPr>
          </a:p>
          <a:p>
            <a:r>
              <a:rPr lang="en-US" sz="1200" cap="small" dirty="0" err="1" smtClean="0">
                <a:solidFill>
                  <a:srgbClr val="12919C"/>
                </a:solidFill>
              </a:rPr>
              <a:t>february</a:t>
            </a:r>
            <a:r>
              <a:rPr lang="en-US" sz="1200" cap="small" dirty="0" smtClean="0">
                <a:solidFill>
                  <a:srgbClr val="12919C"/>
                </a:solidFill>
              </a:rPr>
              <a:t> 2016</a:t>
            </a:r>
            <a:r>
              <a:rPr lang="en-US" sz="1200" cap="small" dirty="0" smtClean="0">
                <a:solidFill>
                  <a:srgbClr val="7F7F7F"/>
                </a:solidFill>
                <a:latin typeface="+mj-lt"/>
              </a:rPr>
              <a:t>	</a:t>
            </a:r>
          </a:p>
          <a:p>
            <a:endParaRPr lang="en-US" sz="1200" cap="small" dirty="0">
              <a:solidFill>
                <a:srgbClr val="7F7F7F"/>
              </a:solidFill>
              <a:latin typeface="+mj-lt"/>
            </a:endParaRPr>
          </a:p>
          <a:p>
            <a:r>
              <a:rPr lang="en-US" sz="1050" cap="small" dirty="0" smtClean="0">
                <a:solidFill>
                  <a:srgbClr val="7F7F7F"/>
                </a:solidFill>
              </a:rPr>
              <a:t>opinions </a:t>
            </a:r>
            <a:r>
              <a:rPr lang="en-US" sz="1050" cap="small" dirty="0">
                <a:solidFill>
                  <a:srgbClr val="7F7F7F"/>
                </a:solidFill>
              </a:rPr>
              <a:t>expressed </a:t>
            </a:r>
            <a:r>
              <a:rPr lang="en-US" sz="1050" cap="small" dirty="0">
                <a:solidFill>
                  <a:schemeClr val="tx1">
                    <a:lumMod val="50000"/>
                    <a:lumOff val="50000"/>
                  </a:schemeClr>
                </a:solidFill>
              </a:rPr>
              <a:t>here are </a:t>
            </a:r>
            <a:r>
              <a:rPr lang="en-US" sz="1050" cap="small" dirty="0" smtClean="0">
                <a:solidFill>
                  <a:schemeClr val="tx1">
                    <a:lumMod val="50000"/>
                    <a:lumOff val="50000"/>
                  </a:schemeClr>
                </a:solidFill>
              </a:rPr>
              <a:t>solely </a:t>
            </a:r>
            <a:r>
              <a:rPr lang="en-US" sz="1050" cap="small" dirty="0">
                <a:solidFill>
                  <a:schemeClr val="tx1">
                    <a:lumMod val="50000"/>
                    <a:lumOff val="50000"/>
                  </a:schemeClr>
                </a:solidFill>
              </a:rPr>
              <a:t>those of the authors and do not necessarily reflect those </a:t>
            </a:r>
            <a:r>
              <a:rPr lang="en-US" sz="1050" cap="small" dirty="0" smtClean="0">
                <a:solidFill>
                  <a:schemeClr val="tx1">
                    <a:lumMod val="50000"/>
                    <a:lumOff val="50000"/>
                  </a:schemeClr>
                </a:solidFill>
              </a:rPr>
              <a:t>of</a:t>
            </a:r>
          </a:p>
          <a:p>
            <a:r>
              <a:rPr lang="en-US" sz="1050" cap="small" dirty="0" smtClean="0">
                <a:solidFill>
                  <a:schemeClr val="tx1">
                    <a:lumMod val="50000"/>
                    <a:lumOff val="50000"/>
                  </a:schemeClr>
                </a:solidFill>
              </a:rPr>
              <a:t>the empire state stem cell board </a:t>
            </a:r>
            <a:r>
              <a:rPr lang="en-US" sz="1050" cap="small" dirty="0">
                <a:solidFill>
                  <a:schemeClr val="tx1">
                    <a:lumMod val="50000"/>
                    <a:lumOff val="50000"/>
                  </a:schemeClr>
                </a:solidFill>
              </a:rPr>
              <a:t>the </a:t>
            </a:r>
            <a:r>
              <a:rPr lang="en-US" sz="1050" cap="small" dirty="0" smtClean="0">
                <a:solidFill>
                  <a:schemeClr val="tx1">
                    <a:lumMod val="50000"/>
                    <a:lumOff val="50000"/>
                  </a:schemeClr>
                </a:solidFill>
              </a:rPr>
              <a:t>new york state department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health</a:t>
            </a:r>
            <a:r>
              <a:rPr lang="en-US" sz="1050" cap="small" dirty="0">
                <a:solidFill>
                  <a:schemeClr val="tx1">
                    <a:lumMod val="50000"/>
                    <a:lumOff val="50000"/>
                  </a:schemeClr>
                </a:solidFill>
              </a:rPr>
              <a:t>, or the </a:t>
            </a:r>
            <a:r>
              <a:rPr lang="en-US" sz="1050" cap="small" dirty="0" smtClean="0">
                <a:solidFill>
                  <a:schemeClr val="tx1">
                    <a:lumMod val="50000"/>
                    <a:lumOff val="50000"/>
                  </a:schemeClr>
                </a:solidFill>
              </a:rPr>
              <a:t>state </a:t>
            </a:r>
            <a:r>
              <a:rPr lang="en-US" sz="1050" cap="small" dirty="0">
                <a:solidFill>
                  <a:schemeClr val="tx1">
                    <a:lumMod val="50000"/>
                    <a:lumOff val="50000"/>
                  </a:schemeClr>
                </a:solidFill>
              </a:rPr>
              <a:t>of </a:t>
            </a:r>
            <a:r>
              <a:rPr lang="en-US" sz="1050" cap="small" dirty="0" smtClean="0">
                <a:solidFill>
                  <a:schemeClr val="tx1">
                    <a:lumMod val="50000"/>
                    <a:lumOff val="50000"/>
                  </a:schemeClr>
                </a:solidFill>
              </a:rPr>
              <a:t>new york</a:t>
            </a:r>
            <a:r>
              <a:rPr lang="en-US" sz="1050" cap="small" dirty="0">
                <a:solidFill>
                  <a:schemeClr val="tx1">
                    <a:lumMod val="50000"/>
                    <a:lumOff val="50000"/>
                  </a:schemeClr>
                </a:solidFill>
              </a:rPr>
              <a:t>. </a:t>
            </a:r>
          </a:p>
          <a:p>
            <a:endParaRPr lang="en-US" sz="1050" cap="small" dirty="0"/>
          </a:p>
          <a:p>
            <a:endParaRPr lang="en-US" sz="1050" cap="small" dirty="0" smtClean="0">
              <a:solidFill>
                <a:srgbClr val="7F7F7F"/>
              </a:solidFill>
              <a:latin typeface="+mj-lt"/>
            </a:endParaRPr>
          </a:p>
          <a:p>
            <a:r>
              <a:rPr lang="en-US" sz="1050" cap="all" dirty="0">
                <a:solidFill>
                  <a:schemeClr val="tx1">
                    <a:lumMod val="65000"/>
                    <a:lumOff val="35000"/>
                  </a:schemeClr>
                </a:solidFill>
                <a:latin typeface="+mj-lt"/>
              </a:rPr>
              <a:t>	</a:t>
            </a:r>
            <a:endParaRPr lang="en-US" sz="1050" cap="all" dirty="0" smtClean="0">
              <a:solidFill>
                <a:schemeClr val="tx1">
                  <a:lumMod val="65000"/>
                  <a:lumOff val="35000"/>
                </a:schemeClr>
              </a:solidFill>
              <a:latin typeface="+mj-lt"/>
            </a:endParaRPr>
          </a:p>
        </p:txBody>
      </p:sp>
    </p:spTree>
    <p:extLst>
      <p:ext uri="{BB962C8B-B14F-4D97-AF65-F5344CB8AC3E}">
        <p14:creationId xmlns:p14="http://schemas.microsoft.com/office/powerpoint/2010/main" val="305531290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Arrows.png"/>
          <p:cNvPicPr>
            <a:picLocks noChangeAspect="1"/>
          </p:cNvPicPr>
          <p:nvPr/>
        </p:nvPicPr>
        <p:blipFill>
          <a:blip r:embed="rId3"/>
          <a:srcRect/>
          <a:stretch>
            <a:fillRect/>
          </a:stretch>
        </p:blipFill>
        <p:spPr bwMode="auto">
          <a:xfrm>
            <a:off x="3049588" y="1836738"/>
            <a:ext cx="3136900" cy="3078162"/>
          </a:xfrm>
          <a:prstGeom prst="rect">
            <a:avLst/>
          </a:prstGeom>
          <a:noFill/>
          <a:ln w="9525">
            <a:noFill/>
            <a:miter lim="800000"/>
            <a:headEnd/>
            <a:tailEnd/>
          </a:ln>
        </p:spPr>
      </p:pic>
      <p:pic>
        <p:nvPicPr>
          <p:cNvPr id="30" name="Picture 29" descr="CONCLUSIONMERGED.png"/>
          <p:cNvPicPr>
            <a:picLocks noChangeAspect="1"/>
          </p:cNvPicPr>
          <p:nvPr/>
        </p:nvPicPr>
        <p:blipFill>
          <a:blip r:embed="rId4"/>
          <a:srcRect/>
          <a:stretch>
            <a:fillRect/>
          </a:stretch>
        </p:blipFill>
        <p:spPr bwMode="auto">
          <a:xfrm>
            <a:off x="1552575" y="63500"/>
            <a:ext cx="4619625" cy="3311525"/>
          </a:xfrm>
          <a:prstGeom prst="rect">
            <a:avLst/>
          </a:prstGeom>
          <a:noFill/>
          <a:ln w="9525">
            <a:noFill/>
            <a:miter lim="800000"/>
            <a:headEnd/>
            <a:tailEnd/>
          </a:ln>
        </p:spPr>
      </p:pic>
      <p:pic>
        <p:nvPicPr>
          <p:cNvPr id="24579" name="Picture 14"/>
          <p:cNvPicPr>
            <a:picLocks noChangeAspect="1"/>
          </p:cNvPicPr>
          <p:nvPr/>
        </p:nvPicPr>
        <p:blipFill>
          <a:blip r:embed="rId5"/>
          <a:srcRect/>
          <a:stretch>
            <a:fillRect/>
          </a:stretch>
        </p:blipFill>
        <p:spPr bwMode="auto">
          <a:xfrm>
            <a:off x="5500688" y="719138"/>
            <a:ext cx="2217737" cy="2647950"/>
          </a:xfrm>
          <a:prstGeom prst="rect">
            <a:avLst/>
          </a:prstGeom>
          <a:noFill/>
          <a:ln w="9525">
            <a:noFill/>
            <a:miter lim="800000"/>
            <a:headEnd/>
            <a:tailEnd/>
          </a:ln>
        </p:spPr>
      </p:pic>
      <p:pic>
        <p:nvPicPr>
          <p:cNvPr id="24580" name="Picture 15"/>
          <p:cNvPicPr>
            <a:picLocks noChangeAspect="1"/>
          </p:cNvPicPr>
          <p:nvPr/>
        </p:nvPicPr>
        <p:blipFill>
          <a:blip r:embed="rId6"/>
          <a:srcRect/>
          <a:stretch>
            <a:fillRect/>
          </a:stretch>
        </p:blipFill>
        <p:spPr bwMode="auto">
          <a:xfrm>
            <a:off x="6021388" y="3403600"/>
            <a:ext cx="1695450" cy="1789113"/>
          </a:xfrm>
          <a:prstGeom prst="rect">
            <a:avLst/>
          </a:prstGeom>
          <a:noFill/>
          <a:ln w="9525">
            <a:noFill/>
            <a:miter lim="800000"/>
            <a:headEnd/>
            <a:tailEnd/>
          </a:ln>
        </p:spPr>
      </p:pic>
      <p:pic>
        <p:nvPicPr>
          <p:cNvPr id="24581" name="Picture 16"/>
          <p:cNvPicPr>
            <a:picLocks noChangeAspect="1"/>
          </p:cNvPicPr>
          <p:nvPr/>
        </p:nvPicPr>
        <p:blipFill>
          <a:blip r:embed="rId7"/>
          <a:srcRect/>
          <a:stretch>
            <a:fillRect/>
          </a:stretch>
        </p:blipFill>
        <p:spPr bwMode="auto">
          <a:xfrm>
            <a:off x="5145088" y="4421188"/>
            <a:ext cx="1979612" cy="1949450"/>
          </a:xfrm>
          <a:prstGeom prst="rect">
            <a:avLst/>
          </a:prstGeom>
          <a:noFill/>
          <a:ln w="9525">
            <a:noFill/>
            <a:miter lim="800000"/>
            <a:headEnd/>
            <a:tailEnd/>
          </a:ln>
        </p:spPr>
      </p:pic>
      <p:pic>
        <p:nvPicPr>
          <p:cNvPr id="24582" name="Picture 17"/>
          <p:cNvPicPr>
            <a:picLocks noChangeAspect="1"/>
          </p:cNvPicPr>
          <p:nvPr/>
        </p:nvPicPr>
        <p:blipFill>
          <a:blip r:embed="rId8"/>
          <a:srcRect/>
          <a:stretch>
            <a:fillRect/>
          </a:stretch>
        </p:blipFill>
        <p:spPr bwMode="auto">
          <a:xfrm>
            <a:off x="3663950" y="5043488"/>
            <a:ext cx="1868488" cy="1455737"/>
          </a:xfrm>
          <a:prstGeom prst="rect">
            <a:avLst/>
          </a:prstGeom>
          <a:noFill/>
          <a:ln w="9525">
            <a:noFill/>
            <a:miter lim="800000"/>
            <a:headEnd/>
            <a:tailEnd/>
          </a:ln>
        </p:spPr>
      </p:pic>
      <p:pic>
        <p:nvPicPr>
          <p:cNvPr id="24583" name="Picture 18"/>
          <p:cNvPicPr>
            <a:picLocks noChangeAspect="1"/>
          </p:cNvPicPr>
          <p:nvPr/>
        </p:nvPicPr>
        <p:blipFill>
          <a:blip r:embed="rId9"/>
          <a:srcRect/>
          <a:stretch>
            <a:fillRect/>
          </a:stretch>
        </p:blipFill>
        <p:spPr bwMode="auto">
          <a:xfrm>
            <a:off x="2124075" y="4410075"/>
            <a:ext cx="1947863" cy="1917700"/>
          </a:xfrm>
          <a:prstGeom prst="rect">
            <a:avLst/>
          </a:prstGeom>
          <a:noFill/>
          <a:ln w="9525">
            <a:noFill/>
            <a:miter lim="800000"/>
            <a:headEnd/>
            <a:tailEnd/>
          </a:ln>
        </p:spPr>
      </p:pic>
      <p:pic>
        <p:nvPicPr>
          <p:cNvPr id="24584" name="Picture 19"/>
          <p:cNvPicPr>
            <a:picLocks noChangeAspect="1"/>
          </p:cNvPicPr>
          <p:nvPr/>
        </p:nvPicPr>
        <p:blipFill>
          <a:blip r:embed="rId10"/>
          <a:srcRect/>
          <a:stretch>
            <a:fillRect/>
          </a:stretch>
        </p:blipFill>
        <p:spPr bwMode="auto">
          <a:xfrm>
            <a:off x="1539875" y="3411538"/>
            <a:ext cx="1677988" cy="1755775"/>
          </a:xfrm>
          <a:prstGeom prst="rect">
            <a:avLst/>
          </a:prstGeom>
          <a:noFill/>
          <a:ln w="9525">
            <a:noFill/>
            <a:miter lim="800000"/>
            <a:headEnd/>
            <a:tailEnd/>
          </a:ln>
        </p:spPr>
      </p:pic>
      <p:pic>
        <p:nvPicPr>
          <p:cNvPr id="21" name="Picture 20"/>
          <p:cNvPicPr>
            <a:picLocks noChangeAspect="1"/>
          </p:cNvPicPr>
          <p:nvPr/>
        </p:nvPicPr>
        <p:blipFill>
          <a:blip r:embed="rId11"/>
          <a:srcRect/>
          <a:stretch>
            <a:fillRect/>
          </a:stretch>
        </p:blipFill>
        <p:spPr bwMode="auto">
          <a:xfrm>
            <a:off x="1530350" y="708025"/>
            <a:ext cx="2212975" cy="2670175"/>
          </a:xfrm>
          <a:prstGeom prst="rect">
            <a:avLst/>
          </a:prstGeom>
          <a:noFill/>
          <a:ln w="9525">
            <a:noFill/>
            <a:miter lim="800000"/>
            <a:headEnd/>
            <a:tailEnd/>
          </a:ln>
        </p:spPr>
      </p:pic>
      <p:sp>
        <p:nvSpPr>
          <p:cNvPr id="13" name="TextBox 12"/>
          <p:cNvSpPr txBox="1"/>
          <p:nvPr/>
        </p:nvSpPr>
        <p:spPr>
          <a:xfrm>
            <a:off x="3640138" y="3200400"/>
            <a:ext cx="1984375" cy="304800"/>
          </a:xfrm>
          <a:prstGeom prst="rect">
            <a:avLst/>
          </a:prstGeom>
          <a:noFill/>
        </p:spPr>
        <p:txBody>
          <a:bodyPr wrap="none">
            <a:spAutoFit/>
          </a:bodyPr>
          <a:lstStyle/>
          <a:p>
            <a:pPr>
              <a:defRPr/>
            </a:pPr>
            <a:r>
              <a:rPr lang="en-US" sz="1380" b="1" dirty="0">
                <a:solidFill>
                  <a:schemeClr val="tx1">
                    <a:lumMod val="65000"/>
                    <a:lumOff val="35000"/>
                  </a:schemeClr>
                </a:solidFill>
                <a:latin typeface="Helvetica"/>
                <a:ea typeface="ＭＳ Ｐゴシック" charset="0"/>
                <a:cs typeface="Helvetica"/>
              </a:rPr>
              <a:t>SCIENTIFIC METHOD</a:t>
            </a:r>
          </a:p>
        </p:txBody>
      </p:sp>
      <p:pic>
        <p:nvPicPr>
          <p:cNvPr id="2" name="Picture 1" descr="Observations.png"/>
          <p:cNvPicPr>
            <a:picLocks noChangeAspect="1"/>
          </p:cNvPicPr>
          <p:nvPr/>
        </p:nvPicPr>
        <p:blipFill>
          <a:blip r:embed="rId12"/>
          <a:srcRect/>
          <a:stretch>
            <a:fillRect/>
          </a:stretch>
        </p:blipFill>
        <p:spPr bwMode="auto">
          <a:xfrm>
            <a:off x="3094038" y="276225"/>
            <a:ext cx="3067050" cy="1601788"/>
          </a:xfrm>
          <a:prstGeom prst="rect">
            <a:avLst/>
          </a:prstGeom>
          <a:noFill/>
          <a:ln w="9525">
            <a:noFill/>
            <a:miter lim="800000"/>
            <a:headEnd/>
            <a:tailEnd/>
          </a:ln>
        </p:spPr>
      </p:pic>
      <p:pic>
        <p:nvPicPr>
          <p:cNvPr id="3" name="Picture 2"/>
          <p:cNvPicPr>
            <a:picLocks noChangeAspect="1"/>
          </p:cNvPicPr>
          <p:nvPr/>
        </p:nvPicPr>
        <p:blipFill>
          <a:blip r:embed="rId13"/>
          <a:srcRect/>
          <a:stretch>
            <a:fillRect/>
          </a:stretch>
        </p:blipFill>
        <p:spPr bwMode="auto">
          <a:xfrm>
            <a:off x="4144963" y="777875"/>
            <a:ext cx="949325" cy="396875"/>
          </a:xfrm>
          <a:prstGeom prst="rect">
            <a:avLst/>
          </a:prstGeom>
          <a:noFill/>
          <a:ln w="9525">
            <a:noFill/>
            <a:miter lim="800000"/>
            <a:headEnd/>
            <a:tailEnd/>
          </a:ln>
        </p:spPr>
      </p:pic>
      <p:pic>
        <p:nvPicPr>
          <p:cNvPr id="4" name="Picture 3" descr="Questions.png"/>
          <p:cNvPicPr>
            <a:picLocks noChangeAspect="1"/>
          </p:cNvPicPr>
          <p:nvPr/>
        </p:nvPicPr>
        <p:blipFill>
          <a:blip r:embed="rId14"/>
          <a:srcRect/>
          <a:stretch>
            <a:fillRect/>
          </a:stretch>
        </p:blipFill>
        <p:spPr bwMode="auto">
          <a:xfrm>
            <a:off x="6473825" y="1174750"/>
            <a:ext cx="1252538" cy="1457325"/>
          </a:xfrm>
          <a:prstGeom prst="rect">
            <a:avLst/>
          </a:prstGeom>
          <a:noFill/>
          <a:ln w="9525">
            <a:noFill/>
            <a:miter lim="800000"/>
            <a:headEnd/>
            <a:tailEnd/>
          </a:ln>
        </p:spPr>
      </p:pic>
      <p:pic>
        <p:nvPicPr>
          <p:cNvPr id="22" name="Picture 21" descr="Hypothesis.png"/>
          <p:cNvPicPr>
            <a:picLocks noChangeAspect="1"/>
          </p:cNvPicPr>
          <p:nvPr/>
        </p:nvPicPr>
        <p:blipFill>
          <a:blip r:embed="rId15"/>
          <a:srcRect/>
          <a:stretch>
            <a:fillRect/>
          </a:stretch>
        </p:blipFill>
        <p:spPr bwMode="auto">
          <a:xfrm>
            <a:off x="6548438" y="3576638"/>
            <a:ext cx="1444625" cy="1384300"/>
          </a:xfrm>
          <a:prstGeom prst="rect">
            <a:avLst/>
          </a:prstGeom>
          <a:noFill/>
          <a:ln w="9525">
            <a:noFill/>
            <a:miter lim="800000"/>
            <a:headEnd/>
            <a:tailEnd/>
          </a:ln>
        </p:spPr>
      </p:pic>
      <p:pic>
        <p:nvPicPr>
          <p:cNvPr id="23" name="Picture 22" descr="Predictions.png"/>
          <p:cNvPicPr>
            <a:picLocks noChangeAspect="1"/>
          </p:cNvPicPr>
          <p:nvPr/>
        </p:nvPicPr>
        <p:blipFill>
          <a:blip r:embed="rId16"/>
          <a:srcRect/>
          <a:stretch>
            <a:fillRect/>
          </a:stretch>
        </p:blipFill>
        <p:spPr bwMode="auto">
          <a:xfrm>
            <a:off x="5456238" y="4759325"/>
            <a:ext cx="1628775" cy="1719263"/>
          </a:xfrm>
          <a:prstGeom prst="rect">
            <a:avLst/>
          </a:prstGeom>
          <a:noFill/>
          <a:ln w="9525">
            <a:noFill/>
            <a:miter lim="800000"/>
            <a:headEnd/>
            <a:tailEnd/>
          </a:ln>
        </p:spPr>
      </p:pic>
      <p:pic>
        <p:nvPicPr>
          <p:cNvPr id="24" name="Picture 23" descr="Experiment.png"/>
          <p:cNvPicPr>
            <a:picLocks noChangeAspect="1"/>
          </p:cNvPicPr>
          <p:nvPr/>
        </p:nvPicPr>
        <p:blipFill>
          <a:blip r:embed="rId17"/>
          <a:srcRect/>
          <a:stretch>
            <a:fillRect/>
          </a:stretch>
        </p:blipFill>
        <p:spPr bwMode="auto">
          <a:xfrm>
            <a:off x="3943350" y="5238750"/>
            <a:ext cx="1392238" cy="1492250"/>
          </a:xfrm>
          <a:prstGeom prst="rect">
            <a:avLst/>
          </a:prstGeom>
          <a:noFill/>
          <a:ln w="9525">
            <a:noFill/>
            <a:miter lim="800000"/>
            <a:headEnd/>
            <a:tailEnd/>
          </a:ln>
        </p:spPr>
      </p:pic>
      <p:pic>
        <p:nvPicPr>
          <p:cNvPr id="25" name="Picture 24" descr="Results.png"/>
          <p:cNvPicPr>
            <a:picLocks noChangeAspect="1"/>
          </p:cNvPicPr>
          <p:nvPr/>
        </p:nvPicPr>
        <p:blipFill>
          <a:blip r:embed="rId18"/>
          <a:srcRect/>
          <a:stretch>
            <a:fillRect/>
          </a:stretch>
        </p:blipFill>
        <p:spPr bwMode="auto">
          <a:xfrm>
            <a:off x="2300288" y="4702175"/>
            <a:ext cx="1433512" cy="1644650"/>
          </a:xfrm>
          <a:prstGeom prst="rect">
            <a:avLst/>
          </a:prstGeom>
          <a:noFill/>
          <a:ln w="9525">
            <a:noFill/>
            <a:miter lim="800000"/>
            <a:headEnd/>
            <a:tailEnd/>
          </a:ln>
        </p:spPr>
      </p:pic>
      <p:pic>
        <p:nvPicPr>
          <p:cNvPr id="26" name="Picture 25" descr="Interpretations.png"/>
          <p:cNvPicPr>
            <a:picLocks noChangeAspect="1"/>
          </p:cNvPicPr>
          <p:nvPr/>
        </p:nvPicPr>
        <p:blipFill>
          <a:blip r:embed="rId19"/>
          <a:srcRect/>
          <a:stretch>
            <a:fillRect/>
          </a:stretch>
        </p:blipFill>
        <p:spPr bwMode="auto">
          <a:xfrm>
            <a:off x="1198563" y="3533775"/>
            <a:ext cx="1512887" cy="1673225"/>
          </a:xfrm>
          <a:prstGeom prst="rect">
            <a:avLst/>
          </a:prstGeom>
          <a:noFill/>
          <a:ln w="9525">
            <a:noFill/>
            <a:miter lim="800000"/>
            <a:headEnd/>
            <a:tailEnd/>
          </a:ln>
        </p:spPr>
      </p:pic>
      <p:pic>
        <p:nvPicPr>
          <p:cNvPr id="27" name="Picture 26" descr="Conclusions.png"/>
          <p:cNvPicPr>
            <a:picLocks noChangeAspect="1"/>
          </p:cNvPicPr>
          <p:nvPr/>
        </p:nvPicPr>
        <p:blipFill>
          <a:blip r:embed="rId20"/>
          <a:srcRect/>
          <a:stretch>
            <a:fillRect/>
          </a:stretch>
        </p:blipFill>
        <p:spPr bwMode="auto">
          <a:xfrm>
            <a:off x="2124075" y="1709738"/>
            <a:ext cx="784225" cy="881062"/>
          </a:xfrm>
          <a:prstGeom prst="rect">
            <a:avLst/>
          </a:prstGeom>
          <a:noFill/>
          <a:ln w="9525">
            <a:noFill/>
            <a:miter lim="800000"/>
            <a:headEnd/>
            <a:tailEnd/>
          </a:ln>
        </p:spPr>
      </p:pic>
      <p:pic>
        <p:nvPicPr>
          <p:cNvPr id="28" name="Picture 27" descr="ObservationTEXT.png"/>
          <p:cNvPicPr>
            <a:picLocks noChangeAspect="1"/>
          </p:cNvPicPr>
          <p:nvPr/>
        </p:nvPicPr>
        <p:blipFill>
          <a:blip r:embed="rId21"/>
          <a:srcRect/>
          <a:stretch>
            <a:fillRect/>
          </a:stretch>
        </p:blipFill>
        <p:spPr bwMode="auto">
          <a:xfrm>
            <a:off x="3951288" y="53975"/>
            <a:ext cx="1387475" cy="198438"/>
          </a:xfrm>
          <a:prstGeom prst="rect">
            <a:avLst/>
          </a:prstGeom>
          <a:noFill/>
          <a:ln w="9525">
            <a:noFill/>
            <a:miter lim="800000"/>
            <a:headEnd/>
            <a:tailEnd/>
          </a:ln>
        </p:spPr>
      </p:pic>
      <p:pic>
        <p:nvPicPr>
          <p:cNvPr id="29" name="Picture 28" descr="ConclusionTEXT.png"/>
          <p:cNvPicPr>
            <a:picLocks noChangeAspect="1"/>
          </p:cNvPicPr>
          <p:nvPr/>
        </p:nvPicPr>
        <p:blipFill>
          <a:blip r:embed="rId22"/>
          <a:srcRect/>
          <a:stretch>
            <a:fillRect/>
          </a:stretch>
        </p:blipFill>
        <p:spPr bwMode="auto">
          <a:xfrm>
            <a:off x="1450975" y="1163638"/>
            <a:ext cx="703263" cy="1174750"/>
          </a:xfrm>
          <a:prstGeom prst="rect">
            <a:avLst/>
          </a:prstGeom>
          <a:noFill/>
          <a:ln w="9525">
            <a:noFill/>
            <a:miter lim="800000"/>
            <a:headEnd/>
            <a:tailEnd/>
          </a:ln>
        </p:spPr>
      </p:pic>
      <p:pic>
        <p:nvPicPr>
          <p:cNvPr id="31" name="Picture 30" descr="EYES.png"/>
          <p:cNvPicPr>
            <a:picLocks noChangeAspect="1"/>
          </p:cNvPicPr>
          <p:nvPr/>
        </p:nvPicPr>
        <p:blipFill>
          <a:blip r:embed="rId23"/>
          <a:srcRect/>
          <a:stretch>
            <a:fillRect/>
          </a:stretch>
        </p:blipFill>
        <p:spPr bwMode="auto">
          <a:xfrm>
            <a:off x="3248025" y="615950"/>
            <a:ext cx="974725" cy="804863"/>
          </a:xfrm>
          <a:prstGeom prst="rect">
            <a:avLst/>
          </a:prstGeom>
          <a:noFill/>
          <a:ln w="9525">
            <a:noFill/>
            <a:miter lim="800000"/>
            <a:headEnd/>
            <a:tailEnd/>
          </a:ln>
        </p:spPr>
      </p:pic>
      <p:sp>
        <p:nvSpPr>
          <p:cNvPr id="7" name="TextBox 6"/>
          <p:cNvSpPr txBox="1"/>
          <p:nvPr/>
        </p:nvSpPr>
        <p:spPr>
          <a:xfrm>
            <a:off x="117475" y="6478588"/>
            <a:ext cx="2666999" cy="307777"/>
          </a:xfrm>
          <a:prstGeom prst="rect">
            <a:avLst/>
          </a:prstGeom>
          <a:noFill/>
        </p:spPr>
        <p:txBody>
          <a:bodyPr wrap="square" rtlCol="0">
            <a:spAutoFit/>
          </a:bodyPr>
          <a:lstStyle/>
          <a:p>
            <a:r>
              <a:rPr lang="en-US" sz="1400" dirty="0" smtClean="0">
                <a:solidFill>
                  <a:schemeClr val="tx1">
                    <a:lumMod val="75000"/>
                    <a:lumOff val="25000"/>
                  </a:schemeClr>
                </a:solidFill>
                <a:latin typeface="Arial"/>
                <a:cs typeface="Arial"/>
              </a:rPr>
              <a:t>Credits: Emmanuel Nunez</a:t>
            </a:r>
            <a:endParaRPr lang="en-US" sz="1400" dirty="0">
              <a:solidFill>
                <a:schemeClr val="tx1">
                  <a:lumMod val="75000"/>
                  <a:lumOff val="25000"/>
                </a:schemeClr>
              </a:solidFill>
              <a:latin typeface="Arial"/>
              <a:cs typeface="Arial"/>
            </a:endParaRPr>
          </a:p>
        </p:txBody>
      </p:sp>
    </p:spTree>
    <p:extLst>
      <p:ext uri="{BB962C8B-B14F-4D97-AF65-F5344CB8AC3E}">
        <p14:creationId xmlns:p14="http://schemas.microsoft.com/office/powerpoint/2010/main" val="16194686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0"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0"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0"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0"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0"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xit" presetSubtype="0" fill="hold" nodeType="withEffect">
                                  <p:stCondLst>
                                    <p:cond delay="0"/>
                                  </p:stCondLst>
                                  <p:childTnLst>
                                    <p:animEffect transition="out" filter="fade">
                                      <p:cBhvr>
                                        <p:cTn id="60" dur="1000"/>
                                        <p:tgtEl>
                                          <p:spTgt spid="2"/>
                                        </p:tgtEl>
                                      </p:cBhvr>
                                    </p:animEffect>
                                    <p:set>
                                      <p:cBhvr>
                                        <p:cTn id="61" dur="1" fill="hold">
                                          <p:stCondLst>
                                            <p:cond delay="999"/>
                                          </p:stCondLst>
                                        </p:cTn>
                                        <p:tgtEl>
                                          <p:spTgt spid="2"/>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1000"/>
                                        <p:tgtEl>
                                          <p:spTgt spid="21"/>
                                        </p:tgtEl>
                                      </p:cBhvr>
                                    </p:animEffect>
                                    <p:set>
                                      <p:cBhvr>
                                        <p:cTn id="64" dur="1" fill="hold">
                                          <p:stCondLst>
                                            <p:cond delay="999"/>
                                          </p:stCondLst>
                                        </p:cTn>
                                        <p:tgtEl>
                                          <p:spTgt spid="21"/>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3"/>
                                        </p:tgtEl>
                                      </p:cBhvr>
                                    </p:animEffect>
                                    <p:set>
                                      <p:cBhvr>
                                        <p:cTn id="67" dur="1" fill="hold">
                                          <p:stCondLst>
                                            <p:cond delay="499"/>
                                          </p:stCondLst>
                                        </p:cTn>
                                        <p:tgtEl>
                                          <p:spTgt spid="3"/>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28"/>
                                        </p:tgtEl>
                                      </p:cBhvr>
                                    </p:animEffect>
                                    <p:set>
                                      <p:cBhvr>
                                        <p:cTn id="70" dur="1" fill="hold">
                                          <p:stCondLst>
                                            <p:cond delay="499"/>
                                          </p:stCondLst>
                                        </p:cTn>
                                        <p:tgtEl>
                                          <p:spTgt spid="28"/>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9"/>
                                        </p:tgtEl>
                                      </p:cBhvr>
                                    </p:animEffect>
                                    <p:set>
                                      <p:cBhvr>
                                        <p:cTn id="73" dur="1" fill="hold">
                                          <p:stCondLst>
                                            <p:cond delay="499"/>
                                          </p:stCondLst>
                                        </p:cTn>
                                        <p:tgtEl>
                                          <p:spTgt spid="29"/>
                                        </p:tgtEl>
                                        <p:attrNameLst>
                                          <p:attrName>style.visibility</p:attrName>
                                        </p:attrNameLst>
                                      </p:cBhvr>
                                      <p:to>
                                        <p:strVal val="hidden"/>
                                      </p:to>
                                    </p:set>
                                  </p:childTnLst>
                                </p:cTn>
                              </p:par>
                              <p:par>
                                <p:cTn id="74" presetID="0" presetClass="path" presetSubtype="0" accel="50000" decel="50000" fill="hold" nodeType="withEffect">
                                  <p:stCondLst>
                                    <p:cond delay="0"/>
                                  </p:stCondLst>
                                  <p:childTnLst>
                                    <p:animMotion origin="layout" path="M -3.61111E-6 4.07407E-6 C 0.0033 -0.00649 0.01094 -0.02662 0.01962 -0.03866 C 0.0283 -0.0507 0.03976 -0.06112 0.05191 -0.07199 C 0.06407 -0.08287 0.08386 -0.09769 0.09219 -0.1044 " pathEditMode="relative" rAng="0" ptsTypes="aaaa">
                                      <p:cBhvr>
                                        <p:cTn id="75" dur="2000" fill="hold"/>
                                        <p:tgtEl>
                                          <p:spTgt spid="27"/>
                                        </p:tgtEl>
                                        <p:attrNameLst>
                                          <p:attrName>ppt_x</p:attrName>
                                          <p:attrName>ppt_y</p:attrName>
                                        </p:attrNameLst>
                                      </p:cBhvr>
                                      <p:rCtr x="4600" y="-5200"/>
                                    </p:animMotion>
                                  </p:childTnLst>
                                </p:cTn>
                              </p:par>
                              <p:par>
                                <p:cTn id="76" presetID="10" presetClass="entr" presetSubtype="0" fill="hold" nodeType="withEffect">
                                  <p:stCondLst>
                                    <p:cond delay="20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49" presetClass="entr" presetSubtype="0" decel="100000" fill="hold" nodeType="click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2000" fill="hold"/>
                                        <p:tgtEl>
                                          <p:spTgt spid="32"/>
                                        </p:tgtEl>
                                        <p:attrNameLst>
                                          <p:attrName>ppt_w</p:attrName>
                                        </p:attrNameLst>
                                      </p:cBhvr>
                                      <p:tavLst>
                                        <p:tav tm="0">
                                          <p:val>
                                            <p:fltVal val="0"/>
                                          </p:val>
                                        </p:tav>
                                        <p:tav tm="100000">
                                          <p:val>
                                            <p:strVal val="#ppt_w"/>
                                          </p:val>
                                        </p:tav>
                                      </p:tavLst>
                                    </p:anim>
                                    <p:anim calcmode="lin" valueType="num">
                                      <p:cBhvr>
                                        <p:cTn id="84" dur="2000" fill="hold"/>
                                        <p:tgtEl>
                                          <p:spTgt spid="32"/>
                                        </p:tgtEl>
                                        <p:attrNameLst>
                                          <p:attrName>ppt_h</p:attrName>
                                        </p:attrNameLst>
                                      </p:cBhvr>
                                      <p:tavLst>
                                        <p:tav tm="0">
                                          <p:val>
                                            <p:fltVal val="0"/>
                                          </p:val>
                                        </p:tav>
                                        <p:tav tm="100000">
                                          <p:val>
                                            <p:strVal val="#ppt_h"/>
                                          </p:val>
                                        </p:tav>
                                      </p:tavLst>
                                    </p:anim>
                                    <p:anim calcmode="lin" valueType="num">
                                      <p:cBhvr>
                                        <p:cTn id="85" dur="2000" fill="hold"/>
                                        <p:tgtEl>
                                          <p:spTgt spid="32"/>
                                        </p:tgtEl>
                                        <p:attrNameLst>
                                          <p:attrName>style.rotation</p:attrName>
                                        </p:attrNameLst>
                                      </p:cBhvr>
                                      <p:tavLst>
                                        <p:tav tm="0">
                                          <p:val>
                                            <p:fltVal val="360"/>
                                          </p:val>
                                        </p:tav>
                                        <p:tav tm="100000">
                                          <p:val>
                                            <p:fltVal val="0"/>
                                          </p:val>
                                        </p:tav>
                                      </p:tavLst>
                                    </p:anim>
                                    <p:animEffect transition="in" filter="fade">
                                      <p:cBhvr>
                                        <p:cTn id="86" dur="2000"/>
                                        <p:tgtEl>
                                          <p:spTgt spid="32"/>
                                        </p:tgtEl>
                                      </p:cBhvr>
                                    </p:animEffect>
                                  </p:childTnLst>
                                </p:cTn>
                              </p:par>
                              <p:par>
                                <p:cTn id="87" presetID="10" presetClass="exit" presetSubtype="0" fill="hold" grpId="1" nodeType="with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childTnLst>
                          </p:cTn>
                        </p:par>
                      </p:childTnLst>
                    </p:cTn>
                  </p:par>
                  <p:par>
                    <p:cTn id="90" fill="hold" nodeType="clickPar">
                      <p:stCondLst>
                        <p:cond delay="indefinite"/>
                      </p:stCondLst>
                      <p:childTnLst>
                        <p:par>
                          <p:cTn id="91" fill="hold" nodeType="withGroup">
                            <p:stCondLst>
                              <p:cond delay="0"/>
                            </p:stCondLst>
                            <p:childTnLst>
                              <p:par>
                                <p:cTn id="92" presetID="10" presetClass="exit" presetSubtype="0" fill="hold" nodeType="click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ntr" presetSubtype="0" fill="hold" grpId="2" nodeType="with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3" descr="ScientificMethodQuadrant.jpg"/>
          <p:cNvPicPr>
            <a:picLocks noChangeAspect="1"/>
          </p:cNvPicPr>
          <p:nvPr/>
        </p:nvPicPr>
        <p:blipFill>
          <a:blip r:embed="rId3"/>
          <a:srcRect/>
          <a:stretch>
            <a:fillRect/>
          </a:stretch>
        </p:blipFill>
        <p:spPr bwMode="auto">
          <a:xfrm>
            <a:off x="1155700" y="0"/>
            <a:ext cx="6823075" cy="6858000"/>
          </a:xfrm>
          <a:prstGeom prst="rect">
            <a:avLst/>
          </a:prstGeom>
          <a:noFill/>
          <a:ln w="9525">
            <a:noFill/>
            <a:miter lim="800000"/>
            <a:headEnd/>
            <a:tailEnd/>
          </a:ln>
        </p:spPr>
      </p:pic>
      <p:sp>
        <p:nvSpPr>
          <p:cNvPr id="3" name="TextBox 2"/>
          <p:cNvSpPr txBox="1"/>
          <p:nvPr/>
        </p:nvSpPr>
        <p:spPr>
          <a:xfrm>
            <a:off x="117475" y="6478588"/>
            <a:ext cx="2666999" cy="307777"/>
          </a:xfrm>
          <a:prstGeom prst="rect">
            <a:avLst/>
          </a:prstGeom>
          <a:noFill/>
        </p:spPr>
        <p:txBody>
          <a:bodyPr wrap="square" rtlCol="0">
            <a:spAutoFit/>
          </a:bodyPr>
          <a:lstStyle/>
          <a:p>
            <a:r>
              <a:rPr lang="en-US" sz="1400" dirty="0" smtClean="0">
                <a:solidFill>
                  <a:schemeClr val="tx1">
                    <a:lumMod val="75000"/>
                    <a:lumOff val="25000"/>
                  </a:schemeClr>
                </a:solidFill>
                <a:latin typeface="Arial"/>
                <a:cs typeface="Arial"/>
              </a:rPr>
              <a:t>Credits: Emmanuel Nunez</a:t>
            </a:r>
            <a:endParaRPr lang="en-US" sz="1400" dirty="0">
              <a:solidFill>
                <a:schemeClr val="tx1">
                  <a:lumMod val="75000"/>
                  <a:lumOff val="25000"/>
                </a:schemeClr>
              </a:solidFill>
              <a:latin typeface="Arial"/>
              <a:cs typeface="Arial"/>
            </a:endParaRPr>
          </a:p>
        </p:txBody>
      </p:sp>
    </p:spTree>
    <p:extLst>
      <p:ext uri="{BB962C8B-B14F-4D97-AF65-F5344CB8AC3E}">
        <p14:creationId xmlns:p14="http://schemas.microsoft.com/office/powerpoint/2010/main" val="246475154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29" y="2106875"/>
            <a:ext cx="8795171" cy="466286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800" dirty="0" err="1">
                <a:solidFill>
                  <a:schemeClr val="tx1">
                    <a:lumMod val="75000"/>
                    <a:lumOff val="25000"/>
                  </a:schemeClr>
                </a:solidFill>
              </a:rPr>
              <a:t>Teratoma</a:t>
            </a:r>
            <a:r>
              <a:rPr lang="en-US" sz="2800" dirty="0">
                <a:solidFill>
                  <a:schemeClr val="tx1">
                    <a:lumMod val="75000"/>
                    <a:lumOff val="25000"/>
                  </a:schemeClr>
                </a:solidFill>
              </a:rPr>
              <a:t> Assay: Gold Standard for </a:t>
            </a:r>
            <a:r>
              <a:rPr lang="en-US" sz="2800" dirty="0" err="1">
                <a:solidFill>
                  <a:schemeClr val="tx1">
                    <a:lumMod val="75000"/>
                    <a:lumOff val="25000"/>
                  </a:schemeClr>
                </a:solidFill>
              </a:rPr>
              <a:t>pluripotency</a:t>
            </a:r>
            <a:endParaRPr lang="en-US" sz="2800" dirty="0">
              <a:solidFill>
                <a:schemeClr val="tx1">
                  <a:lumMod val="75000"/>
                  <a:lumOff val="25000"/>
                </a:schemeClr>
              </a:solidFill>
            </a:endParaRPr>
          </a:p>
          <a:p>
            <a:pPr marL="914400" lvl="1" indent="-233363" algn="l">
              <a:buFont typeface="Arial"/>
              <a:buChar char="•"/>
            </a:pPr>
            <a:r>
              <a:rPr lang="en-US" sz="1800" dirty="0">
                <a:solidFill>
                  <a:schemeClr val="tx1">
                    <a:lumMod val="65000"/>
                    <a:lumOff val="35000"/>
                  </a:schemeClr>
                </a:solidFill>
              </a:rPr>
              <a:t>Involves placing cells of interest into a </a:t>
            </a:r>
            <a:r>
              <a:rPr lang="en-US" sz="1800" dirty="0" smtClean="0">
                <a:solidFill>
                  <a:schemeClr val="tx1">
                    <a:lumMod val="65000"/>
                    <a:lumOff val="35000"/>
                  </a:schemeClr>
                </a:solidFill>
              </a:rPr>
              <a:t>blastocyst</a:t>
            </a:r>
            <a:endParaRPr lang="en-US" sz="1800" dirty="0">
              <a:solidFill>
                <a:schemeClr val="tx1">
                  <a:lumMod val="65000"/>
                  <a:lumOff val="35000"/>
                </a:schemeClr>
              </a:solidFill>
            </a:endParaRPr>
          </a:p>
          <a:p>
            <a:pPr marL="914400" lvl="1" indent="-233363" algn="l">
              <a:buFont typeface="Arial"/>
              <a:buChar char="•"/>
            </a:pPr>
            <a:r>
              <a:rPr lang="en-US" sz="1800" dirty="0">
                <a:solidFill>
                  <a:schemeClr val="tx1">
                    <a:lumMod val="65000"/>
                    <a:lumOff val="35000"/>
                  </a:schemeClr>
                </a:solidFill>
              </a:rPr>
              <a:t>Tracing the cells as they </a:t>
            </a:r>
            <a:r>
              <a:rPr lang="en-US" sz="1800" dirty="0" smtClean="0">
                <a:solidFill>
                  <a:schemeClr val="tx1">
                    <a:lumMod val="65000"/>
                    <a:lumOff val="35000"/>
                  </a:schemeClr>
                </a:solidFill>
              </a:rPr>
              <a:t>develop into all four </a:t>
            </a:r>
            <a:r>
              <a:rPr lang="en-US" sz="1800" dirty="0">
                <a:solidFill>
                  <a:schemeClr val="tx1">
                    <a:lumMod val="65000"/>
                    <a:lumOff val="35000"/>
                  </a:schemeClr>
                </a:solidFill>
              </a:rPr>
              <a:t>germ </a:t>
            </a:r>
            <a:r>
              <a:rPr lang="en-US" sz="1800" dirty="0" smtClean="0">
                <a:solidFill>
                  <a:schemeClr val="tx1">
                    <a:lumMod val="65000"/>
                    <a:lumOff val="35000"/>
                  </a:schemeClr>
                </a:solidFill>
              </a:rPr>
              <a:t>layers </a:t>
            </a:r>
            <a:endParaRPr lang="en-US" sz="1800" dirty="0">
              <a:solidFill>
                <a:schemeClr val="tx1">
                  <a:lumMod val="65000"/>
                  <a:lumOff val="35000"/>
                </a:schemeClr>
              </a:solidFill>
            </a:endParaRPr>
          </a:p>
          <a:p>
            <a:pPr marL="457200" indent="-233363" algn="l">
              <a:buFont typeface="Arial"/>
              <a:buChar char="•"/>
            </a:pPr>
            <a:r>
              <a:rPr lang="en-US" sz="2800" dirty="0" err="1">
                <a:solidFill>
                  <a:schemeClr val="tx1">
                    <a:lumMod val="75000"/>
                    <a:lumOff val="25000"/>
                  </a:schemeClr>
                </a:solidFill>
              </a:rPr>
              <a:t>Pluritest</a:t>
            </a:r>
            <a:r>
              <a:rPr lang="en-US" sz="2800" dirty="0">
                <a:solidFill>
                  <a:schemeClr val="tx1">
                    <a:lumMod val="75000"/>
                    <a:lumOff val="25000"/>
                  </a:schemeClr>
                </a:solidFill>
              </a:rPr>
              <a:t>: New Genetic </a:t>
            </a:r>
            <a:r>
              <a:rPr lang="en-US" sz="2800" dirty="0" smtClean="0">
                <a:solidFill>
                  <a:schemeClr val="tx1">
                    <a:lumMod val="75000"/>
                    <a:lumOff val="25000"/>
                  </a:schemeClr>
                </a:solidFill>
              </a:rPr>
              <a:t>Analysis; Microarray </a:t>
            </a:r>
            <a:r>
              <a:rPr lang="en-US" sz="2800" dirty="0">
                <a:solidFill>
                  <a:schemeClr val="tx1">
                    <a:lumMod val="75000"/>
                    <a:lumOff val="25000"/>
                  </a:schemeClr>
                </a:solidFill>
              </a:rPr>
              <a:t>Analysis</a:t>
            </a:r>
          </a:p>
          <a:p>
            <a:pPr marL="914400" lvl="1" indent="-233363" algn="l">
              <a:buFont typeface="Arial"/>
              <a:buChar char="•"/>
            </a:pPr>
            <a:r>
              <a:rPr lang="en-US" sz="1800" dirty="0">
                <a:solidFill>
                  <a:srgbClr val="595959"/>
                </a:solidFill>
              </a:rPr>
              <a:t>Involves collecting the mRNA from cells of interest</a:t>
            </a:r>
          </a:p>
          <a:p>
            <a:pPr marL="914400" lvl="1" indent="-233363" algn="l">
              <a:buFont typeface="Arial"/>
              <a:buChar char="•"/>
            </a:pPr>
            <a:r>
              <a:rPr lang="en-US" sz="1800" dirty="0">
                <a:solidFill>
                  <a:srgbClr val="595959"/>
                </a:solidFill>
              </a:rPr>
              <a:t>Analyzed expression profile compared to ESCs profile </a:t>
            </a:r>
          </a:p>
          <a:p>
            <a:pPr marL="914400" lvl="1" indent="-233363" algn="l">
              <a:buFont typeface="Arial"/>
              <a:buChar char="•"/>
            </a:pPr>
            <a:r>
              <a:rPr lang="en-US" sz="1800" dirty="0">
                <a:solidFill>
                  <a:srgbClr val="595959"/>
                </a:solidFill>
              </a:rPr>
              <a:t>Enhancer </a:t>
            </a:r>
            <a:r>
              <a:rPr lang="en-US" sz="1800" dirty="0" smtClean="0">
                <a:solidFill>
                  <a:srgbClr val="595959"/>
                </a:solidFill>
              </a:rPr>
              <a:t>sequence</a:t>
            </a:r>
            <a:endParaRPr lang="en-US" sz="1800" dirty="0">
              <a:solidFill>
                <a:srgbClr val="595959"/>
              </a:solidFill>
            </a:endParaRPr>
          </a:p>
          <a:p>
            <a:pPr marL="457200" indent="-233363" algn="l">
              <a:buFont typeface="Arial"/>
              <a:buChar char="•"/>
            </a:pPr>
            <a:r>
              <a:rPr lang="en-US" sz="2800" dirty="0">
                <a:solidFill>
                  <a:schemeClr val="tx1">
                    <a:lumMod val="75000"/>
                    <a:lumOff val="25000"/>
                  </a:schemeClr>
                </a:solidFill>
              </a:rPr>
              <a:t> Comparing the methods </a:t>
            </a:r>
          </a:p>
          <a:p>
            <a:pPr marL="914400" lvl="1" indent="-233363" algn="l">
              <a:buFont typeface="Arial"/>
              <a:buChar char="•"/>
            </a:pPr>
            <a:r>
              <a:rPr lang="en-US" sz="1800" dirty="0" smtClean="0">
                <a:solidFill>
                  <a:srgbClr val="595959"/>
                </a:solidFill>
              </a:rPr>
              <a:t>Animal experimentation </a:t>
            </a:r>
            <a:r>
              <a:rPr lang="en-US" sz="1800" dirty="0">
                <a:solidFill>
                  <a:srgbClr val="595959"/>
                </a:solidFill>
              </a:rPr>
              <a:t>vs. m</a:t>
            </a:r>
            <a:r>
              <a:rPr lang="en-US" sz="1800" dirty="0" smtClean="0">
                <a:solidFill>
                  <a:srgbClr val="595959"/>
                </a:solidFill>
              </a:rPr>
              <a:t>icroarray</a:t>
            </a:r>
            <a:endParaRPr lang="en-US" sz="1800" dirty="0">
              <a:solidFill>
                <a:srgbClr val="595959"/>
              </a:solidFill>
            </a:endParaRPr>
          </a:p>
          <a:p>
            <a:pPr marL="914400" lvl="1" indent="-233363" algn="l">
              <a:buFont typeface="Arial"/>
              <a:buChar char="•"/>
            </a:pPr>
            <a:r>
              <a:rPr lang="en-US" sz="1800" dirty="0">
                <a:solidFill>
                  <a:srgbClr val="595959"/>
                </a:solidFill>
              </a:rPr>
              <a:t>Embryo </a:t>
            </a:r>
            <a:r>
              <a:rPr lang="en-US" sz="1800" dirty="0" smtClean="0">
                <a:solidFill>
                  <a:srgbClr val="595959"/>
                </a:solidFill>
              </a:rPr>
              <a:t>experimentation </a:t>
            </a:r>
            <a:r>
              <a:rPr lang="en-US" sz="1800" dirty="0">
                <a:solidFill>
                  <a:srgbClr val="595959"/>
                </a:solidFill>
              </a:rPr>
              <a:t>vs. </a:t>
            </a:r>
            <a:r>
              <a:rPr lang="en-US" sz="1800" dirty="0" smtClean="0">
                <a:solidFill>
                  <a:srgbClr val="595959"/>
                </a:solidFill>
              </a:rPr>
              <a:t>cell lines</a:t>
            </a:r>
            <a:endParaRPr lang="en-US" sz="1800" dirty="0">
              <a:solidFill>
                <a:srgbClr val="595959"/>
              </a:solidFill>
            </a:endParaRPr>
          </a:p>
          <a:p>
            <a:pPr marL="914400" lvl="1" indent="-233363" algn="l">
              <a:buFont typeface="Arial"/>
              <a:buChar char="•"/>
            </a:pPr>
            <a:r>
              <a:rPr lang="en-US" sz="1800" dirty="0">
                <a:solidFill>
                  <a:srgbClr val="595959"/>
                </a:solidFill>
              </a:rPr>
              <a:t>Macro phenotypic functional level vs. </a:t>
            </a:r>
            <a:r>
              <a:rPr lang="en-US" sz="1800" dirty="0" smtClean="0">
                <a:solidFill>
                  <a:srgbClr val="595959"/>
                </a:solidFill>
              </a:rPr>
              <a:t>micro level nucleic analysis</a:t>
            </a:r>
            <a:r>
              <a:rPr lang="en-US" sz="1800" dirty="0">
                <a:solidFill>
                  <a:srgbClr val="595959"/>
                </a:solidFill>
              </a:rPr>
              <a:t>? </a:t>
            </a:r>
          </a:p>
          <a:p>
            <a:pPr marL="682625" indent="-223838"/>
            <a:endParaRPr lang="en-US" sz="2800" dirty="0">
              <a:solidFill>
                <a:schemeClr val="tx1">
                  <a:lumMod val="75000"/>
                  <a:lumOff val="25000"/>
                </a:schemeClr>
              </a:solidFill>
            </a:endParaRPr>
          </a:p>
        </p:txBody>
      </p:sp>
      <p:sp>
        <p:nvSpPr>
          <p:cNvPr id="6" name="Title 1"/>
          <p:cNvSpPr txBox="1">
            <a:spLocks/>
          </p:cNvSpPr>
          <p:nvPr/>
        </p:nvSpPr>
        <p:spPr>
          <a:xfrm>
            <a:off x="0" y="364816"/>
            <a:ext cx="9144000" cy="1143000"/>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rgbClr val="12919C"/>
                </a:solidFill>
                <a:latin typeface="Arial"/>
                <a:cs typeface="Arial"/>
              </a:rPr>
              <a:t>Teratoma</a:t>
            </a:r>
            <a:r>
              <a:rPr lang="en-US" dirty="0" smtClean="0">
                <a:solidFill>
                  <a:srgbClr val="12919C"/>
                </a:solidFill>
                <a:latin typeface="Arial"/>
                <a:cs typeface="Arial"/>
              </a:rPr>
              <a:t> Assay or </a:t>
            </a:r>
            <a:r>
              <a:rPr lang="en-US" dirty="0" err="1" smtClean="0">
                <a:solidFill>
                  <a:srgbClr val="12919C"/>
                </a:solidFill>
                <a:latin typeface="Arial"/>
                <a:cs typeface="Arial"/>
              </a:rPr>
              <a:t>Pluritest</a:t>
            </a:r>
            <a:r>
              <a:rPr lang="en-US" dirty="0" smtClean="0">
                <a:solidFill>
                  <a:srgbClr val="12919C"/>
                </a:solidFill>
                <a:latin typeface="Arial"/>
                <a:cs typeface="Arial"/>
              </a:rPr>
              <a:t>?</a:t>
            </a:r>
          </a:p>
          <a:p>
            <a:r>
              <a:rPr lang="en-US" sz="2500" i="1" dirty="0" smtClean="0">
                <a:solidFill>
                  <a:schemeClr val="tx1">
                    <a:lumMod val="50000"/>
                    <a:lumOff val="50000"/>
                  </a:schemeClr>
                </a:solidFill>
                <a:latin typeface="Helvetica"/>
                <a:cs typeface="Helvetica"/>
              </a:rPr>
              <a:t>Ovarian </a:t>
            </a:r>
            <a:r>
              <a:rPr lang="en-US" sz="2500" i="1" dirty="0" err="1">
                <a:solidFill>
                  <a:schemeClr val="tx1">
                    <a:lumMod val="50000"/>
                    <a:lumOff val="50000"/>
                  </a:schemeClr>
                </a:solidFill>
                <a:latin typeface="Helvetica"/>
                <a:cs typeface="Helvetica"/>
              </a:rPr>
              <a:t>Teratoma</a:t>
            </a:r>
            <a:r>
              <a:rPr lang="en-US" sz="2500" i="1" dirty="0">
                <a:solidFill>
                  <a:schemeClr val="tx1">
                    <a:lumMod val="50000"/>
                    <a:lumOff val="50000"/>
                  </a:schemeClr>
                </a:solidFill>
                <a:latin typeface="Helvetica"/>
                <a:cs typeface="Helvetica"/>
              </a:rPr>
              <a:t> Monsters Inside of Me </a:t>
            </a:r>
            <a:endParaRPr lang="en-US" sz="2500" i="1" dirty="0" smtClean="0">
              <a:solidFill>
                <a:schemeClr val="tx1">
                  <a:lumMod val="50000"/>
                  <a:lumOff val="50000"/>
                </a:schemeClr>
              </a:solidFill>
              <a:latin typeface="Helvetica"/>
              <a:cs typeface="Helvetica"/>
            </a:endParaRPr>
          </a:p>
        </p:txBody>
      </p:sp>
      <p:pic>
        <p:nvPicPr>
          <p:cNvPr id="7" name="Picture 6"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2399" y="1550151"/>
            <a:ext cx="667468" cy="499384"/>
          </a:xfrm>
          <a:prstGeom prst="rect">
            <a:avLst/>
          </a:prstGeom>
        </p:spPr>
      </p:pic>
    </p:spTree>
    <p:extLst>
      <p:ext uri="{BB962C8B-B14F-4D97-AF65-F5344CB8AC3E}">
        <p14:creationId xmlns:p14="http://schemas.microsoft.com/office/powerpoint/2010/main" val="30163222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fade">
                                      <p:cBhvr>
                                        <p:cTn id="6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348829" y="1324349"/>
            <a:ext cx="8795171" cy="466286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800" dirty="0">
                <a:solidFill>
                  <a:schemeClr val="tx1">
                    <a:lumMod val="75000"/>
                    <a:lumOff val="25000"/>
                  </a:schemeClr>
                </a:solidFill>
              </a:rPr>
              <a:t>Sample: Cells of </a:t>
            </a:r>
            <a:r>
              <a:rPr lang="en-US" sz="2800" dirty="0" smtClean="0">
                <a:solidFill>
                  <a:schemeClr val="tx1">
                    <a:lumMod val="75000"/>
                    <a:lumOff val="25000"/>
                  </a:schemeClr>
                </a:solidFill>
              </a:rPr>
              <a:t>interest</a:t>
            </a:r>
          </a:p>
          <a:p>
            <a:pPr marL="457200" indent="-233363" algn="l">
              <a:buFont typeface="Arial"/>
              <a:buChar char="•"/>
            </a:pPr>
            <a:r>
              <a:rPr lang="en-US" sz="2800" dirty="0" smtClean="0">
                <a:solidFill>
                  <a:schemeClr val="tx1">
                    <a:lumMod val="75000"/>
                    <a:lumOff val="25000"/>
                  </a:schemeClr>
                </a:solidFill>
              </a:rPr>
              <a:t>Question: Which  </a:t>
            </a:r>
            <a:r>
              <a:rPr lang="en-US" sz="2800" dirty="0" err="1" smtClean="0">
                <a:solidFill>
                  <a:schemeClr val="tx1">
                    <a:lumMod val="75000"/>
                    <a:lumOff val="25000"/>
                  </a:schemeClr>
                </a:solidFill>
              </a:rPr>
              <a:t>pluripotency</a:t>
            </a:r>
            <a:r>
              <a:rPr lang="en-US" sz="2800" dirty="0" smtClean="0">
                <a:solidFill>
                  <a:schemeClr val="tx1">
                    <a:lumMod val="75000"/>
                    <a:lumOff val="25000"/>
                  </a:schemeClr>
                </a:solidFill>
              </a:rPr>
              <a:t> genes expressed? </a:t>
            </a:r>
            <a:endParaRPr lang="en-US" sz="2800" dirty="0">
              <a:solidFill>
                <a:schemeClr val="tx1">
                  <a:lumMod val="75000"/>
                  <a:lumOff val="25000"/>
                </a:schemeClr>
              </a:solidFill>
            </a:endParaRPr>
          </a:p>
          <a:p>
            <a:pPr marL="457200" indent="-233363" algn="l">
              <a:buFont typeface="Arial"/>
              <a:buChar char="•"/>
            </a:pPr>
            <a:r>
              <a:rPr lang="en-US" sz="2800" dirty="0">
                <a:solidFill>
                  <a:schemeClr val="tx1">
                    <a:lumMod val="75000"/>
                    <a:lumOff val="25000"/>
                  </a:schemeClr>
                </a:solidFill>
              </a:rPr>
              <a:t>Tool: Microarray Chip </a:t>
            </a:r>
          </a:p>
          <a:p>
            <a:pPr marL="914400" lvl="1" indent="-233363" algn="l">
              <a:buFont typeface="Arial"/>
              <a:buChar char="•"/>
            </a:pPr>
            <a:r>
              <a:rPr lang="en-US" sz="1800" dirty="0">
                <a:solidFill>
                  <a:srgbClr val="595959"/>
                </a:solidFill>
              </a:rPr>
              <a:t>A DNA Chip with short pieces of DNA on it</a:t>
            </a:r>
          </a:p>
          <a:p>
            <a:pPr marL="914400" lvl="1" indent="-233363" algn="l">
              <a:buFont typeface="Arial"/>
              <a:buChar char="•"/>
            </a:pPr>
            <a:r>
              <a:rPr lang="en-US" sz="1800" dirty="0">
                <a:solidFill>
                  <a:srgbClr val="595959"/>
                </a:solidFill>
              </a:rPr>
              <a:t>Represents entire genome of an organism</a:t>
            </a:r>
          </a:p>
          <a:p>
            <a:pPr marL="457200" indent="-233363" algn="l">
              <a:buFont typeface="Arial"/>
              <a:buChar char="•"/>
            </a:pPr>
            <a:r>
              <a:rPr lang="en-US" sz="2800" dirty="0">
                <a:solidFill>
                  <a:schemeClr val="tx1">
                    <a:lumMod val="75000"/>
                    <a:lumOff val="25000"/>
                  </a:schemeClr>
                </a:solidFill>
              </a:rPr>
              <a:t>Manipulation</a:t>
            </a:r>
          </a:p>
          <a:p>
            <a:pPr marL="914400" lvl="1" indent="-233363" algn="l">
              <a:buFont typeface="Arial"/>
              <a:buChar char="•"/>
            </a:pPr>
            <a:r>
              <a:rPr lang="en-US" sz="1800" dirty="0">
                <a:solidFill>
                  <a:schemeClr val="tx1">
                    <a:lumMod val="65000"/>
                    <a:lumOff val="35000"/>
                  </a:schemeClr>
                </a:solidFill>
              </a:rPr>
              <a:t>Expose cells to an environment</a:t>
            </a:r>
          </a:p>
          <a:p>
            <a:pPr marL="914400" lvl="1" indent="-233363" algn="l">
              <a:buFont typeface="Arial"/>
              <a:buChar char="•"/>
            </a:pPr>
            <a:r>
              <a:rPr lang="en-US" sz="1800" dirty="0">
                <a:solidFill>
                  <a:schemeClr val="tx1">
                    <a:lumMod val="65000"/>
                    <a:lumOff val="35000"/>
                  </a:schemeClr>
                </a:solidFill>
              </a:rPr>
              <a:t>Collect mRNA from </a:t>
            </a:r>
            <a:r>
              <a:rPr lang="en-US" sz="1800" dirty="0" smtClean="0">
                <a:solidFill>
                  <a:schemeClr val="tx1">
                    <a:lumMod val="65000"/>
                    <a:lumOff val="35000"/>
                  </a:schemeClr>
                </a:solidFill>
              </a:rPr>
              <a:t>cells</a:t>
            </a:r>
            <a:r>
              <a:rPr lang="en-US" sz="1800" dirty="0">
                <a:solidFill>
                  <a:schemeClr val="tx1">
                    <a:lumMod val="65000"/>
                    <a:lumOff val="35000"/>
                  </a:schemeClr>
                </a:solidFill>
              </a:rPr>
              <a:t> </a:t>
            </a:r>
            <a:r>
              <a:rPr lang="en-US" sz="1800" dirty="0" smtClean="0">
                <a:solidFill>
                  <a:schemeClr val="tx1">
                    <a:lumMod val="65000"/>
                    <a:lumOff val="35000"/>
                  </a:schemeClr>
                </a:solidFill>
                <a:sym typeface="Wingdings"/>
              </a:rPr>
              <a:t> </a:t>
            </a:r>
            <a:r>
              <a:rPr lang="en-US" sz="1800" dirty="0" err="1" smtClean="0">
                <a:solidFill>
                  <a:schemeClr val="tx1">
                    <a:lumMod val="65000"/>
                    <a:lumOff val="35000"/>
                  </a:schemeClr>
                </a:solidFill>
              </a:rPr>
              <a:t>cDNA</a:t>
            </a:r>
            <a:r>
              <a:rPr lang="en-US" sz="1800" dirty="0" smtClean="0">
                <a:solidFill>
                  <a:schemeClr val="tx1">
                    <a:lumMod val="65000"/>
                    <a:lumOff val="35000"/>
                  </a:schemeClr>
                </a:solidFill>
              </a:rPr>
              <a:t> </a:t>
            </a:r>
            <a:r>
              <a:rPr lang="en-US" sz="1800" dirty="0">
                <a:solidFill>
                  <a:schemeClr val="tx1">
                    <a:lumMod val="65000"/>
                    <a:lumOff val="35000"/>
                  </a:schemeClr>
                </a:solidFill>
              </a:rPr>
              <a:t>made </a:t>
            </a:r>
          </a:p>
          <a:p>
            <a:pPr marL="914400" lvl="1" indent="-233363" algn="l">
              <a:buFont typeface="Arial"/>
              <a:buChar char="•"/>
            </a:pPr>
            <a:r>
              <a:rPr lang="en-US" sz="1800" dirty="0" err="1">
                <a:solidFill>
                  <a:schemeClr val="tx1">
                    <a:lumMod val="65000"/>
                    <a:lumOff val="35000"/>
                  </a:schemeClr>
                </a:solidFill>
              </a:rPr>
              <a:t>cDNA</a:t>
            </a:r>
            <a:r>
              <a:rPr lang="en-US" sz="1800" dirty="0">
                <a:solidFill>
                  <a:schemeClr val="tx1">
                    <a:lumMod val="65000"/>
                    <a:lumOff val="35000"/>
                  </a:schemeClr>
                </a:solidFill>
              </a:rPr>
              <a:t> is labeled </a:t>
            </a:r>
            <a:r>
              <a:rPr lang="en-US" sz="1800" dirty="0" smtClean="0">
                <a:solidFill>
                  <a:schemeClr val="tx1">
                    <a:lumMod val="65000"/>
                    <a:lumOff val="35000"/>
                  </a:schemeClr>
                </a:solidFill>
              </a:rPr>
              <a:t>fluorescently</a:t>
            </a:r>
            <a:endParaRPr lang="en-US" sz="1800" dirty="0">
              <a:solidFill>
                <a:schemeClr val="tx1">
                  <a:lumMod val="65000"/>
                  <a:lumOff val="35000"/>
                </a:schemeClr>
              </a:solidFill>
            </a:endParaRPr>
          </a:p>
          <a:p>
            <a:pPr marL="914400" lvl="1" indent="-233363" algn="l">
              <a:buFont typeface="Arial"/>
              <a:buChar char="•"/>
            </a:pPr>
            <a:r>
              <a:rPr lang="en-US" sz="1800" dirty="0">
                <a:solidFill>
                  <a:schemeClr val="tx1">
                    <a:lumMod val="65000"/>
                    <a:lumOff val="35000"/>
                  </a:schemeClr>
                </a:solidFill>
              </a:rPr>
              <a:t>Mix the labeled </a:t>
            </a:r>
            <a:r>
              <a:rPr lang="en-US" sz="1800" dirty="0" err="1">
                <a:solidFill>
                  <a:schemeClr val="tx1">
                    <a:lumMod val="65000"/>
                    <a:lumOff val="35000"/>
                  </a:schemeClr>
                </a:solidFill>
              </a:rPr>
              <a:t>cDNA</a:t>
            </a:r>
            <a:r>
              <a:rPr lang="en-US" sz="1800" dirty="0">
                <a:solidFill>
                  <a:schemeClr val="tx1">
                    <a:lumMod val="65000"/>
                    <a:lumOff val="35000"/>
                  </a:schemeClr>
                </a:solidFill>
              </a:rPr>
              <a:t> with the </a:t>
            </a:r>
            <a:r>
              <a:rPr lang="en-US" sz="1800" dirty="0" smtClean="0">
                <a:solidFill>
                  <a:schemeClr val="tx1">
                    <a:lumMod val="65000"/>
                    <a:lumOff val="35000"/>
                  </a:schemeClr>
                </a:solidFill>
              </a:rPr>
              <a:t>chip</a:t>
            </a:r>
            <a:r>
              <a:rPr lang="en-US" sz="1800" dirty="0" smtClean="0">
                <a:solidFill>
                  <a:schemeClr val="tx1">
                    <a:lumMod val="65000"/>
                    <a:lumOff val="35000"/>
                  </a:schemeClr>
                </a:solidFill>
                <a:sym typeface="Wingdings"/>
              </a:rPr>
              <a:t></a:t>
            </a:r>
            <a:r>
              <a:rPr lang="en-US" sz="1800" dirty="0" smtClean="0">
                <a:solidFill>
                  <a:schemeClr val="tx1">
                    <a:lumMod val="65000"/>
                    <a:lumOff val="35000"/>
                  </a:schemeClr>
                </a:solidFill>
              </a:rPr>
              <a:t> </a:t>
            </a:r>
            <a:r>
              <a:rPr lang="en-US" sz="1800" dirty="0">
                <a:solidFill>
                  <a:schemeClr val="tx1">
                    <a:lumMod val="65000"/>
                    <a:lumOff val="35000"/>
                  </a:schemeClr>
                </a:solidFill>
              </a:rPr>
              <a:t>wash away any </a:t>
            </a:r>
            <a:r>
              <a:rPr lang="en-US" sz="1800" dirty="0" smtClean="0">
                <a:solidFill>
                  <a:schemeClr val="tx1">
                    <a:lumMod val="65000"/>
                    <a:lumOff val="35000"/>
                  </a:schemeClr>
                </a:solidFill>
              </a:rPr>
              <a:t>non-hybridized </a:t>
            </a:r>
            <a:r>
              <a:rPr lang="en-US" sz="1800" dirty="0">
                <a:solidFill>
                  <a:schemeClr val="tx1">
                    <a:lumMod val="65000"/>
                    <a:lumOff val="35000"/>
                  </a:schemeClr>
                </a:solidFill>
              </a:rPr>
              <a:t>sample</a:t>
            </a:r>
          </a:p>
          <a:p>
            <a:pPr marL="457200" indent="-233363" algn="l">
              <a:buFont typeface="Arial"/>
              <a:buChar char="•"/>
            </a:pPr>
            <a:r>
              <a:rPr lang="en-US" sz="2800" dirty="0">
                <a:solidFill>
                  <a:schemeClr val="tx1">
                    <a:lumMod val="75000"/>
                    <a:lumOff val="25000"/>
                  </a:schemeClr>
                </a:solidFill>
              </a:rPr>
              <a:t>Detection</a:t>
            </a:r>
          </a:p>
          <a:p>
            <a:pPr marL="914400" lvl="1" indent="-233363" algn="l">
              <a:buFont typeface="Arial"/>
              <a:buChar char="•"/>
            </a:pPr>
            <a:r>
              <a:rPr lang="en-US" sz="1800" dirty="0">
                <a:solidFill>
                  <a:srgbClr val="595959"/>
                </a:solidFill>
              </a:rPr>
              <a:t>Use a laser to detect location of </a:t>
            </a:r>
            <a:r>
              <a:rPr lang="en-US" sz="1800" dirty="0" smtClean="0">
                <a:solidFill>
                  <a:srgbClr val="595959"/>
                </a:solidFill>
              </a:rPr>
              <a:t>fluorescence </a:t>
            </a:r>
            <a:endParaRPr lang="en-US" sz="1800" dirty="0">
              <a:solidFill>
                <a:srgbClr val="595959"/>
              </a:solidFill>
            </a:endParaRPr>
          </a:p>
          <a:p>
            <a:pPr marL="914400" lvl="1" indent="-233363" algn="l">
              <a:buFont typeface="Arial"/>
              <a:buChar char="•"/>
            </a:pPr>
            <a:r>
              <a:rPr lang="en-US" sz="1800" dirty="0">
                <a:solidFill>
                  <a:srgbClr val="595959"/>
                </a:solidFill>
              </a:rPr>
              <a:t>Represents  a map or pattern which represents an RNA expression profile </a:t>
            </a:r>
          </a:p>
          <a:p>
            <a:pPr marL="682625" indent="-223838"/>
            <a:endParaRPr lang="en-US" sz="2800" dirty="0">
              <a:solidFill>
                <a:schemeClr val="tx1">
                  <a:lumMod val="75000"/>
                  <a:lumOff val="25000"/>
                </a:schemeClr>
              </a:solidFill>
            </a:endParaRPr>
          </a:p>
        </p:txBody>
      </p:sp>
      <p:sp>
        <p:nvSpPr>
          <p:cNvPr id="6" name="Title 1"/>
          <p:cNvSpPr txBox="1">
            <a:spLocks/>
          </p:cNvSpPr>
          <p:nvPr/>
        </p:nvSpPr>
        <p:spPr>
          <a:xfrm>
            <a:off x="0" y="102349"/>
            <a:ext cx="91440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solidFill>
                  <a:srgbClr val="12919C"/>
                </a:solidFill>
                <a:latin typeface="Arial"/>
                <a:cs typeface="Arial"/>
              </a:rPr>
              <a:t>Microarray Analysis: </a:t>
            </a:r>
            <a:endParaRPr lang="en-US" dirty="0" smtClean="0">
              <a:solidFill>
                <a:srgbClr val="12919C"/>
              </a:solidFill>
              <a:latin typeface="Arial"/>
              <a:cs typeface="Arial"/>
            </a:endParaRPr>
          </a:p>
          <a:p>
            <a:r>
              <a:rPr lang="en-US" dirty="0" err="1" smtClean="0">
                <a:solidFill>
                  <a:srgbClr val="12919C"/>
                </a:solidFill>
                <a:latin typeface="Arial"/>
                <a:cs typeface="Arial"/>
              </a:rPr>
              <a:t>Pluritest</a:t>
            </a:r>
            <a:r>
              <a:rPr lang="en-US" dirty="0" smtClean="0">
                <a:solidFill>
                  <a:srgbClr val="12919C"/>
                </a:solidFill>
                <a:latin typeface="Arial"/>
                <a:cs typeface="Arial"/>
              </a:rPr>
              <a:t> McGraw Hill  </a:t>
            </a:r>
            <a:endParaRPr lang="en-US" dirty="0" smtClean="0">
              <a:solidFill>
                <a:srgbClr val="660066"/>
              </a:solidFill>
              <a:latin typeface="Helvetica"/>
              <a:cs typeface="Helvetica"/>
            </a:endParaRPr>
          </a:p>
        </p:txBody>
      </p:sp>
      <p:pic>
        <p:nvPicPr>
          <p:cNvPr id="5" name="Picture 4"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9143" y="511183"/>
            <a:ext cx="645524" cy="482966"/>
          </a:xfrm>
          <a:prstGeom prst="rect">
            <a:avLst/>
          </a:prstGeom>
        </p:spPr>
      </p:pic>
    </p:spTree>
    <p:extLst>
      <p:ext uri="{BB962C8B-B14F-4D97-AF65-F5344CB8AC3E}">
        <p14:creationId xmlns:p14="http://schemas.microsoft.com/office/powerpoint/2010/main" val="2439412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5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5"/>
          <p:cNvSpPr>
            <a:spLocks noGrp="1"/>
          </p:cNvSpPr>
          <p:nvPr>
            <p:ph type="title"/>
          </p:nvPr>
        </p:nvSpPr>
        <p:spPr bwMode="auto">
          <a:xfrm>
            <a:off x="0" y="522288"/>
            <a:ext cx="9144000" cy="1600200"/>
          </a:xfrm>
        </p:spPr>
        <p:txBody>
          <a:bodyPr>
            <a:normAutofit fontScale="90000"/>
          </a:bodyPr>
          <a:lstStyle/>
          <a:p>
            <a:r>
              <a:rPr lang="en-US" dirty="0" smtClean="0">
                <a:solidFill>
                  <a:srgbClr val="12919C"/>
                </a:solidFill>
                <a:latin typeface="Arial"/>
                <a:cs typeface="Arial"/>
              </a:rPr>
              <a:t>Induced Potential &amp; Regeneration</a:t>
            </a:r>
            <a:br>
              <a:rPr lang="en-US" dirty="0" smtClean="0">
                <a:solidFill>
                  <a:srgbClr val="12919C"/>
                </a:solidFill>
                <a:latin typeface="Arial"/>
                <a:cs typeface="Arial"/>
              </a:rPr>
            </a:br>
            <a:r>
              <a:rPr lang="en-US" i="1" dirty="0" smtClean="0">
                <a:solidFill>
                  <a:srgbClr val="12919C"/>
                </a:solidFill>
                <a:latin typeface="Arial"/>
                <a:cs typeface="Arial"/>
              </a:rPr>
              <a:t>In </a:t>
            </a:r>
            <a:r>
              <a:rPr lang="en-US" i="1" dirty="0">
                <a:solidFill>
                  <a:srgbClr val="12919C"/>
                </a:solidFill>
                <a:latin typeface="Arial"/>
                <a:cs typeface="Arial"/>
              </a:rPr>
              <a:t>V</a:t>
            </a:r>
            <a:r>
              <a:rPr lang="en-US" i="1" dirty="0" smtClean="0">
                <a:solidFill>
                  <a:srgbClr val="12919C"/>
                </a:solidFill>
                <a:latin typeface="Arial"/>
                <a:cs typeface="Arial"/>
              </a:rPr>
              <a:t>ivo</a:t>
            </a:r>
            <a:r>
              <a:rPr lang="en-US" dirty="0" smtClean="0">
                <a:solidFill>
                  <a:srgbClr val="12919C"/>
                </a:solidFill>
                <a:latin typeface="Arial"/>
                <a:cs typeface="Arial"/>
              </a:rPr>
              <a:t/>
            </a:r>
            <a:br>
              <a:rPr lang="en-US" dirty="0" smtClean="0">
                <a:solidFill>
                  <a:srgbClr val="12919C"/>
                </a:solidFill>
                <a:latin typeface="Arial"/>
                <a:cs typeface="Arial"/>
              </a:rPr>
            </a:br>
            <a:r>
              <a:rPr lang="en-US" sz="2800" i="1" dirty="0" smtClean="0">
                <a:solidFill>
                  <a:schemeClr val="tx1">
                    <a:lumMod val="50000"/>
                    <a:lumOff val="50000"/>
                  </a:schemeClr>
                </a:solidFill>
                <a:effectLst/>
                <a:latin typeface="Helvetica" charset="0"/>
                <a:ea typeface="Helvetica" charset="0"/>
                <a:cs typeface="Helvetica" charset="0"/>
              </a:rPr>
              <a:t>Rebuilding Soldiers</a:t>
            </a:r>
            <a:br>
              <a:rPr lang="en-US" sz="2800" i="1" dirty="0" smtClean="0">
                <a:solidFill>
                  <a:schemeClr val="tx1">
                    <a:lumMod val="50000"/>
                    <a:lumOff val="50000"/>
                  </a:schemeClr>
                </a:solidFill>
                <a:effectLst/>
                <a:latin typeface="Helvetica" charset="0"/>
                <a:ea typeface="Helvetica" charset="0"/>
                <a:cs typeface="Helvetica" charset="0"/>
              </a:rPr>
            </a:br>
            <a:endParaRPr lang="en-US" sz="2800" i="1" dirty="0">
              <a:solidFill>
                <a:schemeClr val="tx1">
                  <a:lumMod val="50000"/>
                  <a:lumOff val="50000"/>
                </a:schemeClr>
              </a:solidFill>
              <a:effectLst/>
              <a:latin typeface="Helvetica" charset="0"/>
              <a:ea typeface="Helvetica" charset="0"/>
              <a:cs typeface="Helvetica" charset="0"/>
            </a:endParaRPr>
          </a:p>
        </p:txBody>
      </p:sp>
      <p:pic>
        <p:nvPicPr>
          <p:cNvPr id="37890" name="Picture 5"/>
          <p:cNvPicPr>
            <a:picLocks noChangeAspect="1"/>
          </p:cNvPicPr>
          <p:nvPr/>
        </p:nvPicPr>
        <p:blipFill>
          <a:blip r:embed="rId3"/>
          <a:srcRect/>
          <a:stretch>
            <a:fillRect/>
          </a:stretch>
        </p:blipFill>
        <p:spPr bwMode="auto">
          <a:xfrm>
            <a:off x="0" y="2964405"/>
            <a:ext cx="4191000" cy="2095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04" name="TextBox 6">
            <a:hlinkClick r:id="rId4"/>
          </p:cNvPr>
          <p:cNvSpPr txBox="1">
            <a:spLocks noChangeArrowheads="1"/>
          </p:cNvSpPr>
          <p:nvPr/>
        </p:nvSpPr>
        <p:spPr bwMode="auto">
          <a:xfrm>
            <a:off x="909638" y="5599113"/>
            <a:ext cx="7473950" cy="954087"/>
          </a:xfrm>
          <a:prstGeom prst="rect">
            <a:avLst/>
          </a:prstGeom>
          <a:noFill/>
          <a:ln w="9525">
            <a:noFill/>
            <a:miter lim="800000"/>
            <a:headEnd/>
            <a:tailEnd/>
          </a:ln>
        </p:spPr>
        <p:txBody>
          <a:bodyPr>
            <a:prstTxWarp prst="textNoShape">
              <a:avLst/>
            </a:prstTxWarp>
            <a:spAutoFit/>
          </a:bodyPr>
          <a:lstStyle/>
          <a:p>
            <a:r>
              <a:rPr lang="en-US" sz="1400" dirty="0">
                <a:solidFill>
                  <a:schemeClr val="tx1">
                    <a:lumMod val="75000"/>
                    <a:lumOff val="25000"/>
                  </a:schemeClr>
                </a:solidFill>
                <a:latin typeface="Arial"/>
                <a:cs typeface="Arial"/>
              </a:rPr>
              <a:t>Damon Winter/ photo. </a:t>
            </a:r>
          </a:p>
          <a:p>
            <a:r>
              <a:rPr lang="en-US" sz="1400" dirty="0">
                <a:solidFill>
                  <a:schemeClr val="tx1">
                    <a:lumMod val="75000"/>
                    <a:lumOff val="25000"/>
                  </a:schemeClr>
                </a:solidFill>
                <a:latin typeface="Arial"/>
                <a:cs typeface="Arial"/>
              </a:rPr>
              <a:t>Randall McKenzie </a:t>
            </a:r>
            <a:r>
              <a:rPr lang="en-US" sz="1400" dirty="0" err="1">
                <a:solidFill>
                  <a:schemeClr val="tx1">
                    <a:lumMod val="75000"/>
                    <a:lumOff val="25000"/>
                  </a:schemeClr>
                </a:solidFill>
                <a:latin typeface="Arial"/>
                <a:cs typeface="Arial"/>
              </a:rPr>
              <a:t>Infodesigner</a:t>
            </a:r>
            <a:r>
              <a:rPr lang="en-US" sz="1400" dirty="0">
                <a:solidFill>
                  <a:schemeClr val="tx1">
                    <a:lumMod val="75000"/>
                    <a:lumOff val="25000"/>
                  </a:schemeClr>
                </a:solidFill>
                <a:latin typeface="Arial"/>
                <a:cs typeface="Arial"/>
              </a:rPr>
              <a:t>. Content Dr. Stephen </a:t>
            </a:r>
            <a:r>
              <a:rPr lang="en-US" sz="1400" dirty="0" err="1">
                <a:solidFill>
                  <a:schemeClr val="tx1">
                    <a:lumMod val="75000"/>
                    <a:lumOff val="25000"/>
                  </a:schemeClr>
                </a:solidFill>
                <a:latin typeface="Arial"/>
                <a:cs typeface="Arial"/>
              </a:rPr>
              <a:t>Badylak</a:t>
            </a:r>
            <a:r>
              <a:rPr lang="en-US" sz="1400" dirty="0">
                <a:solidFill>
                  <a:schemeClr val="tx1">
                    <a:lumMod val="75000"/>
                    <a:lumOff val="25000"/>
                  </a:schemeClr>
                </a:solidFill>
                <a:latin typeface="Arial"/>
                <a:cs typeface="Arial"/>
              </a:rPr>
              <a:t>, University of Pittsburgh.</a:t>
            </a:r>
          </a:p>
          <a:p>
            <a:r>
              <a:rPr lang="en-US" sz="1400" dirty="0">
                <a:solidFill>
                  <a:schemeClr val="tx1">
                    <a:lumMod val="75000"/>
                    <a:lumOff val="25000"/>
                  </a:schemeClr>
                </a:solidFill>
                <a:latin typeface="Arial"/>
                <a:cs typeface="Arial"/>
              </a:rPr>
              <a:t>McGowan Institute for Regenerative Medicine Video. </a:t>
            </a:r>
          </a:p>
          <a:p>
            <a:r>
              <a:rPr lang="en-US" sz="1400" dirty="0" err="1">
                <a:solidFill>
                  <a:schemeClr val="tx1">
                    <a:lumMod val="75000"/>
                    <a:lumOff val="25000"/>
                  </a:schemeClr>
                </a:solidFill>
                <a:latin typeface="Arial"/>
                <a:cs typeface="Arial"/>
              </a:rPr>
              <a:t>Fountatin</a:t>
            </a:r>
            <a:r>
              <a:rPr lang="en-US" sz="1400" dirty="0">
                <a:solidFill>
                  <a:schemeClr val="tx1">
                    <a:lumMod val="75000"/>
                    <a:lumOff val="25000"/>
                  </a:schemeClr>
                </a:solidFill>
                <a:latin typeface="Arial"/>
                <a:cs typeface="Arial"/>
              </a:rPr>
              <a:t>, H. Sept 17, 2012. Human Muscle Regrown on Animal Scaffolding. NYTIMES: A1. </a:t>
            </a:r>
          </a:p>
        </p:txBody>
      </p:sp>
      <p:pic>
        <p:nvPicPr>
          <p:cNvPr id="37892" name="Picture 7"/>
          <p:cNvPicPr>
            <a:picLocks noChangeAspect="1"/>
          </p:cNvPicPr>
          <p:nvPr/>
        </p:nvPicPr>
        <p:blipFill>
          <a:blip r:embed="rId5"/>
          <a:srcRect/>
          <a:stretch>
            <a:fillRect/>
          </a:stretch>
        </p:blipFill>
        <p:spPr bwMode="auto">
          <a:xfrm>
            <a:off x="4273550" y="2972343"/>
            <a:ext cx="4870450" cy="20875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Video_icon1.png">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3550" y="2122488"/>
            <a:ext cx="675093" cy="505090"/>
          </a:xfrm>
          <a:prstGeom prst="rect">
            <a:avLst/>
          </a:prstGeom>
        </p:spPr>
      </p:pic>
    </p:spTree>
    <p:extLst>
      <p:ext uri="{BB962C8B-B14F-4D97-AF65-F5344CB8AC3E}">
        <p14:creationId xmlns:p14="http://schemas.microsoft.com/office/powerpoint/2010/main" val="299252180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2"/>
          <p:cNvSpPr txBox="1">
            <a:spLocks/>
          </p:cNvSpPr>
          <p:nvPr/>
        </p:nvSpPr>
        <p:spPr>
          <a:xfrm>
            <a:off x="-160866" y="658852"/>
            <a:ext cx="9304866" cy="5352481"/>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2400" dirty="0">
                <a:solidFill>
                  <a:schemeClr val="tx1">
                    <a:lumMod val="75000"/>
                    <a:lumOff val="25000"/>
                  </a:schemeClr>
                </a:solidFill>
                <a:latin typeface="Arial"/>
                <a:cs typeface="Arial"/>
              </a:rPr>
              <a:t>Sample: </a:t>
            </a:r>
            <a:r>
              <a:rPr lang="en-US" sz="2400" dirty="0" smtClean="0">
                <a:solidFill>
                  <a:srgbClr val="12919C"/>
                </a:solidFill>
                <a:latin typeface="Arial"/>
                <a:cs typeface="Arial"/>
              </a:rPr>
              <a:t>Mouse</a:t>
            </a:r>
            <a:r>
              <a:rPr lang="en-US" sz="2400" dirty="0" smtClean="0">
                <a:solidFill>
                  <a:schemeClr val="tx1">
                    <a:lumMod val="75000"/>
                    <a:lumOff val="25000"/>
                  </a:schemeClr>
                </a:solidFill>
                <a:latin typeface="Arial"/>
                <a:cs typeface="Arial"/>
              </a:rPr>
              <a:t> </a:t>
            </a:r>
            <a:r>
              <a:rPr lang="en-US" sz="2400" dirty="0" err="1" smtClean="0">
                <a:solidFill>
                  <a:schemeClr val="tx1">
                    <a:lumMod val="75000"/>
                    <a:lumOff val="25000"/>
                  </a:schemeClr>
                </a:solidFill>
                <a:latin typeface="Arial"/>
                <a:cs typeface="Arial"/>
              </a:rPr>
              <a:t>iPSC</a:t>
            </a:r>
            <a:r>
              <a:rPr lang="en-US" sz="2400" dirty="0" smtClean="0">
                <a:solidFill>
                  <a:schemeClr val="tx1">
                    <a:lumMod val="75000"/>
                    <a:lumOff val="25000"/>
                  </a:schemeClr>
                </a:solidFill>
                <a:latin typeface="Arial"/>
                <a:cs typeface="Arial"/>
              </a:rPr>
              <a:t> line (</a:t>
            </a:r>
            <a:r>
              <a:rPr lang="en-US" sz="2400" dirty="0" err="1" smtClean="0">
                <a:solidFill>
                  <a:schemeClr val="tx1">
                    <a:lumMod val="75000"/>
                    <a:lumOff val="25000"/>
                  </a:schemeClr>
                </a:solidFill>
                <a:latin typeface="Arial"/>
                <a:cs typeface="Arial"/>
              </a:rPr>
              <a:t>miPSC</a:t>
            </a:r>
            <a:r>
              <a:rPr lang="en-US" sz="2400" dirty="0" smtClean="0">
                <a:solidFill>
                  <a:schemeClr val="tx1">
                    <a:lumMod val="75000"/>
                    <a:lumOff val="25000"/>
                  </a:schemeClr>
                </a:solidFill>
                <a:latin typeface="Arial"/>
                <a:cs typeface="Arial"/>
              </a:rPr>
              <a:t>)</a:t>
            </a:r>
            <a:r>
              <a:rPr lang="en-US" sz="1400" dirty="0" smtClean="0">
                <a:solidFill>
                  <a:srgbClr val="12919C"/>
                </a:solidFill>
                <a:latin typeface="Arial"/>
                <a:cs typeface="Arial"/>
                <a:hlinkClick r:id="rId3"/>
              </a:rPr>
              <a:t>(Cai et al. 2013)</a:t>
            </a:r>
            <a:endParaRPr lang="en-US" sz="1400" dirty="0" smtClean="0">
              <a:solidFill>
                <a:srgbClr val="12919C"/>
              </a:solidFill>
              <a:latin typeface="Arial"/>
              <a:cs typeface="Arial"/>
            </a:endParaRPr>
          </a:p>
          <a:p>
            <a:pPr marL="914400" lvl="1" indent="-233363" algn="l">
              <a:buFont typeface="Arial"/>
              <a:buChar char="•"/>
            </a:pPr>
            <a:r>
              <a:rPr lang="en-US" sz="1400" dirty="0" smtClean="0">
                <a:solidFill>
                  <a:srgbClr val="595959"/>
                </a:solidFill>
                <a:latin typeface="Arial"/>
                <a:cs typeface="Arial"/>
              </a:rPr>
              <a:t>Somatic cells induced using a retrovirus to deliver DNA reprogramming factors</a:t>
            </a:r>
          </a:p>
          <a:p>
            <a:pPr marL="914400" lvl="1" indent="-233363" algn="l">
              <a:buFont typeface="Arial"/>
              <a:buChar char="•"/>
            </a:pPr>
            <a:r>
              <a:rPr lang="en-US" sz="1400" dirty="0" smtClean="0">
                <a:solidFill>
                  <a:srgbClr val="595959"/>
                </a:solidFill>
                <a:latin typeface="Arial"/>
                <a:cs typeface="Arial"/>
              </a:rPr>
              <a:t>Yamanaka group of factors encoded by the genes Oct4, Sox2,Klf4 and </a:t>
            </a:r>
            <a:r>
              <a:rPr lang="en-US" sz="1400" dirty="0" err="1" smtClean="0">
                <a:solidFill>
                  <a:srgbClr val="595959"/>
                </a:solidFill>
                <a:latin typeface="Arial"/>
                <a:cs typeface="Arial"/>
              </a:rPr>
              <a:t>cMyc</a:t>
            </a:r>
            <a:r>
              <a:rPr lang="en-US" sz="1400" dirty="0" smtClean="0">
                <a:solidFill>
                  <a:srgbClr val="595959"/>
                </a:solidFill>
                <a:latin typeface="Arial"/>
                <a:cs typeface="Arial"/>
              </a:rPr>
              <a:t>  (OSKM)</a:t>
            </a:r>
            <a:endParaRPr lang="en-US" sz="1400" dirty="0">
              <a:solidFill>
                <a:schemeClr val="tx1">
                  <a:lumMod val="75000"/>
                  <a:lumOff val="25000"/>
                </a:schemeClr>
              </a:solidFill>
              <a:latin typeface="Arial"/>
              <a:cs typeface="Arial"/>
            </a:endParaRPr>
          </a:p>
          <a:p>
            <a:pPr marL="457200" indent="-233363" algn="l">
              <a:buFont typeface="Arial"/>
              <a:buChar char="•"/>
            </a:pPr>
            <a:r>
              <a:rPr lang="en-US" sz="2400" dirty="0" smtClean="0">
                <a:solidFill>
                  <a:schemeClr val="tx1">
                    <a:lumMod val="75000"/>
                    <a:lumOff val="25000"/>
                  </a:schemeClr>
                </a:solidFill>
                <a:latin typeface="Arial"/>
                <a:cs typeface="Arial"/>
              </a:rPr>
              <a:t>Research Question:</a:t>
            </a:r>
          </a:p>
          <a:p>
            <a:pPr marL="914400" lvl="1" indent="-233363" algn="l">
              <a:buFont typeface="Arial"/>
              <a:buChar char="•"/>
            </a:pPr>
            <a:r>
              <a:rPr lang="en-US" sz="1400" dirty="0" smtClean="0">
                <a:solidFill>
                  <a:srgbClr val="595959"/>
                </a:solidFill>
                <a:latin typeface="Arial"/>
                <a:cs typeface="Arial"/>
              </a:rPr>
              <a:t>Can the epigenetic memory of somatic cells be reprogrammed to create gonadal progenitors and ultimately functional egg and sperm ?</a:t>
            </a:r>
            <a:endParaRPr lang="en-US" sz="1400" dirty="0" smtClean="0">
              <a:solidFill>
                <a:schemeClr val="tx1">
                  <a:lumMod val="75000"/>
                  <a:lumOff val="25000"/>
                </a:schemeClr>
              </a:solidFill>
              <a:latin typeface="Arial"/>
              <a:cs typeface="Arial"/>
            </a:endParaRPr>
          </a:p>
          <a:p>
            <a:pPr marL="457200" indent="-233363" algn="l">
              <a:buFont typeface="Arial"/>
              <a:buChar char="•"/>
            </a:pPr>
            <a:r>
              <a:rPr lang="en-US" sz="2400" dirty="0" err="1" smtClean="0">
                <a:solidFill>
                  <a:schemeClr val="tx1">
                    <a:lumMod val="75000"/>
                    <a:lumOff val="25000"/>
                  </a:schemeClr>
                </a:solidFill>
                <a:latin typeface="Arial"/>
                <a:cs typeface="Arial"/>
              </a:rPr>
              <a:t>miPSC</a:t>
            </a:r>
            <a:r>
              <a:rPr lang="en-US" sz="2400" dirty="0" smtClean="0">
                <a:solidFill>
                  <a:schemeClr val="tx1">
                    <a:lumMod val="75000"/>
                    <a:lumOff val="25000"/>
                  </a:schemeClr>
                </a:solidFill>
                <a:latin typeface="Arial"/>
                <a:cs typeface="Arial"/>
              </a:rPr>
              <a:t> induction in vitro</a:t>
            </a:r>
            <a:r>
              <a:rPr lang="en-US" sz="2400" dirty="0" smtClean="0">
                <a:solidFill>
                  <a:schemeClr val="tx1">
                    <a:lumMod val="75000"/>
                    <a:lumOff val="25000"/>
                  </a:schemeClr>
                </a:solidFill>
                <a:latin typeface="Arial"/>
                <a:cs typeface="Arial"/>
                <a:sym typeface="Wingdings"/>
              </a:rPr>
              <a:t> Methods &amp; Results </a:t>
            </a:r>
            <a:r>
              <a:rPr lang="en-US" sz="1400" dirty="0" smtClean="0">
                <a:solidFill>
                  <a:srgbClr val="12919C"/>
                </a:solidFill>
                <a:latin typeface="Arial"/>
                <a:cs typeface="Arial"/>
                <a:hlinkClick r:id="rId3"/>
              </a:rPr>
              <a:t>(</a:t>
            </a:r>
            <a:r>
              <a:rPr lang="en-US" sz="1400" dirty="0" err="1">
                <a:solidFill>
                  <a:srgbClr val="12919C"/>
                </a:solidFill>
                <a:latin typeface="Arial"/>
                <a:cs typeface="Arial"/>
                <a:hlinkClick r:id="rId3"/>
              </a:rPr>
              <a:t>Cai</a:t>
            </a:r>
            <a:r>
              <a:rPr lang="en-US" sz="1400" dirty="0">
                <a:solidFill>
                  <a:srgbClr val="12919C"/>
                </a:solidFill>
                <a:latin typeface="Arial"/>
                <a:cs typeface="Arial"/>
                <a:hlinkClick r:id="rId3"/>
              </a:rPr>
              <a:t> et al. 2013</a:t>
            </a:r>
            <a:r>
              <a:rPr lang="en-US" sz="1400" dirty="0" smtClean="0">
                <a:solidFill>
                  <a:srgbClr val="12919C"/>
                </a:solidFill>
                <a:latin typeface="Arial"/>
                <a:cs typeface="Arial"/>
                <a:hlinkClick r:id="rId3"/>
              </a:rPr>
              <a:t>)</a:t>
            </a:r>
            <a:endParaRPr lang="en-US" sz="2800" dirty="0">
              <a:solidFill>
                <a:schemeClr val="tx1">
                  <a:lumMod val="75000"/>
                  <a:lumOff val="25000"/>
                </a:schemeClr>
              </a:solidFill>
              <a:latin typeface="Arial"/>
              <a:cs typeface="Arial"/>
            </a:endParaRPr>
          </a:p>
          <a:p>
            <a:pPr marL="914400" lvl="1" indent="-233363" algn="l">
              <a:buFont typeface="Arial"/>
              <a:buChar char="•"/>
            </a:pPr>
            <a:r>
              <a:rPr lang="en-US" sz="1400" dirty="0" err="1" smtClean="0">
                <a:solidFill>
                  <a:srgbClr val="595959"/>
                </a:solidFill>
                <a:latin typeface="Arial"/>
                <a:cs typeface="Arial"/>
              </a:rPr>
              <a:t>miPSCs</a:t>
            </a:r>
            <a:r>
              <a:rPr lang="en-US" sz="1400" dirty="0" smtClean="0">
                <a:solidFill>
                  <a:srgbClr val="595959"/>
                </a:solidFill>
                <a:latin typeface="Arial"/>
                <a:cs typeface="Arial"/>
              </a:rPr>
              <a:t> dissociated from </a:t>
            </a:r>
            <a:r>
              <a:rPr lang="en-US" sz="1400" dirty="0" err="1" smtClean="0">
                <a:solidFill>
                  <a:srgbClr val="595959"/>
                </a:solidFill>
                <a:latin typeface="Arial"/>
                <a:cs typeface="Arial"/>
              </a:rPr>
              <a:t>embryoid</a:t>
            </a:r>
            <a:r>
              <a:rPr lang="en-US" sz="1400" dirty="0" smtClean="0">
                <a:solidFill>
                  <a:srgbClr val="595959"/>
                </a:solidFill>
                <a:latin typeface="Arial"/>
                <a:cs typeface="Arial"/>
              </a:rPr>
              <a:t> bodies exposed to germ cell selection medium</a:t>
            </a:r>
          </a:p>
          <a:p>
            <a:pPr marL="914400" lvl="1" indent="-233363" algn="l">
              <a:buFont typeface="Arial"/>
              <a:buChar char="•"/>
            </a:pPr>
            <a:r>
              <a:rPr lang="en-US" sz="1400" dirty="0" smtClean="0">
                <a:solidFill>
                  <a:srgbClr val="595959"/>
                </a:solidFill>
                <a:latin typeface="Arial"/>
                <a:cs typeface="Arial"/>
              </a:rPr>
              <a:t>Germ cell selection medium included retinoic acid which induced PGCs and meiosis Assayed for presence of Oct4 for </a:t>
            </a:r>
            <a:r>
              <a:rPr lang="en-US" sz="1400" dirty="0" err="1" smtClean="0">
                <a:solidFill>
                  <a:srgbClr val="595959"/>
                </a:solidFill>
                <a:latin typeface="Arial"/>
                <a:cs typeface="Arial"/>
              </a:rPr>
              <a:t>pluripotency</a:t>
            </a:r>
            <a:r>
              <a:rPr lang="en-US" sz="1400" dirty="0" smtClean="0">
                <a:solidFill>
                  <a:srgbClr val="595959"/>
                </a:solidFill>
                <a:latin typeface="Arial"/>
                <a:cs typeface="Arial"/>
              </a:rPr>
              <a:t>, and </a:t>
            </a:r>
            <a:r>
              <a:rPr lang="en-US" sz="1400" dirty="0" err="1" smtClean="0">
                <a:solidFill>
                  <a:srgbClr val="595959"/>
                </a:solidFill>
                <a:latin typeface="Arial"/>
                <a:cs typeface="Arial"/>
              </a:rPr>
              <a:t>germlin</a:t>
            </a:r>
            <a:r>
              <a:rPr lang="en-US" sz="1400" dirty="0" smtClean="0">
                <a:solidFill>
                  <a:srgbClr val="595959"/>
                </a:solidFill>
                <a:latin typeface="Arial"/>
                <a:cs typeface="Arial"/>
              </a:rPr>
              <a:t> markers C-kit and MVH using immunofluorescence  (IF)</a:t>
            </a:r>
            <a:endParaRPr lang="en-US" sz="1400" dirty="0">
              <a:solidFill>
                <a:srgbClr val="595959"/>
              </a:solidFill>
              <a:latin typeface="Arial"/>
              <a:cs typeface="Arial"/>
            </a:endParaRPr>
          </a:p>
          <a:p>
            <a:pPr marL="457200" indent="-233363" algn="l">
              <a:buFont typeface="Arial"/>
              <a:buChar char="•"/>
            </a:pPr>
            <a:r>
              <a:rPr lang="en-US" sz="2400" dirty="0" err="1" smtClean="0">
                <a:solidFill>
                  <a:schemeClr val="tx1">
                    <a:lumMod val="75000"/>
                    <a:lumOff val="25000"/>
                  </a:schemeClr>
                </a:solidFill>
                <a:latin typeface="Arial"/>
                <a:cs typeface="Arial"/>
              </a:rPr>
              <a:t>miPSC</a:t>
            </a:r>
            <a:r>
              <a:rPr lang="en-US" sz="2400" dirty="0" smtClean="0">
                <a:solidFill>
                  <a:schemeClr val="tx1">
                    <a:lumMod val="75000"/>
                    <a:lumOff val="25000"/>
                  </a:schemeClr>
                </a:solidFill>
                <a:latin typeface="Arial"/>
                <a:cs typeface="Arial"/>
              </a:rPr>
              <a:t> induction in </a:t>
            </a:r>
            <a:r>
              <a:rPr lang="en-US" sz="2400" dirty="0" err="1" smtClean="0">
                <a:solidFill>
                  <a:schemeClr val="tx1">
                    <a:lumMod val="75000"/>
                    <a:lumOff val="25000"/>
                  </a:schemeClr>
                </a:solidFill>
                <a:latin typeface="Arial"/>
                <a:cs typeface="Arial"/>
              </a:rPr>
              <a:t>vivo</a:t>
            </a:r>
            <a:r>
              <a:rPr lang="en-US" sz="2400" dirty="0" err="1" smtClean="0">
                <a:solidFill>
                  <a:schemeClr val="tx1">
                    <a:lumMod val="75000"/>
                    <a:lumOff val="25000"/>
                  </a:schemeClr>
                </a:solidFill>
                <a:latin typeface="Arial"/>
                <a:cs typeface="Arial"/>
                <a:sym typeface="Wingdings"/>
              </a:rPr>
              <a:t>Methods</a:t>
            </a:r>
            <a:r>
              <a:rPr lang="en-US" sz="2400" dirty="0" smtClean="0">
                <a:solidFill>
                  <a:schemeClr val="tx1">
                    <a:lumMod val="75000"/>
                    <a:lumOff val="25000"/>
                  </a:schemeClr>
                </a:solidFill>
                <a:latin typeface="Arial"/>
                <a:cs typeface="Arial"/>
                <a:sym typeface="Wingdings"/>
              </a:rPr>
              <a:t> </a:t>
            </a:r>
            <a:r>
              <a:rPr lang="en-US" sz="2400" dirty="0">
                <a:solidFill>
                  <a:schemeClr val="tx1">
                    <a:lumMod val="75000"/>
                    <a:lumOff val="25000"/>
                  </a:schemeClr>
                </a:solidFill>
                <a:latin typeface="Arial"/>
                <a:cs typeface="Arial"/>
                <a:sym typeface="Wingdings"/>
              </a:rPr>
              <a:t>&amp; </a:t>
            </a:r>
            <a:r>
              <a:rPr lang="en-US" sz="2400" dirty="0" smtClean="0">
                <a:solidFill>
                  <a:schemeClr val="tx1">
                    <a:lumMod val="75000"/>
                    <a:lumOff val="25000"/>
                  </a:schemeClr>
                </a:solidFill>
                <a:latin typeface="Arial"/>
                <a:cs typeface="Arial"/>
                <a:sym typeface="Wingdings"/>
              </a:rPr>
              <a:t>Results </a:t>
            </a:r>
            <a:r>
              <a:rPr lang="en-US" sz="1400" dirty="0" smtClean="0">
                <a:solidFill>
                  <a:srgbClr val="12919C"/>
                </a:solidFill>
                <a:latin typeface="Arial"/>
                <a:cs typeface="Arial"/>
                <a:hlinkClick r:id="rId3"/>
              </a:rPr>
              <a:t>(</a:t>
            </a:r>
            <a:r>
              <a:rPr lang="en-US" sz="1400" dirty="0" err="1">
                <a:solidFill>
                  <a:srgbClr val="12919C"/>
                </a:solidFill>
                <a:latin typeface="Arial"/>
                <a:cs typeface="Arial"/>
                <a:hlinkClick r:id="rId3"/>
              </a:rPr>
              <a:t>Cai</a:t>
            </a:r>
            <a:r>
              <a:rPr lang="en-US" sz="1400" dirty="0">
                <a:solidFill>
                  <a:srgbClr val="12919C"/>
                </a:solidFill>
                <a:latin typeface="Arial"/>
                <a:cs typeface="Arial"/>
                <a:hlinkClick r:id="rId3"/>
              </a:rPr>
              <a:t> et al. 2013</a:t>
            </a:r>
            <a:r>
              <a:rPr lang="en-US" sz="1400" dirty="0" smtClean="0">
                <a:solidFill>
                  <a:srgbClr val="12919C"/>
                </a:solidFill>
                <a:latin typeface="Arial"/>
                <a:cs typeface="Arial"/>
                <a:hlinkClick r:id="rId3"/>
              </a:rPr>
              <a:t>)</a:t>
            </a:r>
            <a:endParaRPr lang="en-US" sz="1400" dirty="0" smtClean="0">
              <a:solidFill>
                <a:srgbClr val="12919C"/>
              </a:solidFill>
              <a:latin typeface="Arial"/>
              <a:cs typeface="Arial"/>
            </a:endParaRPr>
          </a:p>
          <a:p>
            <a:pPr marL="914400" lvl="1" indent="-233363" algn="l">
              <a:buFont typeface="Arial"/>
              <a:buChar char="•"/>
            </a:pPr>
            <a:r>
              <a:rPr lang="en-US" sz="1400" dirty="0" err="1">
                <a:solidFill>
                  <a:schemeClr val="tx1">
                    <a:lumMod val="65000"/>
                    <a:lumOff val="35000"/>
                  </a:schemeClr>
                </a:solidFill>
                <a:latin typeface="Arial"/>
                <a:cs typeface="Arial"/>
              </a:rPr>
              <a:t>miPSCs</a:t>
            </a:r>
            <a:r>
              <a:rPr lang="en-US" sz="1400" dirty="0">
                <a:solidFill>
                  <a:schemeClr val="tx1">
                    <a:lumMod val="65000"/>
                    <a:lumOff val="35000"/>
                  </a:schemeClr>
                </a:solidFill>
                <a:latin typeface="Arial"/>
                <a:cs typeface="Arial"/>
              </a:rPr>
              <a:t> were mixed with testicular cell suspensions and </a:t>
            </a:r>
            <a:r>
              <a:rPr lang="en-US" sz="1400" dirty="0" err="1">
                <a:solidFill>
                  <a:schemeClr val="tx1">
                    <a:lumMod val="65000"/>
                    <a:lumOff val="35000"/>
                  </a:schemeClr>
                </a:solidFill>
                <a:latin typeface="Arial"/>
                <a:cs typeface="Arial"/>
              </a:rPr>
              <a:t>Matrigel</a:t>
            </a:r>
            <a:r>
              <a:rPr lang="en-US" sz="1400" dirty="0">
                <a:solidFill>
                  <a:schemeClr val="tx1">
                    <a:lumMod val="65000"/>
                    <a:lumOff val="35000"/>
                  </a:schemeClr>
                </a:solidFill>
                <a:latin typeface="Arial"/>
                <a:cs typeface="Arial"/>
              </a:rPr>
              <a:t> matrix</a:t>
            </a:r>
          </a:p>
          <a:p>
            <a:pPr marL="914400" lvl="1" indent="-233363" algn="l">
              <a:buFont typeface="Arial"/>
              <a:buChar char="•"/>
            </a:pPr>
            <a:r>
              <a:rPr lang="en-US" sz="1400" dirty="0">
                <a:solidFill>
                  <a:schemeClr val="tx1">
                    <a:lumMod val="65000"/>
                    <a:lumOff val="35000"/>
                  </a:schemeClr>
                </a:solidFill>
                <a:latin typeface="Arial"/>
                <a:cs typeface="Arial"/>
              </a:rPr>
              <a:t>Injected into dorsal region of </a:t>
            </a:r>
            <a:r>
              <a:rPr lang="en-US" sz="1400" dirty="0" err="1">
                <a:solidFill>
                  <a:schemeClr val="tx1">
                    <a:lumMod val="65000"/>
                    <a:lumOff val="35000"/>
                  </a:schemeClr>
                </a:solidFill>
                <a:latin typeface="Arial"/>
                <a:cs typeface="Arial"/>
              </a:rPr>
              <a:t>immunocompromised</a:t>
            </a:r>
            <a:r>
              <a:rPr lang="en-US" sz="1400" dirty="0">
                <a:solidFill>
                  <a:schemeClr val="tx1">
                    <a:lumMod val="65000"/>
                    <a:lumOff val="35000"/>
                  </a:schemeClr>
                </a:solidFill>
                <a:latin typeface="Arial"/>
                <a:cs typeface="Arial"/>
              </a:rPr>
              <a:t> mice, followed by live imaging for </a:t>
            </a:r>
            <a:r>
              <a:rPr lang="en-US" sz="1400" dirty="0" err="1">
                <a:solidFill>
                  <a:schemeClr val="tx1">
                    <a:lumMod val="65000"/>
                    <a:lumOff val="35000"/>
                  </a:schemeClr>
                </a:solidFill>
                <a:latin typeface="Arial"/>
                <a:cs typeface="Arial"/>
              </a:rPr>
              <a:t>seminferous</a:t>
            </a:r>
            <a:r>
              <a:rPr lang="en-US" sz="1400" dirty="0">
                <a:solidFill>
                  <a:schemeClr val="tx1">
                    <a:lumMod val="65000"/>
                    <a:lumOff val="35000"/>
                  </a:schemeClr>
                </a:solidFill>
                <a:latin typeface="Arial"/>
                <a:cs typeface="Arial"/>
              </a:rPr>
              <a:t>-like tubules surrounded by basement membrane </a:t>
            </a:r>
          </a:p>
          <a:p>
            <a:pPr marL="914400" lvl="1" indent="-233363" algn="l">
              <a:buFont typeface="Arial"/>
              <a:buChar char="•"/>
            </a:pPr>
            <a:r>
              <a:rPr lang="en-US" sz="1400" dirty="0">
                <a:solidFill>
                  <a:schemeClr val="tx1">
                    <a:lumMod val="65000"/>
                    <a:lumOff val="35000"/>
                  </a:schemeClr>
                </a:solidFill>
                <a:latin typeface="Arial"/>
                <a:cs typeface="Arial"/>
              </a:rPr>
              <a:t>Tissue sections at 2-10 weeks assayed for presence of EGFP+ indicating </a:t>
            </a:r>
            <a:r>
              <a:rPr lang="en-US" sz="1400" dirty="0" err="1">
                <a:solidFill>
                  <a:schemeClr val="tx1">
                    <a:lumMod val="65000"/>
                    <a:lumOff val="35000"/>
                  </a:schemeClr>
                </a:solidFill>
                <a:latin typeface="Arial"/>
                <a:cs typeface="Arial"/>
              </a:rPr>
              <a:t>miPSCs</a:t>
            </a:r>
            <a:r>
              <a:rPr lang="en-US" sz="1400" dirty="0">
                <a:solidFill>
                  <a:schemeClr val="tx1">
                    <a:lumMod val="65000"/>
                    <a:lumOff val="35000"/>
                  </a:schemeClr>
                </a:solidFill>
                <a:latin typeface="Arial"/>
                <a:cs typeface="Arial"/>
              </a:rPr>
              <a:t> origin and </a:t>
            </a:r>
            <a:r>
              <a:rPr lang="en-US" sz="1400" dirty="0" smtClean="0">
                <a:solidFill>
                  <a:schemeClr val="tx1">
                    <a:lumMod val="65000"/>
                    <a:lumOff val="35000"/>
                  </a:schemeClr>
                </a:solidFill>
                <a:latin typeface="Arial"/>
                <a:cs typeface="Arial"/>
              </a:rPr>
              <a:t>co-localization </a:t>
            </a:r>
            <a:r>
              <a:rPr lang="en-US" sz="1400" dirty="0">
                <a:solidFill>
                  <a:schemeClr val="tx1">
                    <a:lumMod val="65000"/>
                    <a:lumOff val="35000"/>
                  </a:schemeClr>
                </a:solidFill>
                <a:latin typeface="Arial"/>
                <a:cs typeface="Arial"/>
              </a:rPr>
              <a:t>of EGFP and MVH  in reconstituted tubules using </a:t>
            </a:r>
            <a:r>
              <a:rPr lang="en-US" sz="1400" dirty="0" smtClean="0">
                <a:solidFill>
                  <a:schemeClr val="tx1">
                    <a:lumMod val="65000"/>
                    <a:lumOff val="35000"/>
                  </a:schemeClr>
                </a:solidFill>
                <a:latin typeface="Arial"/>
                <a:cs typeface="Arial"/>
              </a:rPr>
              <a:t>IF</a:t>
            </a:r>
          </a:p>
          <a:p>
            <a:pPr marL="914400" lvl="1" indent="-233363" algn="l">
              <a:buFont typeface="Arial"/>
              <a:buChar char="•"/>
            </a:pPr>
            <a:r>
              <a:rPr lang="en-US" sz="1400" dirty="0" smtClean="0">
                <a:solidFill>
                  <a:schemeClr val="tx1">
                    <a:lumMod val="65000"/>
                    <a:lumOff val="35000"/>
                  </a:schemeClr>
                </a:solidFill>
                <a:latin typeface="Arial"/>
                <a:cs typeface="Arial"/>
              </a:rPr>
              <a:t>Later studies indicate that two generations of mice can be produced via IVF using this sperm  </a:t>
            </a:r>
            <a:endParaRPr lang="en-US" sz="1400" dirty="0" smtClean="0">
              <a:solidFill>
                <a:srgbClr val="12919C"/>
              </a:solidFill>
              <a:latin typeface="Arial"/>
              <a:cs typeface="Arial"/>
            </a:endParaRPr>
          </a:p>
          <a:p>
            <a:pPr marL="457200" indent="-233363" algn="l">
              <a:buFont typeface="Arial"/>
              <a:buChar char="•"/>
            </a:pPr>
            <a:r>
              <a:rPr lang="en-US" sz="2400" dirty="0" smtClean="0">
                <a:solidFill>
                  <a:srgbClr val="12919C"/>
                </a:solidFill>
                <a:latin typeface="Arial"/>
                <a:cs typeface="Arial"/>
              </a:rPr>
              <a:t>Human</a:t>
            </a:r>
            <a:r>
              <a:rPr lang="en-US" sz="2400" dirty="0" smtClean="0">
                <a:solidFill>
                  <a:schemeClr val="tx1">
                    <a:lumMod val="75000"/>
                    <a:lumOff val="25000"/>
                  </a:schemeClr>
                </a:solidFill>
                <a:latin typeface="Arial"/>
                <a:cs typeface="Arial"/>
              </a:rPr>
              <a:t> </a:t>
            </a:r>
            <a:r>
              <a:rPr lang="en-US" sz="2400" dirty="0" err="1" smtClean="0">
                <a:solidFill>
                  <a:schemeClr val="tx1">
                    <a:lumMod val="75000"/>
                    <a:lumOff val="25000"/>
                  </a:schemeClr>
                </a:solidFill>
                <a:latin typeface="Arial"/>
                <a:cs typeface="Arial"/>
              </a:rPr>
              <a:t>iPSC</a:t>
            </a:r>
            <a:r>
              <a:rPr lang="en-US" sz="2400" dirty="0" smtClean="0">
                <a:solidFill>
                  <a:schemeClr val="tx1">
                    <a:lumMod val="75000"/>
                    <a:lumOff val="25000"/>
                  </a:schemeClr>
                </a:solidFill>
                <a:latin typeface="Arial"/>
                <a:cs typeface="Arial"/>
              </a:rPr>
              <a:t> induction in </a:t>
            </a:r>
            <a:r>
              <a:rPr lang="en-US" sz="2400" dirty="0" err="1" smtClean="0">
                <a:solidFill>
                  <a:schemeClr val="tx1">
                    <a:lumMod val="75000"/>
                    <a:lumOff val="25000"/>
                  </a:schemeClr>
                </a:solidFill>
                <a:latin typeface="Arial"/>
                <a:cs typeface="Arial"/>
              </a:rPr>
              <a:t>vivo</a:t>
            </a:r>
            <a:r>
              <a:rPr lang="en-US" sz="2400" dirty="0" err="1" smtClean="0">
                <a:solidFill>
                  <a:schemeClr val="tx1">
                    <a:lumMod val="75000"/>
                    <a:lumOff val="25000"/>
                  </a:schemeClr>
                </a:solidFill>
                <a:latin typeface="Arial"/>
                <a:cs typeface="Arial"/>
                <a:sym typeface="Wingdings"/>
              </a:rPr>
              <a:t>Methods</a:t>
            </a:r>
            <a:r>
              <a:rPr lang="en-US" sz="2400" dirty="0" smtClean="0">
                <a:solidFill>
                  <a:schemeClr val="tx1">
                    <a:lumMod val="75000"/>
                    <a:lumOff val="25000"/>
                  </a:schemeClr>
                </a:solidFill>
                <a:latin typeface="Arial"/>
                <a:cs typeface="Arial"/>
                <a:sym typeface="Wingdings"/>
              </a:rPr>
              <a:t> </a:t>
            </a:r>
            <a:r>
              <a:rPr lang="en-US" sz="2400" dirty="0">
                <a:solidFill>
                  <a:schemeClr val="tx1">
                    <a:lumMod val="75000"/>
                    <a:lumOff val="25000"/>
                  </a:schemeClr>
                </a:solidFill>
                <a:latin typeface="Arial"/>
                <a:cs typeface="Arial"/>
                <a:sym typeface="Wingdings"/>
              </a:rPr>
              <a:t>&amp; Results</a:t>
            </a:r>
            <a:r>
              <a:rPr lang="en-US" sz="1400" dirty="0" smtClean="0">
                <a:solidFill>
                  <a:srgbClr val="12919C"/>
                </a:solidFill>
                <a:latin typeface="Arial"/>
                <a:cs typeface="Arial"/>
              </a:rPr>
              <a:t>(</a:t>
            </a:r>
            <a:r>
              <a:rPr lang="en-US" sz="1400" dirty="0" smtClean="0">
                <a:solidFill>
                  <a:srgbClr val="12919C"/>
                </a:solidFill>
                <a:latin typeface="Arial"/>
                <a:cs typeface="Arial"/>
                <a:hlinkClick r:id="rId4"/>
              </a:rPr>
              <a:t>Durruthy et al, 2014</a:t>
            </a:r>
            <a:r>
              <a:rPr lang="en-US" sz="1400" dirty="0" smtClean="0">
                <a:solidFill>
                  <a:srgbClr val="12919C"/>
                </a:solidFill>
                <a:latin typeface="Arial"/>
                <a:cs typeface="Arial"/>
              </a:rPr>
              <a:t>)</a:t>
            </a:r>
            <a:endParaRPr lang="en-US" sz="1400" dirty="0">
              <a:solidFill>
                <a:srgbClr val="12919C"/>
              </a:solidFill>
              <a:latin typeface="Arial"/>
              <a:cs typeface="Arial"/>
            </a:endParaRPr>
          </a:p>
          <a:p>
            <a:pPr marL="914400" lvl="1" indent="-233363" algn="l">
              <a:buFont typeface="Arial"/>
              <a:buChar char="•"/>
            </a:pPr>
            <a:r>
              <a:rPr lang="en-US" sz="1400" dirty="0">
                <a:solidFill>
                  <a:srgbClr val="595959"/>
                </a:solidFill>
                <a:latin typeface="Arial"/>
                <a:cs typeface="Arial"/>
              </a:rPr>
              <a:t>Germ cell selection medium </a:t>
            </a:r>
            <a:r>
              <a:rPr lang="en-US" sz="1400" dirty="0" smtClean="0">
                <a:solidFill>
                  <a:srgbClr val="595959"/>
                </a:solidFill>
                <a:latin typeface="Arial"/>
                <a:cs typeface="Arial"/>
              </a:rPr>
              <a:t>OKSM + VASA induced </a:t>
            </a:r>
            <a:r>
              <a:rPr lang="en-US" sz="1400" dirty="0">
                <a:solidFill>
                  <a:srgbClr val="595959"/>
                </a:solidFill>
                <a:latin typeface="Arial"/>
                <a:cs typeface="Arial"/>
              </a:rPr>
              <a:t>PGCs and </a:t>
            </a:r>
            <a:r>
              <a:rPr lang="en-US" sz="1400" dirty="0" smtClean="0">
                <a:solidFill>
                  <a:srgbClr val="595959"/>
                </a:solidFill>
                <a:latin typeface="Arial"/>
                <a:cs typeface="Arial"/>
              </a:rPr>
              <a:t>meiosis</a:t>
            </a:r>
          </a:p>
          <a:p>
            <a:pPr marL="914400" lvl="1" indent="-233363" algn="l">
              <a:buFont typeface="Arial"/>
              <a:buChar char="•"/>
            </a:pPr>
            <a:r>
              <a:rPr lang="en-US" sz="1400" dirty="0">
                <a:solidFill>
                  <a:schemeClr val="tx1">
                    <a:lumMod val="65000"/>
                    <a:lumOff val="35000"/>
                  </a:schemeClr>
                </a:solidFill>
                <a:latin typeface="Arial"/>
                <a:cs typeface="Arial"/>
              </a:rPr>
              <a:t>Injected into dorsal region of </a:t>
            </a:r>
            <a:r>
              <a:rPr lang="en-US" sz="1400" dirty="0" err="1">
                <a:solidFill>
                  <a:schemeClr val="tx1">
                    <a:lumMod val="65000"/>
                    <a:lumOff val="35000"/>
                  </a:schemeClr>
                </a:solidFill>
                <a:latin typeface="Arial"/>
                <a:cs typeface="Arial"/>
              </a:rPr>
              <a:t>immunocompromised</a:t>
            </a:r>
            <a:r>
              <a:rPr lang="en-US" sz="1400" dirty="0">
                <a:solidFill>
                  <a:schemeClr val="tx1">
                    <a:lumMod val="65000"/>
                    <a:lumOff val="35000"/>
                  </a:schemeClr>
                </a:solidFill>
                <a:latin typeface="Arial"/>
                <a:cs typeface="Arial"/>
              </a:rPr>
              <a:t> </a:t>
            </a:r>
            <a:r>
              <a:rPr lang="en-US" sz="1400" dirty="0" smtClean="0">
                <a:solidFill>
                  <a:schemeClr val="tx1">
                    <a:lumMod val="65000"/>
                    <a:lumOff val="35000"/>
                  </a:schemeClr>
                </a:solidFill>
                <a:latin typeface="Arial"/>
                <a:cs typeface="Arial"/>
              </a:rPr>
              <a:t>mice and tested positive for gene expression profiles and IF </a:t>
            </a:r>
            <a:endParaRPr lang="en-US" sz="1600" dirty="0">
              <a:solidFill>
                <a:schemeClr val="tx1">
                  <a:lumMod val="65000"/>
                  <a:lumOff val="35000"/>
                </a:schemeClr>
              </a:solidFill>
              <a:latin typeface="Arial"/>
              <a:cs typeface="Arial"/>
            </a:endParaRPr>
          </a:p>
        </p:txBody>
      </p:sp>
      <p:sp>
        <p:nvSpPr>
          <p:cNvPr id="6" name="Title 1"/>
          <p:cNvSpPr txBox="1">
            <a:spLocks/>
          </p:cNvSpPr>
          <p:nvPr/>
        </p:nvSpPr>
        <p:spPr>
          <a:xfrm>
            <a:off x="0" y="211666"/>
            <a:ext cx="9144000" cy="743519"/>
          </a:xfrm>
          <a:prstGeom prst="rect">
            <a:avLst/>
          </a:prstGeom>
        </p:spPr>
        <p:txBody>
          <a:bodyPr vert="horz" lIns="91440" tIns="45720" rIns="91440" bIns="45720" rtlCol="0" anchor="ctr">
            <a:normAutofit fontScale="6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err="1" smtClean="0">
                <a:solidFill>
                  <a:srgbClr val="12919C"/>
                </a:solidFill>
                <a:latin typeface="Arial"/>
                <a:cs typeface="Arial"/>
              </a:rPr>
              <a:t>iPSCs</a:t>
            </a:r>
            <a:r>
              <a:rPr lang="en-US" dirty="0" smtClean="0">
                <a:solidFill>
                  <a:srgbClr val="12919C"/>
                </a:solidFill>
                <a:latin typeface="Arial"/>
                <a:cs typeface="Arial"/>
              </a:rPr>
              <a:t> Can Make Sperm &amp; Egg</a:t>
            </a:r>
          </a:p>
          <a:p>
            <a:r>
              <a:rPr lang="en-US" sz="3300" dirty="0" smtClean="0">
                <a:solidFill>
                  <a:srgbClr val="660066"/>
                </a:solidFill>
                <a:latin typeface="Helvetica"/>
                <a:cs typeface="Helvetica"/>
              </a:rPr>
              <a:t> </a:t>
            </a:r>
          </a:p>
        </p:txBody>
      </p:sp>
    </p:spTree>
    <p:extLst>
      <p:ext uri="{BB962C8B-B14F-4D97-AF65-F5344CB8AC3E}">
        <p14:creationId xmlns:p14="http://schemas.microsoft.com/office/powerpoint/2010/main" val="33734705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500"/>
                                        <p:tgtEl>
                                          <p:spTgt spid="3">
                                            <p:txEl>
                                              <p:pRg st="8" end="8"/>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fade">
                                      <p:cBhvr>
                                        <p:cTn id="40" dur="500"/>
                                        <p:tgtEl>
                                          <p:spTgt spid="3">
                                            <p:txEl>
                                              <p:pRg st="9" end="9"/>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fade">
                                      <p:cBhvr>
                                        <p:cTn id="43" dur="500"/>
                                        <p:tgtEl>
                                          <p:spTgt spid="3">
                                            <p:txEl>
                                              <p:pRg st="10" end="10"/>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500"/>
                                        <p:tgtEl>
                                          <p:spTgt spid="3">
                                            <p:txEl>
                                              <p:pRg st="11" end="11"/>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fade">
                                      <p:cBhvr>
                                        <p:cTn id="49" dur="500"/>
                                        <p:tgtEl>
                                          <p:spTgt spid="3">
                                            <p:txEl>
                                              <p:pRg st="12" end="1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fade">
                                      <p:cBhvr>
                                        <p:cTn id="54" dur="500"/>
                                        <p:tgtEl>
                                          <p:spTgt spid="3">
                                            <p:txEl>
                                              <p:pRg st="13" end="13"/>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animEffect transition="in" filter="fade">
                                      <p:cBhvr>
                                        <p:cTn id="57" dur="500"/>
                                        <p:tgtEl>
                                          <p:spTgt spid="3">
                                            <p:txEl>
                                              <p:pRg st="14" end="1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3">
                                            <p:txEl>
                                              <p:pRg st="15" end="15"/>
                                            </p:txEl>
                                          </p:spTgt>
                                        </p:tgtEl>
                                        <p:attrNameLst>
                                          <p:attrName>style.visibility</p:attrName>
                                        </p:attrNameLst>
                                      </p:cBhvr>
                                      <p:to>
                                        <p:strVal val="visible"/>
                                      </p:to>
                                    </p:set>
                                    <p:animEffect transition="in" filter="fade">
                                      <p:cBhvr>
                                        <p:cTn id="60"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5406" y="860996"/>
            <a:ext cx="8388749" cy="3139321"/>
          </a:xfrm>
          <a:prstGeom prst="rect">
            <a:avLst/>
          </a:prstGeom>
          <a:noFill/>
        </p:spPr>
        <p:txBody>
          <a:bodyPr wrap="square" rtlCol="0">
            <a:spAutoFit/>
          </a:bodyPr>
          <a:lstStyle/>
          <a:p>
            <a:r>
              <a:rPr lang="en-US" i="1" dirty="0">
                <a:solidFill>
                  <a:srgbClr val="595959"/>
                </a:solidFill>
                <a:latin typeface="Arial"/>
                <a:cs typeface="Arial"/>
              </a:rPr>
              <a:t>In 2008, Shinya Yamanaka’s research team developed a protocol to induce </a:t>
            </a:r>
            <a:r>
              <a:rPr lang="en-US" i="1" dirty="0" err="1">
                <a:solidFill>
                  <a:srgbClr val="595959"/>
                </a:solidFill>
                <a:latin typeface="Arial"/>
                <a:cs typeface="Arial"/>
              </a:rPr>
              <a:t>pluripotency</a:t>
            </a:r>
            <a:r>
              <a:rPr lang="en-US" i="1" dirty="0">
                <a:solidFill>
                  <a:srgbClr val="595959"/>
                </a:solidFill>
                <a:latin typeface="Arial"/>
                <a:cs typeface="Arial"/>
              </a:rPr>
              <a:t> in adult somatic cells. </a:t>
            </a:r>
            <a:r>
              <a:rPr lang="en-US" i="1" dirty="0" smtClean="0">
                <a:solidFill>
                  <a:srgbClr val="595959"/>
                </a:solidFill>
                <a:latin typeface="Arial"/>
                <a:cs typeface="Arial"/>
              </a:rPr>
              <a:t>This work challenged the unidirectional and irreversible model of differentiation proposed by Conrad Waddington in 1957, that cells once differentiated can not be reprogrammed for another cell fate. By exposing differentiated somatic cells in culture to DNA reprogramming factors, scientists are able to return cells to their embryonic state and subsequently induce differentiation to give rise to all the cells of the body including those that produce eggs and sperm. Furthermore, scientists can now directly reprogram cells without returning them to the embryonic state, reducing the risk of cancer. </a:t>
            </a:r>
          </a:p>
          <a:p>
            <a:endParaRPr lang="en-US" i="1" dirty="0">
              <a:solidFill>
                <a:srgbClr val="595959"/>
              </a:solidFill>
              <a:latin typeface="Arial"/>
              <a:cs typeface="Arial"/>
            </a:endParaRPr>
          </a:p>
          <a:p>
            <a:endParaRPr lang="en-US" i="1" dirty="0">
              <a:solidFill>
                <a:srgbClr val="595959"/>
              </a:solidFill>
              <a:latin typeface="Arial"/>
              <a:cs typeface="Arial"/>
            </a:endParaRPr>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8308" y="4500847"/>
            <a:ext cx="297884" cy="222870"/>
          </a:xfrm>
          <a:prstGeom prst="rect">
            <a:avLst/>
          </a:prstGeom>
        </p:spPr>
      </p:pic>
      <p:sp>
        <p:nvSpPr>
          <p:cNvPr id="2" name="TextBox 1"/>
          <p:cNvSpPr txBox="1"/>
          <p:nvPr/>
        </p:nvSpPr>
        <p:spPr>
          <a:xfrm>
            <a:off x="295405" y="5025763"/>
            <a:ext cx="8388749" cy="2031325"/>
          </a:xfrm>
          <a:prstGeom prst="rect">
            <a:avLst/>
          </a:prstGeom>
          <a:noFill/>
        </p:spPr>
        <p:txBody>
          <a:bodyPr wrap="square" rtlCol="0">
            <a:spAutoFit/>
          </a:bodyPr>
          <a:lstStyle/>
          <a:p>
            <a:r>
              <a:rPr lang="en-US" i="1" dirty="0">
                <a:solidFill>
                  <a:srgbClr val="595959"/>
                </a:solidFill>
                <a:latin typeface="Arial"/>
                <a:cs typeface="Arial"/>
              </a:rPr>
              <a:t>In 2013, Takebe’s team created human liver buds from </a:t>
            </a:r>
            <a:r>
              <a:rPr lang="en-US" i="1" dirty="0" err="1">
                <a:solidFill>
                  <a:srgbClr val="595959"/>
                </a:solidFill>
                <a:latin typeface="Arial"/>
                <a:cs typeface="Arial"/>
              </a:rPr>
              <a:t>iPSCs</a:t>
            </a:r>
            <a:r>
              <a:rPr lang="en-US" i="1" dirty="0">
                <a:solidFill>
                  <a:srgbClr val="595959"/>
                </a:solidFill>
                <a:latin typeface="Arial"/>
                <a:cs typeface="Arial"/>
              </a:rPr>
              <a:t> (in vitro) that were capable of restoring liver function in mice (in vivo) and Takahashi launched the first clinical trial for </a:t>
            </a:r>
            <a:r>
              <a:rPr lang="en-US" i="1" dirty="0" err="1">
                <a:solidFill>
                  <a:srgbClr val="595959"/>
                </a:solidFill>
                <a:latin typeface="Arial"/>
                <a:cs typeface="Arial"/>
              </a:rPr>
              <a:t>iPSC</a:t>
            </a:r>
            <a:r>
              <a:rPr lang="en-US" i="1" dirty="0">
                <a:solidFill>
                  <a:srgbClr val="595959"/>
                </a:solidFill>
                <a:latin typeface="Arial"/>
                <a:cs typeface="Arial"/>
              </a:rPr>
              <a:t> treatment for macular degeneration. More recently, it is believed  that a </a:t>
            </a:r>
            <a:r>
              <a:rPr lang="en-US" i="1" dirty="0" err="1" smtClean="0">
                <a:solidFill>
                  <a:srgbClr val="595959"/>
                </a:solidFill>
                <a:latin typeface="Arial"/>
                <a:cs typeface="Arial"/>
              </a:rPr>
              <a:t>iPSCs</a:t>
            </a:r>
            <a:r>
              <a:rPr lang="en-US" i="1" dirty="0" smtClean="0">
                <a:solidFill>
                  <a:srgbClr val="595959"/>
                </a:solidFill>
                <a:latin typeface="Arial"/>
                <a:cs typeface="Arial"/>
              </a:rPr>
              <a:t> are </a:t>
            </a:r>
            <a:r>
              <a:rPr lang="en-US" i="1" dirty="0">
                <a:solidFill>
                  <a:srgbClr val="595959"/>
                </a:solidFill>
                <a:latin typeface="Arial"/>
                <a:cs typeface="Arial"/>
              </a:rPr>
              <a:t>reprogrammed into “healing” cells that upon transplantation back into the body alter the tissue environment and induce cells in the body to repair degenerative tissue. </a:t>
            </a:r>
          </a:p>
          <a:p>
            <a:endParaRPr lang="en-US" dirty="0"/>
          </a:p>
        </p:txBody>
      </p:sp>
      <p:pic>
        <p:nvPicPr>
          <p:cNvPr id="7" name="Picture 6"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4175" y="6479930"/>
            <a:ext cx="297884" cy="222870"/>
          </a:xfrm>
          <a:prstGeom prst="rect">
            <a:avLst/>
          </a:prstGeom>
        </p:spPr>
      </p:pic>
      <p:sp>
        <p:nvSpPr>
          <p:cNvPr id="8" name="TextBox 7"/>
          <p:cNvSpPr txBox="1"/>
          <p:nvPr/>
        </p:nvSpPr>
        <p:spPr>
          <a:xfrm>
            <a:off x="197879" y="154850"/>
            <a:ext cx="8581527" cy="707886"/>
          </a:xfrm>
          <a:prstGeom prst="rect">
            <a:avLst/>
          </a:prstGeom>
          <a:noFill/>
        </p:spPr>
        <p:txBody>
          <a:bodyPr wrap="square" rtlCol="0">
            <a:spAutoFit/>
          </a:bodyPr>
          <a:lstStyle/>
          <a:p>
            <a:r>
              <a:rPr lang="en-US" sz="2000" dirty="0" smtClean="0">
                <a:solidFill>
                  <a:srgbClr val="12919C"/>
                </a:solidFill>
                <a:latin typeface="Arial"/>
                <a:cs typeface="Arial"/>
              </a:rPr>
              <a:t>Adult . Genetically Reprogrammed . Induced Pluripotent Stem Cells</a:t>
            </a:r>
          </a:p>
          <a:p>
            <a:r>
              <a:rPr lang="en-US" sz="2000" dirty="0">
                <a:solidFill>
                  <a:srgbClr val="12919C"/>
                </a:solidFill>
                <a:latin typeface="Arial"/>
                <a:cs typeface="Arial"/>
              </a:rPr>
              <a:t>	</a:t>
            </a:r>
            <a:r>
              <a:rPr lang="en-US" sz="2000" dirty="0" smtClean="0">
                <a:solidFill>
                  <a:srgbClr val="12919C"/>
                </a:solidFill>
                <a:latin typeface="Arial"/>
                <a:cs typeface="Arial"/>
              </a:rPr>
              <a:t>															</a:t>
            </a:r>
            <a:r>
              <a:rPr lang="en-US" sz="2000" i="1" dirty="0" smtClean="0">
                <a:solidFill>
                  <a:srgbClr val="12919C"/>
                </a:solidFill>
                <a:latin typeface="Arial"/>
                <a:cs typeface="Arial"/>
              </a:rPr>
              <a:t>In </a:t>
            </a:r>
            <a:r>
              <a:rPr lang="en-US" sz="2000" i="1" dirty="0">
                <a:solidFill>
                  <a:srgbClr val="12919C"/>
                </a:solidFill>
                <a:latin typeface="Arial"/>
                <a:cs typeface="Arial"/>
              </a:rPr>
              <a:t>V</a:t>
            </a:r>
            <a:r>
              <a:rPr lang="en-US" sz="2000" i="1" dirty="0" smtClean="0">
                <a:solidFill>
                  <a:srgbClr val="12919C"/>
                </a:solidFill>
                <a:latin typeface="Arial"/>
                <a:cs typeface="Arial"/>
              </a:rPr>
              <a:t>itro</a:t>
            </a:r>
            <a:endParaRPr lang="en-US" sz="2000" dirty="0" smtClean="0">
              <a:solidFill>
                <a:srgbClr val="12919C"/>
              </a:solidFill>
              <a:latin typeface="Arial"/>
              <a:cs typeface="Arial"/>
            </a:endParaRPr>
          </a:p>
        </p:txBody>
      </p:sp>
      <p:sp>
        <p:nvSpPr>
          <p:cNvPr id="3" name="TextBox 2"/>
          <p:cNvSpPr txBox="1"/>
          <p:nvPr/>
        </p:nvSpPr>
        <p:spPr>
          <a:xfrm>
            <a:off x="295405" y="3623515"/>
            <a:ext cx="8175494" cy="1200329"/>
          </a:xfrm>
          <a:prstGeom prst="rect">
            <a:avLst/>
          </a:prstGeom>
          <a:noFill/>
        </p:spPr>
        <p:txBody>
          <a:bodyPr wrap="square" rtlCol="0">
            <a:spAutoFit/>
          </a:bodyPr>
          <a:lstStyle/>
          <a:p>
            <a:r>
              <a:rPr lang="en-US" i="1" dirty="0">
                <a:solidFill>
                  <a:srgbClr val="595959"/>
                </a:solidFill>
                <a:latin typeface="Arial"/>
                <a:cs typeface="Arial"/>
              </a:rPr>
              <a:t>This work builds off John Gurdon’s work 50 years prior on somatic cell nuclear transfer. Thus, Yamanaka and Gurdon received the Nobel Prize in 2012 for illuminating the mechanisms behind nuclear DNA reprogramming and its connection to cell differentiation. (3:47-13:26)</a:t>
            </a:r>
          </a:p>
        </p:txBody>
      </p:sp>
    </p:spTree>
    <p:extLst>
      <p:ext uri="{BB962C8B-B14F-4D97-AF65-F5344CB8AC3E}">
        <p14:creationId xmlns:p14="http://schemas.microsoft.com/office/powerpoint/2010/main" val="48503653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97012" y="3888405"/>
            <a:ext cx="1205618" cy="1195566"/>
          </a:xfrm>
          <a:prstGeom prst="rect">
            <a:avLst/>
          </a:prstGeom>
        </p:spPr>
      </p:pic>
      <p:pic>
        <p:nvPicPr>
          <p:cNvPr id="6" name="Picture 5" descr="Scalpe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1674" y="4338736"/>
            <a:ext cx="521208" cy="560832"/>
          </a:xfrm>
          <a:prstGeom prst="rect">
            <a:avLst/>
          </a:prstGeom>
        </p:spPr>
      </p:pic>
      <p:pic>
        <p:nvPicPr>
          <p:cNvPr id="18" name="Picture 17"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9075" y="4505201"/>
            <a:ext cx="137160" cy="143256"/>
          </a:xfrm>
          <a:prstGeom prst="rect">
            <a:avLst/>
          </a:prstGeom>
        </p:spPr>
      </p:pic>
      <p:pic>
        <p:nvPicPr>
          <p:cNvPr id="26" name="Picture 25"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2618" y="4602511"/>
            <a:ext cx="143256" cy="149352"/>
          </a:xfrm>
          <a:prstGeom prst="rect">
            <a:avLst/>
          </a:prstGeom>
        </p:spPr>
      </p:pic>
      <p:sp>
        <p:nvSpPr>
          <p:cNvPr id="36" name="TextBox 35"/>
          <p:cNvSpPr txBox="1"/>
          <p:nvPr/>
        </p:nvSpPr>
        <p:spPr>
          <a:xfrm>
            <a:off x="2550175" y="3197700"/>
            <a:ext cx="492443" cy="215444"/>
          </a:xfrm>
          <a:prstGeom prst="rect">
            <a:avLst/>
          </a:prstGeom>
          <a:noFill/>
        </p:spPr>
        <p:txBody>
          <a:bodyPr wrap="none" rtlCol="0">
            <a:spAutoFit/>
          </a:bodyPr>
          <a:lstStyle/>
          <a:p>
            <a:r>
              <a:rPr lang="en-US" sz="800" dirty="0" smtClean="0">
                <a:solidFill>
                  <a:srgbClr val="7F7F7F"/>
                </a:solidFill>
              </a:rPr>
              <a:t>oocyte</a:t>
            </a:r>
            <a:endParaRPr lang="en-US" sz="800" dirty="0">
              <a:solidFill>
                <a:srgbClr val="7F7F7F"/>
              </a:solidFill>
            </a:endParaRPr>
          </a:p>
        </p:txBody>
      </p:sp>
      <p:sp>
        <p:nvSpPr>
          <p:cNvPr id="37" name="TextBox 36"/>
          <p:cNvSpPr txBox="1"/>
          <p:nvPr/>
        </p:nvSpPr>
        <p:spPr>
          <a:xfrm>
            <a:off x="1863733" y="4602914"/>
            <a:ext cx="549650" cy="215444"/>
          </a:xfrm>
          <a:prstGeom prst="rect">
            <a:avLst/>
          </a:prstGeom>
          <a:noFill/>
        </p:spPr>
        <p:txBody>
          <a:bodyPr wrap="none" rtlCol="0">
            <a:spAutoFit/>
          </a:bodyPr>
          <a:lstStyle/>
          <a:p>
            <a:r>
              <a:rPr lang="en-US" sz="800" dirty="0" smtClean="0">
                <a:solidFill>
                  <a:srgbClr val="7F7F7F"/>
                </a:solidFill>
              </a:rPr>
              <a:t>cultured</a:t>
            </a:r>
            <a:endParaRPr lang="en-US" sz="800" dirty="0">
              <a:solidFill>
                <a:srgbClr val="7F7F7F"/>
              </a:solidFill>
            </a:endParaRPr>
          </a:p>
        </p:txBody>
      </p:sp>
      <p:pic>
        <p:nvPicPr>
          <p:cNvPr id="47" name="Picture 4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61776" y="4237101"/>
            <a:ext cx="1179576" cy="896112"/>
          </a:xfrm>
          <a:prstGeom prst="rect">
            <a:avLst/>
          </a:prstGeom>
        </p:spPr>
      </p:pic>
      <p:grpSp>
        <p:nvGrpSpPr>
          <p:cNvPr id="31" name="Group 30"/>
          <p:cNvGrpSpPr/>
          <p:nvPr/>
        </p:nvGrpSpPr>
        <p:grpSpPr>
          <a:xfrm>
            <a:off x="2350497" y="3960695"/>
            <a:ext cx="902208" cy="838200"/>
            <a:chOff x="4322040" y="954718"/>
            <a:chExt cx="902208" cy="838200"/>
          </a:xfrm>
        </p:grpSpPr>
        <p:pic>
          <p:nvPicPr>
            <p:cNvPr id="32" name="Picture 31"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33" name="Picture 32" descr="Pipett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371519" y="1854470"/>
            <a:ext cx="1491105" cy="315167"/>
          </a:xfrm>
          <a:prstGeom prst="rect">
            <a:avLst/>
          </a:prstGeom>
        </p:spPr>
      </p:pic>
      <p:pic>
        <p:nvPicPr>
          <p:cNvPr id="8" name="Picture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02791" y="1464607"/>
            <a:ext cx="955302" cy="955302"/>
          </a:xfrm>
          <a:prstGeom prst="rect">
            <a:avLst/>
          </a:prstGeom>
        </p:spPr>
      </p:pic>
      <p:pic>
        <p:nvPicPr>
          <p:cNvPr id="9" name="Picture 8"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9533" y="2022332"/>
            <a:ext cx="143256" cy="149352"/>
          </a:xfrm>
          <a:prstGeom prst="rect">
            <a:avLst/>
          </a:prstGeom>
        </p:spPr>
      </p:pic>
      <p:pic>
        <p:nvPicPr>
          <p:cNvPr id="10" name="Picture 9" descr="Pipett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99821" y="790056"/>
            <a:ext cx="902208" cy="838200"/>
          </a:xfrm>
          <a:prstGeom prst="rect">
            <a:avLst/>
          </a:prstGeom>
        </p:spPr>
      </p:pic>
      <p:pic>
        <p:nvPicPr>
          <p:cNvPr id="11" name="Picture 10"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9075" y="1942258"/>
            <a:ext cx="137160" cy="143256"/>
          </a:xfrm>
          <a:prstGeom prst="rect">
            <a:avLst/>
          </a:prstGeom>
        </p:spPr>
      </p:pic>
      <p:pic>
        <p:nvPicPr>
          <p:cNvPr id="14" name="Picture 13" descr="Calcium.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38658" y="4952257"/>
            <a:ext cx="618744" cy="755904"/>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75176" y="3437768"/>
            <a:ext cx="937251" cy="937251"/>
          </a:xfrm>
          <a:prstGeom prst="rect">
            <a:avLst/>
          </a:prstGeom>
        </p:spPr>
      </p:pic>
      <p:pic>
        <p:nvPicPr>
          <p:cNvPr id="16" name="Picture 15" descr="Electricial.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29821" y="4332329"/>
            <a:ext cx="1121664" cy="359664"/>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7657554" y="4509626"/>
            <a:ext cx="1157170" cy="244585"/>
          </a:xfrm>
          <a:prstGeom prst="rect">
            <a:avLst/>
          </a:prstGeom>
        </p:spPr>
      </p:pic>
      <p:grpSp>
        <p:nvGrpSpPr>
          <p:cNvPr id="21" name="Group 20"/>
          <p:cNvGrpSpPr/>
          <p:nvPr/>
        </p:nvGrpSpPr>
        <p:grpSpPr>
          <a:xfrm>
            <a:off x="2178234" y="1381876"/>
            <a:ext cx="902208" cy="838200"/>
            <a:chOff x="4322040" y="954718"/>
            <a:chExt cx="902208" cy="838200"/>
          </a:xfrm>
        </p:grpSpPr>
        <p:pic>
          <p:nvPicPr>
            <p:cNvPr id="19" name="Picture 18"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18503" y="1590280"/>
              <a:ext cx="143256" cy="149352"/>
            </a:xfrm>
            <a:prstGeom prst="rect">
              <a:avLst/>
            </a:prstGeom>
          </p:spPr>
        </p:pic>
        <p:pic>
          <p:nvPicPr>
            <p:cNvPr id="20" name="Picture 19" descr="Pipett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22040" y="954718"/>
              <a:ext cx="902208" cy="838200"/>
            </a:xfrm>
            <a:prstGeom prst="rect">
              <a:avLst/>
            </a:prstGeom>
          </p:spPr>
        </p:pic>
      </p:grpSp>
      <p:pic>
        <p:nvPicPr>
          <p:cNvPr id="28" name="Picture 27"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1708" y="4532414"/>
            <a:ext cx="137160" cy="143256"/>
          </a:xfrm>
          <a:prstGeom prst="rect">
            <a:avLst/>
          </a:prstGeom>
        </p:spPr>
      </p:pic>
      <p:pic>
        <p:nvPicPr>
          <p:cNvPr id="29" name="Picture 28"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5921" y="4505001"/>
            <a:ext cx="137160" cy="143256"/>
          </a:xfrm>
          <a:prstGeom prst="rect">
            <a:avLst/>
          </a:prstGeom>
        </p:spPr>
      </p:pic>
      <p:pic>
        <p:nvPicPr>
          <p:cNvPr id="30" name="Picture 29" descr="Arro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2610" y="4505001"/>
            <a:ext cx="137160" cy="143256"/>
          </a:xfrm>
          <a:prstGeom prst="rect">
            <a:avLst/>
          </a:prstGeom>
        </p:spPr>
      </p:pic>
      <p:pic>
        <p:nvPicPr>
          <p:cNvPr id="34" name="Picture 3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241717" y="3570643"/>
            <a:ext cx="2006713" cy="2006713"/>
          </a:xfrm>
          <a:prstGeom prst="rect">
            <a:avLst/>
          </a:prstGeom>
        </p:spPr>
      </p:pic>
      <p:sp>
        <p:nvSpPr>
          <p:cNvPr id="35" name="TextBox 34"/>
          <p:cNvSpPr txBox="1"/>
          <p:nvPr/>
        </p:nvSpPr>
        <p:spPr>
          <a:xfrm>
            <a:off x="1958162" y="1772981"/>
            <a:ext cx="571390" cy="338554"/>
          </a:xfrm>
          <a:prstGeom prst="rect">
            <a:avLst/>
          </a:prstGeom>
          <a:noFill/>
        </p:spPr>
        <p:txBody>
          <a:bodyPr wrap="none" rtlCol="0">
            <a:spAutoFit/>
          </a:bodyPr>
          <a:lstStyle/>
          <a:p>
            <a:r>
              <a:rPr lang="en-US" sz="800" dirty="0">
                <a:solidFill>
                  <a:schemeClr val="tx1">
                    <a:lumMod val="50000"/>
                    <a:lumOff val="50000"/>
                  </a:schemeClr>
                </a:solidFill>
              </a:rPr>
              <a:t>i</a:t>
            </a:r>
            <a:r>
              <a:rPr lang="en-US" sz="800" dirty="0" smtClean="0">
                <a:solidFill>
                  <a:schemeClr val="tx1">
                    <a:lumMod val="50000"/>
                    <a:lumOff val="50000"/>
                  </a:schemeClr>
                </a:solidFill>
              </a:rPr>
              <a:t>ntestinal</a:t>
            </a:r>
          </a:p>
          <a:p>
            <a:r>
              <a:rPr lang="en-US" sz="800" dirty="0" smtClean="0">
                <a:solidFill>
                  <a:schemeClr val="tx1">
                    <a:lumMod val="50000"/>
                    <a:lumOff val="50000"/>
                  </a:schemeClr>
                </a:solidFill>
              </a:rPr>
              <a:t> </a:t>
            </a:r>
            <a:endParaRPr lang="en-US" sz="800" dirty="0">
              <a:solidFill>
                <a:schemeClr val="tx1">
                  <a:lumMod val="50000"/>
                  <a:lumOff val="50000"/>
                </a:schemeClr>
              </a:solidFill>
            </a:endParaRPr>
          </a:p>
        </p:txBody>
      </p:sp>
      <p:sp>
        <p:nvSpPr>
          <p:cNvPr id="38" name="TextBox 37"/>
          <p:cNvSpPr txBox="1"/>
          <p:nvPr/>
        </p:nvSpPr>
        <p:spPr>
          <a:xfrm>
            <a:off x="7152287" y="4274444"/>
            <a:ext cx="505267" cy="215444"/>
          </a:xfrm>
          <a:prstGeom prst="rect">
            <a:avLst/>
          </a:prstGeom>
          <a:noFill/>
        </p:spPr>
        <p:txBody>
          <a:bodyPr wrap="none" rtlCol="0">
            <a:spAutoFit/>
          </a:bodyPr>
          <a:lstStyle/>
          <a:p>
            <a:r>
              <a:rPr lang="en-US" sz="800" dirty="0" smtClean="0">
                <a:solidFill>
                  <a:srgbClr val="7F7F7F"/>
                </a:solidFill>
              </a:rPr>
              <a:t>mitosis</a:t>
            </a:r>
            <a:endParaRPr lang="en-US" sz="800" dirty="0">
              <a:solidFill>
                <a:srgbClr val="7F7F7F"/>
              </a:solidFill>
            </a:endParaRPr>
          </a:p>
        </p:txBody>
      </p:sp>
      <p:sp>
        <p:nvSpPr>
          <p:cNvPr id="39" name="TextBox 38"/>
          <p:cNvSpPr txBox="1"/>
          <p:nvPr/>
        </p:nvSpPr>
        <p:spPr>
          <a:xfrm>
            <a:off x="5127618" y="2652749"/>
            <a:ext cx="1390124" cy="338554"/>
          </a:xfrm>
          <a:prstGeom prst="rect">
            <a:avLst/>
          </a:prstGeom>
          <a:noFill/>
        </p:spPr>
        <p:txBody>
          <a:bodyPr wrap="none" rtlCol="0">
            <a:spAutoFit/>
          </a:bodyPr>
          <a:lstStyle/>
          <a:p>
            <a:pPr algn="ctr"/>
            <a:r>
              <a:rPr lang="en-US" sz="800" dirty="0" smtClean="0">
                <a:solidFill>
                  <a:srgbClr val="7F7F7F"/>
                </a:solidFill>
              </a:rPr>
              <a:t>MATERNAL &amp; PATERNAL</a:t>
            </a:r>
          </a:p>
          <a:p>
            <a:pPr algn="ctr"/>
            <a:r>
              <a:rPr lang="en-US" sz="800" dirty="0" smtClean="0">
                <a:solidFill>
                  <a:srgbClr val="7F7F7F"/>
                </a:solidFill>
              </a:rPr>
              <a:t> IMPRINTING</a:t>
            </a:r>
            <a:endParaRPr lang="en-US" sz="800" dirty="0">
              <a:solidFill>
                <a:srgbClr val="7F7F7F"/>
              </a:solidFill>
            </a:endParaRPr>
          </a:p>
        </p:txBody>
      </p:sp>
      <p:sp>
        <p:nvSpPr>
          <p:cNvPr id="40" name="TextBox 39"/>
          <p:cNvSpPr txBox="1"/>
          <p:nvPr/>
        </p:nvSpPr>
        <p:spPr>
          <a:xfrm>
            <a:off x="2710971" y="2315156"/>
            <a:ext cx="671979" cy="461665"/>
          </a:xfrm>
          <a:prstGeom prst="rect">
            <a:avLst/>
          </a:prstGeom>
          <a:noFill/>
        </p:spPr>
        <p:txBody>
          <a:bodyPr wrap="none" rtlCol="0">
            <a:spAutoFit/>
          </a:bodyPr>
          <a:lstStyle/>
          <a:p>
            <a:pPr algn="ctr"/>
            <a:r>
              <a:rPr lang="en-US" sz="800" dirty="0" smtClean="0">
                <a:solidFill>
                  <a:srgbClr val="7F7F7F"/>
                </a:solidFill>
              </a:rPr>
              <a:t>TADPOLE </a:t>
            </a:r>
          </a:p>
          <a:p>
            <a:pPr algn="ctr"/>
            <a:r>
              <a:rPr lang="en-US" sz="800" dirty="0" smtClean="0">
                <a:solidFill>
                  <a:srgbClr val="7F7F7F"/>
                </a:solidFill>
              </a:rPr>
              <a:t>INTESTINAL </a:t>
            </a:r>
          </a:p>
          <a:p>
            <a:pPr algn="ctr"/>
            <a:r>
              <a:rPr lang="en-US" sz="800" dirty="0" smtClean="0">
                <a:solidFill>
                  <a:srgbClr val="7F7F7F"/>
                </a:solidFill>
              </a:rPr>
              <a:t>CELL</a:t>
            </a:r>
            <a:endParaRPr lang="en-US" sz="800" dirty="0">
              <a:solidFill>
                <a:srgbClr val="7F7F7F"/>
              </a:solidFill>
            </a:endParaRPr>
          </a:p>
        </p:txBody>
      </p:sp>
      <p:sp>
        <p:nvSpPr>
          <p:cNvPr id="41" name="TextBox 40"/>
          <p:cNvSpPr txBox="1"/>
          <p:nvPr/>
        </p:nvSpPr>
        <p:spPr>
          <a:xfrm>
            <a:off x="179209" y="5235068"/>
            <a:ext cx="2096143" cy="600164"/>
          </a:xfrm>
          <a:prstGeom prst="rect">
            <a:avLst/>
          </a:prstGeom>
          <a:noFill/>
        </p:spPr>
        <p:txBody>
          <a:bodyPr wrap="square" rtlCol="0">
            <a:spAutoFit/>
          </a:bodyPr>
          <a:lstStyle/>
          <a:p>
            <a:pPr algn="ctr"/>
            <a:r>
              <a:rPr lang="en-US" sz="1100" dirty="0" smtClean="0">
                <a:solidFill>
                  <a:srgbClr val="7F7F7F"/>
                </a:solidFill>
              </a:rPr>
              <a:t>TISSUE BIOPSY</a:t>
            </a:r>
          </a:p>
          <a:p>
            <a:pPr algn="ctr"/>
            <a:r>
              <a:rPr lang="en-US" sz="1100" dirty="0" smtClean="0">
                <a:solidFill>
                  <a:srgbClr val="7F7F7F"/>
                </a:solidFill>
              </a:rPr>
              <a:t> &amp; OOCYTE </a:t>
            </a:r>
          </a:p>
          <a:p>
            <a:pPr algn="ctr"/>
            <a:r>
              <a:rPr lang="en-US" sz="1100" dirty="0" smtClean="0">
                <a:solidFill>
                  <a:srgbClr val="7F7F7F"/>
                </a:solidFill>
              </a:rPr>
              <a:t>PROCUREMENT</a:t>
            </a:r>
            <a:endParaRPr lang="en-US" sz="1100" dirty="0">
              <a:solidFill>
                <a:srgbClr val="7F7F7F"/>
              </a:solidFill>
            </a:endParaRPr>
          </a:p>
        </p:txBody>
      </p:sp>
      <p:sp>
        <p:nvSpPr>
          <p:cNvPr id="42" name="TextBox 41"/>
          <p:cNvSpPr txBox="1"/>
          <p:nvPr/>
        </p:nvSpPr>
        <p:spPr>
          <a:xfrm>
            <a:off x="1949962" y="5222368"/>
            <a:ext cx="2096143" cy="430887"/>
          </a:xfrm>
          <a:prstGeom prst="rect">
            <a:avLst/>
          </a:prstGeom>
          <a:noFill/>
        </p:spPr>
        <p:txBody>
          <a:bodyPr wrap="square" rtlCol="0">
            <a:spAutoFit/>
          </a:bodyPr>
          <a:lstStyle/>
          <a:p>
            <a:pPr algn="ctr"/>
            <a:r>
              <a:rPr lang="en-US" sz="1100" dirty="0" smtClean="0">
                <a:solidFill>
                  <a:srgbClr val="7F7F7F"/>
                </a:solidFill>
              </a:rPr>
              <a:t>NUCLEAR</a:t>
            </a:r>
          </a:p>
          <a:p>
            <a:pPr algn="ctr"/>
            <a:r>
              <a:rPr lang="en-US" sz="1100" dirty="0" smtClean="0">
                <a:solidFill>
                  <a:srgbClr val="7F7F7F"/>
                </a:solidFill>
              </a:rPr>
              <a:t>TRANSFER</a:t>
            </a:r>
            <a:endParaRPr lang="en-US" sz="1100" dirty="0">
              <a:solidFill>
                <a:srgbClr val="7F7F7F"/>
              </a:solidFill>
            </a:endParaRPr>
          </a:p>
        </p:txBody>
      </p:sp>
      <p:sp>
        <p:nvSpPr>
          <p:cNvPr id="43" name="TextBox 42"/>
          <p:cNvSpPr txBox="1"/>
          <p:nvPr/>
        </p:nvSpPr>
        <p:spPr>
          <a:xfrm>
            <a:off x="3711711" y="5315746"/>
            <a:ext cx="2096143" cy="261610"/>
          </a:xfrm>
          <a:prstGeom prst="rect">
            <a:avLst/>
          </a:prstGeom>
          <a:noFill/>
        </p:spPr>
        <p:txBody>
          <a:bodyPr wrap="square" rtlCol="0">
            <a:spAutoFit/>
          </a:bodyPr>
          <a:lstStyle/>
          <a:p>
            <a:pPr algn="ctr"/>
            <a:r>
              <a:rPr lang="en-US" sz="1100" dirty="0" smtClean="0">
                <a:solidFill>
                  <a:srgbClr val="7F7F7F"/>
                </a:solidFill>
              </a:rPr>
              <a:t>SCNT</a:t>
            </a:r>
            <a:endParaRPr lang="en-US" sz="1100" dirty="0">
              <a:solidFill>
                <a:srgbClr val="7F7F7F"/>
              </a:solidFill>
            </a:endParaRPr>
          </a:p>
        </p:txBody>
      </p:sp>
      <p:sp>
        <p:nvSpPr>
          <p:cNvPr id="44" name="TextBox 43"/>
          <p:cNvSpPr txBox="1"/>
          <p:nvPr/>
        </p:nvSpPr>
        <p:spPr>
          <a:xfrm>
            <a:off x="7152287" y="5324152"/>
            <a:ext cx="2096143" cy="261610"/>
          </a:xfrm>
          <a:prstGeom prst="rect">
            <a:avLst/>
          </a:prstGeom>
          <a:noFill/>
        </p:spPr>
        <p:txBody>
          <a:bodyPr wrap="square" rtlCol="0">
            <a:spAutoFit/>
          </a:bodyPr>
          <a:lstStyle/>
          <a:p>
            <a:pPr algn="ctr"/>
            <a:r>
              <a:rPr lang="en-US" sz="1100" dirty="0" smtClean="0">
                <a:solidFill>
                  <a:srgbClr val="7F7F7F"/>
                </a:solidFill>
              </a:rPr>
              <a:t>BLASTOMERES</a:t>
            </a:r>
            <a:endParaRPr lang="en-US" sz="1100" dirty="0">
              <a:solidFill>
                <a:srgbClr val="7F7F7F"/>
              </a:solidFill>
            </a:endParaRPr>
          </a:p>
        </p:txBody>
      </p:sp>
      <p:sp>
        <p:nvSpPr>
          <p:cNvPr id="45" name="TextBox 44"/>
          <p:cNvSpPr txBox="1"/>
          <p:nvPr/>
        </p:nvSpPr>
        <p:spPr>
          <a:xfrm>
            <a:off x="7152287" y="5321795"/>
            <a:ext cx="2096143" cy="261610"/>
          </a:xfrm>
          <a:prstGeom prst="rect">
            <a:avLst/>
          </a:prstGeom>
          <a:noFill/>
        </p:spPr>
        <p:txBody>
          <a:bodyPr wrap="square" rtlCol="0">
            <a:spAutoFit/>
          </a:bodyPr>
          <a:lstStyle/>
          <a:p>
            <a:pPr algn="ctr"/>
            <a:r>
              <a:rPr lang="en-US" sz="1100" dirty="0" smtClean="0">
                <a:solidFill>
                  <a:srgbClr val="7F7F7F"/>
                </a:solidFill>
              </a:rPr>
              <a:t>TADPOLE</a:t>
            </a:r>
            <a:endParaRPr lang="en-US" sz="1100" dirty="0">
              <a:solidFill>
                <a:schemeClr val="tx1">
                  <a:lumMod val="65000"/>
                  <a:lumOff val="35000"/>
                </a:schemeClr>
              </a:solidFill>
            </a:endParaRPr>
          </a:p>
        </p:txBody>
      </p:sp>
      <p:sp>
        <p:nvSpPr>
          <p:cNvPr id="48" name="TextBox 47"/>
          <p:cNvSpPr txBox="1"/>
          <p:nvPr/>
        </p:nvSpPr>
        <p:spPr>
          <a:xfrm>
            <a:off x="6314419" y="4116646"/>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sp>
        <p:nvSpPr>
          <p:cNvPr id="49" name="TextBox 48"/>
          <p:cNvSpPr txBox="1"/>
          <p:nvPr/>
        </p:nvSpPr>
        <p:spPr>
          <a:xfrm>
            <a:off x="6314419" y="4745609"/>
            <a:ext cx="312906" cy="184666"/>
          </a:xfrm>
          <a:prstGeom prst="rect">
            <a:avLst/>
          </a:prstGeom>
          <a:noFill/>
        </p:spPr>
        <p:txBody>
          <a:bodyPr wrap="none" rtlCol="0">
            <a:spAutoFit/>
          </a:bodyPr>
          <a:lstStyle/>
          <a:p>
            <a:r>
              <a:rPr lang="en-US" sz="600" dirty="0" smtClean="0">
                <a:solidFill>
                  <a:srgbClr val="7F7F7F"/>
                </a:solidFill>
              </a:rPr>
              <a:t>OR</a:t>
            </a:r>
            <a:endParaRPr lang="en-US" sz="600" dirty="0">
              <a:solidFill>
                <a:srgbClr val="7F7F7F"/>
              </a:solidFill>
            </a:endParaRPr>
          </a:p>
        </p:txBody>
      </p:sp>
      <p:pic>
        <p:nvPicPr>
          <p:cNvPr id="50" name="Picture 49" descr="Credits2.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54" name="TextBox 53"/>
          <p:cNvSpPr txBox="1"/>
          <p:nvPr/>
        </p:nvSpPr>
        <p:spPr>
          <a:xfrm>
            <a:off x="191529" y="128740"/>
            <a:ext cx="8581527" cy="461665"/>
          </a:xfrm>
          <a:prstGeom prst="rect">
            <a:avLst/>
          </a:prstGeom>
          <a:noFill/>
        </p:spPr>
        <p:txBody>
          <a:bodyPr wrap="square" rtlCol="0">
            <a:spAutoFit/>
          </a:bodyPr>
          <a:lstStyle/>
          <a:p>
            <a:r>
              <a:rPr lang="en-US" sz="2400" dirty="0" smtClean="0">
                <a:solidFill>
                  <a:srgbClr val="11909C"/>
                </a:solidFill>
              </a:rPr>
              <a:t>Embryo. Genetically Modified Embryo . SCNT via Gurdon 1962</a:t>
            </a:r>
            <a:endParaRPr lang="en-US" sz="2400" dirty="0">
              <a:solidFill>
                <a:srgbClr val="11909C"/>
              </a:solidFill>
            </a:endParaRPr>
          </a:p>
        </p:txBody>
      </p:sp>
      <p:sp>
        <p:nvSpPr>
          <p:cNvPr id="55" name="TextBox 54"/>
          <p:cNvSpPr txBox="1"/>
          <p:nvPr/>
        </p:nvSpPr>
        <p:spPr>
          <a:xfrm>
            <a:off x="7573623" y="540882"/>
            <a:ext cx="1055120" cy="400110"/>
          </a:xfrm>
          <a:prstGeom prst="rect">
            <a:avLst/>
          </a:prstGeom>
          <a:noFill/>
        </p:spPr>
        <p:txBody>
          <a:bodyPr wrap="none" rtlCol="0">
            <a:spAutoFit/>
          </a:bodyPr>
          <a:lstStyle/>
          <a:p>
            <a:r>
              <a:rPr lang="en-US" sz="2000" i="1" dirty="0" smtClean="0">
                <a:solidFill>
                  <a:srgbClr val="11909C"/>
                </a:solidFill>
                <a:latin typeface="Arial"/>
                <a:cs typeface="Arial"/>
              </a:rPr>
              <a:t>In Vitro</a:t>
            </a:r>
          </a:p>
        </p:txBody>
      </p:sp>
      <p:pic>
        <p:nvPicPr>
          <p:cNvPr id="52" name="Picture 5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026202" y="3888565"/>
            <a:ext cx="1479084" cy="1479084"/>
          </a:xfrm>
          <a:prstGeom prst="rect">
            <a:avLst/>
          </a:prstGeom>
        </p:spPr>
      </p:pic>
      <p:sp>
        <p:nvSpPr>
          <p:cNvPr id="53" name="TextBox 52"/>
          <p:cNvSpPr txBox="1"/>
          <p:nvPr/>
        </p:nvSpPr>
        <p:spPr>
          <a:xfrm>
            <a:off x="1958237" y="2070994"/>
            <a:ext cx="466794" cy="215444"/>
          </a:xfrm>
          <a:prstGeom prst="rect">
            <a:avLst/>
          </a:prstGeom>
          <a:noFill/>
        </p:spPr>
        <p:txBody>
          <a:bodyPr wrap="none" rtlCol="0">
            <a:spAutoFit/>
          </a:bodyPr>
          <a:lstStyle/>
          <a:p>
            <a:r>
              <a:rPr lang="en-US" sz="800" dirty="0" smtClean="0">
                <a:solidFill>
                  <a:schemeClr val="tx1">
                    <a:lumMod val="50000"/>
                    <a:lumOff val="50000"/>
                  </a:schemeClr>
                </a:solidFill>
              </a:rPr>
              <a:t>biopsy</a:t>
            </a:r>
            <a:endParaRPr lang="en-US" sz="800" dirty="0">
              <a:solidFill>
                <a:schemeClr val="tx1">
                  <a:lumMod val="50000"/>
                  <a:lumOff val="50000"/>
                </a:schemeClr>
              </a:solidFill>
            </a:endParaRPr>
          </a:p>
        </p:txBody>
      </p:sp>
      <p:pic>
        <p:nvPicPr>
          <p:cNvPr id="46" name="Picture 45" descr="Nucleu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03069" y="4691993"/>
            <a:ext cx="143256" cy="149352"/>
          </a:xfrm>
          <a:prstGeom prst="rect">
            <a:avLst/>
          </a:prstGeom>
        </p:spPr>
      </p:pic>
      <p:pic>
        <p:nvPicPr>
          <p:cNvPr id="2" name="Picture 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1117032">
            <a:off x="4294415" y="2787701"/>
            <a:ext cx="1897180" cy="1897180"/>
          </a:xfrm>
          <a:prstGeom prst="rect">
            <a:avLst/>
          </a:prstGeom>
        </p:spPr>
      </p:pic>
    </p:spTree>
    <p:extLst>
      <p:ext uri="{BB962C8B-B14F-4D97-AF65-F5344CB8AC3E}">
        <p14:creationId xmlns:p14="http://schemas.microsoft.com/office/powerpoint/2010/main" val="364290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500"/>
                                        <p:tgtEl>
                                          <p:spTgt spid="53"/>
                                        </p:tgtEl>
                                      </p:cBhvr>
                                    </p:animEffect>
                                  </p:childTnLst>
                                </p:cTn>
                              </p:par>
                              <p:par>
                                <p:cTn id="25" presetID="10"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par>
                                <p:cTn id="40" presetID="10" presetClass="entr" presetSubtype="0" fill="hold"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10" presetClass="entr" presetSubtype="0" fill="hold"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childTnLst>
                          </p:cTn>
                        </p:par>
                      </p:childTnLst>
                    </p:cTn>
                  </p:par>
                  <p:par>
                    <p:cTn id="55" fill="hold">
                      <p:stCondLst>
                        <p:cond delay="indefinite"/>
                      </p:stCondLst>
                      <p:childTnLst>
                        <p:par>
                          <p:cTn id="56" fill="hold">
                            <p:stCondLst>
                              <p:cond delay="0"/>
                            </p:stCondLst>
                            <p:childTnLst>
                              <p:par>
                                <p:cTn id="57" presetID="0" presetClass="path" presetSubtype="0" accel="50000" decel="50000" fill="hold" nodeType="clickEffect">
                                  <p:stCondLst>
                                    <p:cond delay="0"/>
                                  </p:stCondLst>
                                  <p:childTnLst>
                                    <p:animMotion origin="layout" path="M 2.77778E-7 0.0007 L 0.1066 0.08635 " pathEditMode="relative" rAng="0" ptsTypes="AA">
                                      <p:cBhvr>
                                        <p:cTn id="58" dur="2000" fill="hold"/>
                                        <p:tgtEl>
                                          <p:spTgt spid="10"/>
                                        </p:tgtEl>
                                        <p:attrNameLst>
                                          <p:attrName>ppt_x</p:attrName>
                                          <p:attrName>ppt_y</p:attrName>
                                        </p:attrNameLst>
                                      </p:cBhvr>
                                      <p:rCtr x="5330" y="4282"/>
                                    </p:animMotion>
                                  </p:childTnLst>
                                </p:cTn>
                              </p:par>
                              <p:par>
                                <p:cTn id="59" presetID="0" presetClass="path" presetSubtype="0" accel="50000" decel="50000" fill="hold" nodeType="withEffect">
                                  <p:stCondLst>
                                    <p:cond delay="0"/>
                                  </p:stCondLst>
                                  <p:childTnLst>
                                    <p:animMotion origin="layout" path="M 0.00018 0.00185 L -0.12467 -0.14488 " pathEditMode="relative" rAng="0" ptsTypes="AA">
                                      <p:cBhvr>
                                        <p:cTn id="60" dur="2000" fill="hold"/>
                                        <p:tgtEl>
                                          <p:spTgt spid="31"/>
                                        </p:tgtEl>
                                        <p:attrNameLst>
                                          <p:attrName>ppt_x</p:attrName>
                                          <p:attrName>ppt_y</p:attrName>
                                        </p:attrNameLst>
                                      </p:cBhvr>
                                      <p:rCtr x="-6251" y="-7336"/>
                                    </p:animMotion>
                                  </p:childTnLst>
                                </p:cTn>
                              </p:par>
                              <p:par>
                                <p:cTn id="61" presetID="10" presetClass="exit" presetSubtype="0" fill="hold" nodeType="withEffect">
                                  <p:stCondLst>
                                    <p:cond delay="0"/>
                                  </p:stCondLst>
                                  <p:childTnLst>
                                    <p:animEffect transition="out" filter="fade">
                                      <p:cBhvr>
                                        <p:cTn id="62" dur="3000"/>
                                        <p:tgtEl>
                                          <p:spTgt spid="31"/>
                                        </p:tgtEl>
                                      </p:cBhvr>
                                    </p:animEffect>
                                    <p:set>
                                      <p:cBhvr>
                                        <p:cTn id="63" dur="1" fill="hold">
                                          <p:stCondLst>
                                            <p:cond delay="2999"/>
                                          </p:stCondLst>
                                        </p:cTn>
                                        <p:tgtEl>
                                          <p:spTgt spid="31"/>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xit" presetSubtype="0" fill="hold" nodeType="clickEffect">
                                  <p:stCondLst>
                                    <p:cond delay="0"/>
                                  </p:stCondLst>
                                  <p:childTnLst>
                                    <p:animEffect transition="out" filter="fade">
                                      <p:cBhvr>
                                        <p:cTn id="67" dur="500"/>
                                        <p:tgtEl>
                                          <p:spTgt spid="9"/>
                                        </p:tgtEl>
                                      </p:cBhvr>
                                    </p:animEffect>
                                    <p:set>
                                      <p:cBhvr>
                                        <p:cTn id="68" dur="1" fill="hold">
                                          <p:stCondLst>
                                            <p:cond delay="499"/>
                                          </p:stCondLst>
                                        </p:cTn>
                                        <p:tgtEl>
                                          <p:spTgt spid="9"/>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10"/>
                                        </p:tgtEl>
                                      </p:cBhvr>
                                    </p:animEffect>
                                    <p:set>
                                      <p:cBhvr>
                                        <p:cTn id="71" dur="1" fill="hold">
                                          <p:stCondLst>
                                            <p:cond delay="499"/>
                                          </p:stCondLst>
                                        </p:cTn>
                                        <p:tgtEl>
                                          <p:spTgt spid="10"/>
                                        </p:tgtEl>
                                        <p:attrNameLst>
                                          <p:attrName>style.visibility</p:attrName>
                                        </p:attrNameLst>
                                      </p:cBhvr>
                                      <p:to>
                                        <p:strVal val="hidden"/>
                                      </p:to>
                                    </p:se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0" presetClass="path" presetSubtype="0" accel="50000" decel="50000" fill="hold" nodeType="withEffect">
                                  <p:stCondLst>
                                    <p:cond delay="0"/>
                                  </p:stCondLst>
                                  <p:childTnLst>
                                    <p:animMotion origin="layout" path="M 0.0191 0.01111 C -0.00729 0.00347 -0.07726 -0.06875 -0.13924 -0.03519 C -0.20122 -0.00162 -0.21667 0.07292 -0.21719 0.12569 C -0.21771 0.17847 -0.17726 0.23773 -0.14271 0.28194 C -0.10816 0.32593 -0.03715 0.3669 -0.00937 0.38935 " pathEditMode="relative" rAng="0" ptsTypes="asaaa">
                                      <p:cBhvr>
                                        <p:cTn id="76" dur="3000" fill="hold"/>
                                        <p:tgtEl>
                                          <p:spTgt spid="21"/>
                                        </p:tgtEl>
                                        <p:attrNameLst>
                                          <p:attrName>ppt_x</p:attrName>
                                          <p:attrName>ppt_y</p:attrName>
                                        </p:attrNameLst>
                                      </p:cBhvr>
                                      <p:rCtr x="-11840" y="14907"/>
                                    </p:animMotion>
                                  </p:childTnLst>
                                </p:cTn>
                              </p:par>
                              <p:par>
                                <p:cTn id="77" presetID="10" presetClass="entr" presetSubtype="0"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par>
                          <p:cTn id="80" fill="hold">
                            <p:stCondLst>
                              <p:cond delay="3000"/>
                            </p:stCondLst>
                            <p:childTnLst>
                              <p:par>
                                <p:cTn id="81" presetID="1" presetClass="entr" presetSubtype="0" fill="hold" nodeType="afterEffect">
                                  <p:stCondLst>
                                    <p:cond delay="500"/>
                                  </p:stCondLst>
                                  <p:childTnLst>
                                    <p:set>
                                      <p:cBhvr>
                                        <p:cTn id="82" dur="1" fill="hold">
                                          <p:stCondLst>
                                            <p:cond delay="0"/>
                                          </p:stCondLst>
                                        </p:cTn>
                                        <p:tgtEl>
                                          <p:spTgt spid="4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par>
                                <p:cTn id="88" presetID="10" presetClass="exit" presetSubtype="0" fill="hold" nodeType="with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500"/>
                                        <p:tgtEl>
                                          <p:spTgt spid="28"/>
                                        </p:tgtEl>
                                      </p:cBhvr>
                                    </p:animEffect>
                                  </p:childTnLst>
                                </p:cTn>
                              </p:par>
                              <p:par>
                                <p:cTn id="96" presetID="10" presetClass="entr" presetSubtype="0" fill="hold" nodeType="withEffect">
                                  <p:stCondLst>
                                    <p:cond delay="0"/>
                                  </p:stCondLst>
                                  <p:childTnLst>
                                    <p:set>
                                      <p:cBhvr>
                                        <p:cTn id="97" dur="1" fill="hold">
                                          <p:stCondLst>
                                            <p:cond delay="0"/>
                                          </p:stCondLst>
                                        </p:cTn>
                                        <p:tgtEl>
                                          <p:spTgt spid="52"/>
                                        </p:tgtEl>
                                        <p:attrNameLst>
                                          <p:attrName>style.visibility</p:attrName>
                                        </p:attrNameLst>
                                      </p:cBhvr>
                                      <p:to>
                                        <p:strVal val="visible"/>
                                      </p:to>
                                    </p:set>
                                    <p:animEffect transition="in" filter="fade">
                                      <p:cBhvr>
                                        <p:cTn id="98" dur="500"/>
                                        <p:tgtEl>
                                          <p:spTgt spid="52"/>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fade">
                                      <p:cBhvr>
                                        <p:cTn id="101" dur="500"/>
                                        <p:tgtEl>
                                          <p:spTgt spid="43"/>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
                                        </p:tgtEl>
                                        <p:attrNameLst>
                                          <p:attrName>style.visibility</p:attrName>
                                        </p:attrNameLst>
                                      </p:cBhvr>
                                      <p:to>
                                        <p:strVal val="visible"/>
                                      </p:to>
                                    </p:set>
                                    <p:animEffect transition="in" filter="fade">
                                      <p:cBhvr>
                                        <p:cTn id="106" dur="500"/>
                                        <p:tgtEl>
                                          <p:spTgt spid="2"/>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par>
                                <p:cTn id="115" presetID="10" presetClass="entr" presetSubtype="0" fill="hold" nodeType="withEffect">
                                  <p:stCondLst>
                                    <p:cond delay="0"/>
                                  </p:stCondLst>
                                  <p:childTnLst>
                                    <p:set>
                                      <p:cBhvr>
                                        <p:cTn id="116" dur="1" fill="hold">
                                          <p:stCondLst>
                                            <p:cond delay="0"/>
                                          </p:stCondLst>
                                        </p:cTn>
                                        <p:tgtEl>
                                          <p:spTgt spid="15"/>
                                        </p:tgtEl>
                                        <p:attrNameLst>
                                          <p:attrName>style.visibility</p:attrName>
                                        </p:attrNameLst>
                                      </p:cBhvr>
                                      <p:to>
                                        <p:strVal val="visible"/>
                                      </p:to>
                                    </p:set>
                                    <p:animEffect transition="in" filter="fade">
                                      <p:cBhvr>
                                        <p:cTn id="117" dur="500"/>
                                        <p:tgtEl>
                                          <p:spTgt spid="15"/>
                                        </p:tgtEl>
                                      </p:cBhvr>
                                    </p:animEffect>
                                  </p:childTnLst>
                                </p:cTn>
                              </p:par>
                              <p:par>
                                <p:cTn id="118" presetID="10" presetClass="entr" presetSubtype="0" fill="hold" nodeType="withEffect">
                                  <p:stCondLst>
                                    <p:cond delay="0"/>
                                  </p:stCondLst>
                                  <p:childTnLst>
                                    <p:set>
                                      <p:cBhvr>
                                        <p:cTn id="119" dur="1" fill="hold">
                                          <p:stCondLst>
                                            <p:cond delay="0"/>
                                          </p:stCondLst>
                                        </p:cTn>
                                        <p:tgtEl>
                                          <p:spTgt spid="16"/>
                                        </p:tgtEl>
                                        <p:attrNameLst>
                                          <p:attrName>style.visibility</p:attrName>
                                        </p:attrNameLst>
                                      </p:cBhvr>
                                      <p:to>
                                        <p:strVal val="visible"/>
                                      </p:to>
                                    </p:set>
                                    <p:animEffect transition="in" filter="fade">
                                      <p:cBhvr>
                                        <p:cTn id="120" dur="500"/>
                                        <p:tgtEl>
                                          <p:spTgt spid="16"/>
                                        </p:tgtEl>
                                      </p:cBhvr>
                                    </p:animEffect>
                                  </p:childTnLst>
                                </p:cTn>
                              </p:par>
                              <p:par>
                                <p:cTn id="121" presetID="10" presetClass="entr" presetSubtype="0" fill="hold" nodeType="with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nodeType="withEffect">
                                  <p:stCondLst>
                                    <p:cond delay="0"/>
                                  </p:stCondLst>
                                  <p:childTnLst>
                                    <p:set>
                                      <p:cBhvr>
                                        <p:cTn id="125" dur="1" fill="hold">
                                          <p:stCondLst>
                                            <p:cond delay="0"/>
                                          </p:stCondLst>
                                        </p:cTn>
                                        <p:tgtEl>
                                          <p:spTgt spid="14"/>
                                        </p:tgtEl>
                                        <p:attrNameLst>
                                          <p:attrName>style.visibility</p:attrName>
                                        </p:attrNameLst>
                                      </p:cBhvr>
                                      <p:to>
                                        <p:strVal val="visible"/>
                                      </p:to>
                                    </p:set>
                                    <p:animEffect transition="in" filter="fade">
                                      <p:cBhvr>
                                        <p:cTn id="126" dur="500"/>
                                        <p:tgtEl>
                                          <p:spTgt spid="1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8"/>
                                        </p:tgtEl>
                                        <p:attrNameLst>
                                          <p:attrName>style.visibility</p:attrName>
                                        </p:attrNameLst>
                                      </p:cBhvr>
                                      <p:to>
                                        <p:strVal val="visible"/>
                                      </p:to>
                                    </p:set>
                                    <p:animEffect transition="in" filter="fade">
                                      <p:cBhvr>
                                        <p:cTn id="129" dur="500"/>
                                        <p:tgtEl>
                                          <p:spTgt spid="4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9"/>
                                        </p:tgtEl>
                                        <p:attrNameLst>
                                          <p:attrName>style.visibility</p:attrName>
                                        </p:attrNameLst>
                                      </p:cBhvr>
                                      <p:to>
                                        <p:strVal val="visible"/>
                                      </p:to>
                                    </p:set>
                                    <p:animEffect transition="in" filter="fade">
                                      <p:cBhvr>
                                        <p:cTn id="132" dur="500"/>
                                        <p:tgtEl>
                                          <p:spTgt spid="49"/>
                                        </p:tgtEl>
                                      </p:cBhvr>
                                    </p:animEffect>
                                  </p:childTnLst>
                                </p:cTn>
                              </p:par>
                              <p:par>
                                <p:cTn id="133" presetID="32" presetClass="emph" presetSubtype="0" repeatCount="indefinite" fill="hold" nodeType="withEffect">
                                  <p:stCondLst>
                                    <p:cond delay="0"/>
                                  </p:stCondLst>
                                  <p:endCondLst>
                                    <p:cond evt="onNext" delay="0">
                                      <p:tgtEl>
                                        <p:sldTgt/>
                                      </p:tgtEl>
                                    </p:cond>
                                  </p:endCondLst>
                                  <p:childTnLst>
                                    <p:animRot by="120000">
                                      <p:cBhvr>
                                        <p:cTn id="134" dur="100" fill="hold">
                                          <p:stCondLst>
                                            <p:cond delay="0"/>
                                          </p:stCondLst>
                                        </p:cTn>
                                        <p:tgtEl>
                                          <p:spTgt spid="15"/>
                                        </p:tgtEl>
                                        <p:attrNameLst>
                                          <p:attrName>r</p:attrName>
                                        </p:attrNameLst>
                                      </p:cBhvr>
                                    </p:animRot>
                                    <p:animRot by="-240000">
                                      <p:cBhvr>
                                        <p:cTn id="135" dur="200" fill="hold">
                                          <p:stCondLst>
                                            <p:cond delay="200"/>
                                          </p:stCondLst>
                                        </p:cTn>
                                        <p:tgtEl>
                                          <p:spTgt spid="15"/>
                                        </p:tgtEl>
                                        <p:attrNameLst>
                                          <p:attrName>r</p:attrName>
                                        </p:attrNameLst>
                                      </p:cBhvr>
                                    </p:animRot>
                                    <p:animRot by="240000">
                                      <p:cBhvr>
                                        <p:cTn id="136" dur="200" fill="hold">
                                          <p:stCondLst>
                                            <p:cond delay="400"/>
                                          </p:stCondLst>
                                        </p:cTn>
                                        <p:tgtEl>
                                          <p:spTgt spid="15"/>
                                        </p:tgtEl>
                                        <p:attrNameLst>
                                          <p:attrName>r</p:attrName>
                                        </p:attrNameLst>
                                      </p:cBhvr>
                                    </p:animRot>
                                    <p:animRot by="-240000">
                                      <p:cBhvr>
                                        <p:cTn id="137" dur="200" fill="hold">
                                          <p:stCondLst>
                                            <p:cond delay="600"/>
                                          </p:stCondLst>
                                        </p:cTn>
                                        <p:tgtEl>
                                          <p:spTgt spid="15"/>
                                        </p:tgtEl>
                                        <p:attrNameLst>
                                          <p:attrName>r</p:attrName>
                                        </p:attrNameLst>
                                      </p:cBhvr>
                                    </p:animRot>
                                    <p:animRot by="120000">
                                      <p:cBhvr>
                                        <p:cTn id="138" dur="200" fill="hold">
                                          <p:stCondLst>
                                            <p:cond delay="800"/>
                                          </p:stCondLst>
                                        </p:cTn>
                                        <p:tgtEl>
                                          <p:spTgt spid="15"/>
                                        </p:tgtEl>
                                        <p:attrNameLst>
                                          <p:attrName>r</p:attrName>
                                        </p:attrNameLst>
                                      </p:cBhvr>
                                    </p:animRot>
                                  </p:childTnLst>
                                </p:cTn>
                              </p:par>
                              <p:par>
                                <p:cTn id="139" presetID="32" presetClass="emph" presetSubtype="0" repeatCount="indefinite" fill="hold" nodeType="withEffect">
                                  <p:stCondLst>
                                    <p:cond delay="0"/>
                                  </p:stCondLst>
                                  <p:endCondLst>
                                    <p:cond evt="onNext" delay="0">
                                      <p:tgtEl>
                                        <p:sldTgt/>
                                      </p:tgtEl>
                                    </p:cond>
                                  </p:endCondLst>
                                  <p:childTnLst>
                                    <p:animRot by="120000">
                                      <p:cBhvr>
                                        <p:cTn id="140" dur="100" fill="hold">
                                          <p:stCondLst>
                                            <p:cond delay="0"/>
                                          </p:stCondLst>
                                        </p:cTn>
                                        <p:tgtEl>
                                          <p:spTgt spid="16"/>
                                        </p:tgtEl>
                                        <p:attrNameLst>
                                          <p:attrName>r</p:attrName>
                                        </p:attrNameLst>
                                      </p:cBhvr>
                                    </p:animRot>
                                    <p:animRot by="-240000">
                                      <p:cBhvr>
                                        <p:cTn id="141" dur="200" fill="hold">
                                          <p:stCondLst>
                                            <p:cond delay="200"/>
                                          </p:stCondLst>
                                        </p:cTn>
                                        <p:tgtEl>
                                          <p:spTgt spid="16"/>
                                        </p:tgtEl>
                                        <p:attrNameLst>
                                          <p:attrName>r</p:attrName>
                                        </p:attrNameLst>
                                      </p:cBhvr>
                                    </p:animRot>
                                    <p:animRot by="240000">
                                      <p:cBhvr>
                                        <p:cTn id="142" dur="200" fill="hold">
                                          <p:stCondLst>
                                            <p:cond delay="400"/>
                                          </p:stCondLst>
                                        </p:cTn>
                                        <p:tgtEl>
                                          <p:spTgt spid="16"/>
                                        </p:tgtEl>
                                        <p:attrNameLst>
                                          <p:attrName>r</p:attrName>
                                        </p:attrNameLst>
                                      </p:cBhvr>
                                    </p:animRot>
                                    <p:animRot by="-240000">
                                      <p:cBhvr>
                                        <p:cTn id="143" dur="200" fill="hold">
                                          <p:stCondLst>
                                            <p:cond delay="600"/>
                                          </p:stCondLst>
                                        </p:cTn>
                                        <p:tgtEl>
                                          <p:spTgt spid="16"/>
                                        </p:tgtEl>
                                        <p:attrNameLst>
                                          <p:attrName>r</p:attrName>
                                        </p:attrNameLst>
                                      </p:cBhvr>
                                    </p:animRot>
                                    <p:animRot by="120000">
                                      <p:cBhvr>
                                        <p:cTn id="144" dur="200" fill="hold">
                                          <p:stCondLst>
                                            <p:cond delay="800"/>
                                          </p:stCondLst>
                                        </p:cTn>
                                        <p:tgtEl>
                                          <p:spTgt spid="16"/>
                                        </p:tgtEl>
                                        <p:attrNameLst>
                                          <p:attrName>r</p:attrName>
                                        </p:attrNameLst>
                                      </p:cBhvr>
                                    </p:animRot>
                                  </p:childTnLst>
                                </p:cTn>
                              </p:par>
                              <p:par>
                                <p:cTn id="145" presetID="32" presetClass="emph" presetSubtype="0" repeatCount="indefinite" fill="hold" nodeType="withEffect">
                                  <p:stCondLst>
                                    <p:cond delay="0"/>
                                  </p:stCondLst>
                                  <p:endCondLst>
                                    <p:cond evt="onNext" delay="0">
                                      <p:tgtEl>
                                        <p:sldTgt/>
                                      </p:tgtEl>
                                    </p:cond>
                                  </p:endCondLst>
                                  <p:childTnLst>
                                    <p:animRot by="120000">
                                      <p:cBhvr>
                                        <p:cTn id="146" dur="100" fill="hold">
                                          <p:stCondLst>
                                            <p:cond delay="0"/>
                                          </p:stCondLst>
                                        </p:cTn>
                                        <p:tgtEl>
                                          <p:spTgt spid="14"/>
                                        </p:tgtEl>
                                        <p:attrNameLst>
                                          <p:attrName>r</p:attrName>
                                        </p:attrNameLst>
                                      </p:cBhvr>
                                    </p:animRot>
                                    <p:animRot by="-240000">
                                      <p:cBhvr>
                                        <p:cTn id="147" dur="200" fill="hold">
                                          <p:stCondLst>
                                            <p:cond delay="200"/>
                                          </p:stCondLst>
                                        </p:cTn>
                                        <p:tgtEl>
                                          <p:spTgt spid="14"/>
                                        </p:tgtEl>
                                        <p:attrNameLst>
                                          <p:attrName>r</p:attrName>
                                        </p:attrNameLst>
                                      </p:cBhvr>
                                    </p:animRot>
                                    <p:animRot by="240000">
                                      <p:cBhvr>
                                        <p:cTn id="148" dur="200" fill="hold">
                                          <p:stCondLst>
                                            <p:cond delay="400"/>
                                          </p:stCondLst>
                                        </p:cTn>
                                        <p:tgtEl>
                                          <p:spTgt spid="14"/>
                                        </p:tgtEl>
                                        <p:attrNameLst>
                                          <p:attrName>r</p:attrName>
                                        </p:attrNameLst>
                                      </p:cBhvr>
                                    </p:animRot>
                                    <p:animRot by="-240000">
                                      <p:cBhvr>
                                        <p:cTn id="149" dur="200" fill="hold">
                                          <p:stCondLst>
                                            <p:cond delay="600"/>
                                          </p:stCondLst>
                                        </p:cTn>
                                        <p:tgtEl>
                                          <p:spTgt spid="14"/>
                                        </p:tgtEl>
                                        <p:attrNameLst>
                                          <p:attrName>r</p:attrName>
                                        </p:attrNameLst>
                                      </p:cBhvr>
                                    </p:animRot>
                                    <p:animRot by="120000">
                                      <p:cBhvr>
                                        <p:cTn id="150" dur="200" fill="hold">
                                          <p:stCondLst>
                                            <p:cond delay="800"/>
                                          </p:stCondLst>
                                        </p:cTn>
                                        <p:tgtEl>
                                          <p:spTgt spid="14"/>
                                        </p:tgtEl>
                                        <p:attrNameLst>
                                          <p:attrName>r</p:attrName>
                                        </p:attrNameLst>
                                      </p:cBhvr>
                                    </p:animRot>
                                  </p:childTnLst>
                                </p:cTn>
                              </p:par>
                              <p:par>
                                <p:cTn id="151" presetID="10" presetClass="exit" presetSubtype="0" fill="hold" grpId="1" nodeType="withEffect">
                                  <p:stCondLst>
                                    <p:cond delay="0"/>
                                  </p:stCondLst>
                                  <p:childTnLst>
                                    <p:animEffect transition="out" filter="fade">
                                      <p:cBhvr>
                                        <p:cTn id="152" dur="500"/>
                                        <p:tgtEl>
                                          <p:spTgt spid="39"/>
                                        </p:tgtEl>
                                      </p:cBhvr>
                                    </p:animEffect>
                                    <p:set>
                                      <p:cBhvr>
                                        <p:cTn id="153" dur="1" fill="hold">
                                          <p:stCondLst>
                                            <p:cond delay="499"/>
                                          </p:stCondLst>
                                        </p:cTn>
                                        <p:tgtEl>
                                          <p:spTgt spid="39"/>
                                        </p:tgtEl>
                                        <p:attrNameLst>
                                          <p:attrName>style.visibility</p:attrName>
                                        </p:attrNameLst>
                                      </p:cBhvr>
                                      <p:to>
                                        <p:strVal val="hidden"/>
                                      </p:to>
                                    </p:se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nodeType="clickEffect">
                                  <p:stCondLst>
                                    <p:cond delay="0"/>
                                  </p:stCondLst>
                                  <p:childTnLst>
                                    <p:set>
                                      <p:cBhvr>
                                        <p:cTn id="157" dur="1" fill="hold">
                                          <p:stCondLst>
                                            <p:cond delay="0"/>
                                          </p:stCondLst>
                                        </p:cTn>
                                        <p:tgtEl>
                                          <p:spTgt spid="30"/>
                                        </p:tgtEl>
                                        <p:attrNameLst>
                                          <p:attrName>style.visibility</p:attrName>
                                        </p:attrNameLst>
                                      </p:cBhvr>
                                      <p:to>
                                        <p:strVal val="visible"/>
                                      </p:to>
                                    </p:set>
                                    <p:animEffect transition="in" filter="fade">
                                      <p:cBhvr>
                                        <p:cTn id="158" dur="500"/>
                                        <p:tgtEl>
                                          <p:spTgt spid="30"/>
                                        </p:tgtEl>
                                      </p:cBhvr>
                                    </p:animEffect>
                                  </p:childTnLst>
                                </p:cTn>
                              </p:par>
                              <p:par>
                                <p:cTn id="159" presetID="10" presetClass="entr" presetSubtype="0" fill="hold" nodeType="withEffect">
                                  <p:stCondLst>
                                    <p:cond delay="0"/>
                                  </p:stCondLst>
                                  <p:childTnLst>
                                    <p:set>
                                      <p:cBhvr>
                                        <p:cTn id="160" dur="1" fill="hold">
                                          <p:stCondLst>
                                            <p:cond delay="0"/>
                                          </p:stCondLst>
                                        </p:cTn>
                                        <p:tgtEl>
                                          <p:spTgt spid="34"/>
                                        </p:tgtEl>
                                        <p:attrNameLst>
                                          <p:attrName>style.visibility</p:attrName>
                                        </p:attrNameLst>
                                      </p:cBhvr>
                                      <p:to>
                                        <p:strVal val="visible"/>
                                      </p:to>
                                    </p:set>
                                    <p:animEffect transition="in" filter="fade">
                                      <p:cBhvr>
                                        <p:cTn id="161" dur="500"/>
                                        <p:tgtEl>
                                          <p:spTgt spid="34"/>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38"/>
                                        </p:tgtEl>
                                        <p:attrNameLst>
                                          <p:attrName>style.visibility</p:attrName>
                                        </p:attrNameLst>
                                      </p:cBhvr>
                                      <p:to>
                                        <p:strVal val="visible"/>
                                      </p:to>
                                    </p:set>
                                    <p:animEffect transition="in" filter="fade">
                                      <p:cBhvr>
                                        <p:cTn id="164" dur="500"/>
                                        <p:tgtEl>
                                          <p:spTgt spid="38"/>
                                        </p:tgtEl>
                                      </p:cBhvr>
                                    </p:animEffect>
                                  </p:childTnLst>
                                </p:cTn>
                              </p:par>
                              <p:par>
                                <p:cTn id="165" presetID="10" presetClass="entr" presetSubtype="0" fill="hold" grpId="0" nodeType="withEffect">
                                  <p:stCondLst>
                                    <p:cond delay="0"/>
                                  </p:stCondLst>
                                  <p:childTnLst>
                                    <p:set>
                                      <p:cBhvr>
                                        <p:cTn id="166" dur="1" fill="hold">
                                          <p:stCondLst>
                                            <p:cond delay="0"/>
                                          </p:stCondLst>
                                        </p:cTn>
                                        <p:tgtEl>
                                          <p:spTgt spid="44"/>
                                        </p:tgtEl>
                                        <p:attrNameLst>
                                          <p:attrName>style.visibility</p:attrName>
                                        </p:attrNameLst>
                                      </p:cBhvr>
                                      <p:to>
                                        <p:strVal val="visible"/>
                                      </p:to>
                                    </p:set>
                                    <p:animEffect transition="in" filter="fade">
                                      <p:cBhvr>
                                        <p:cTn id="167" dur="500"/>
                                        <p:tgtEl>
                                          <p:spTgt spid="44"/>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nodeType="clickEffect">
                                  <p:stCondLst>
                                    <p:cond delay="0"/>
                                  </p:stCondLst>
                                  <p:childTnLst>
                                    <p:set>
                                      <p:cBhvr>
                                        <p:cTn id="171" dur="1" fill="hold">
                                          <p:stCondLst>
                                            <p:cond delay="0"/>
                                          </p:stCondLst>
                                        </p:cTn>
                                        <p:tgtEl>
                                          <p:spTgt spid="17"/>
                                        </p:tgtEl>
                                        <p:attrNameLst>
                                          <p:attrName>style.visibility</p:attrName>
                                        </p:attrNameLst>
                                      </p:cBhvr>
                                      <p:to>
                                        <p:strVal val="visible"/>
                                      </p:to>
                                    </p:set>
                                    <p:animEffect transition="in" filter="fade">
                                      <p:cBhvr>
                                        <p:cTn id="172" dur="500"/>
                                        <p:tgtEl>
                                          <p:spTgt spid="17"/>
                                        </p:tgtEl>
                                      </p:cBhvr>
                                    </p:animEffect>
                                  </p:childTnLst>
                                </p:cTn>
                              </p:par>
                              <p:par>
                                <p:cTn id="173" presetID="10" presetClass="exit" presetSubtype="0" fill="hold" nodeType="withEffect">
                                  <p:stCondLst>
                                    <p:cond delay="0"/>
                                  </p:stCondLst>
                                  <p:childTnLst>
                                    <p:animEffect transition="out" filter="fade">
                                      <p:cBhvr>
                                        <p:cTn id="174" dur="500"/>
                                        <p:tgtEl>
                                          <p:spTgt spid="34"/>
                                        </p:tgtEl>
                                      </p:cBhvr>
                                    </p:animEffect>
                                    <p:set>
                                      <p:cBhvr>
                                        <p:cTn id="175" dur="1" fill="hold">
                                          <p:stCondLst>
                                            <p:cond delay="499"/>
                                          </p:stCondLst>
                                        </p:cTn>
                                        <p:tgtEl>
                                          <p:spTgt spid="34"/>
                                        </p:tgtEl>
                                        <p:attrNameLst>
                                          <p:attrName>style.visibility</p:attrName>
                                        </p:attrNameLst>
                                      </p:cBhvr>
                                      <p:to>
                                        <p:strVal val="hidden"/>
                                      </p:to>
                                    </p:set>
                                  </p:childTnLst>
                                </p:cTn>
                              </p:par>
                              <p:par>
                                <p:cTn id="176" presetID="10" presetClass="exit" presetSubtype="0" fill="hold" grpId="1" nodeType="withEffect">
                                  <p:stCondLst>
                                    <p:cond delay="0"/>
                                  </p:stCondLst>
                                  <p:childTnLst>
                                    <p:animEffect transition="out" filter="fade">
                                      <p:cBhvr>
                                        <p:cTn id="177" dur="500"/>
                                        <p:tgtEl>
                                          <p:spTgt spid="44"/>
                                        </p:tgtEl>
                                      </p:cBhvr>
                                    </p:animEffect>
                                    <p:set>
                                      <p:cBhvr>
                                        <p:cTn id="178" dur="1" fill="hold">
                                          <p:stCondLst>
                                            <p:cond delay="499"/>
                                          </p:stCondLst>
                                        </p:cTn>
                                        <p:tgtEl>
                                          <p:spTgt spid="44"/>
                                        </p:tgtEl>
                                        <p:attrNameLst>
                                          <p:attrName>style.visibility</p:attrName>
                                        </p:attrNameLst>
                                      </p:cBhvr>
                                      <p:to>
                                        <p:strVal val="hidden"/>
                                      </p:to>
                                    </p:set>
                                  </p:childTnLst>
                                </p:cTn>
                              </p:par>
                              <p:par>
                                <p:cTn id="179" presetID="10" presetClass="entr" presetSubtype="0" fill="hold" grpId="0" nodeType="withEffect">
                                  <p:stCondLst>
                                    <p:cond delay="0"/>
                                  </p:stCondLst>
                                  <p:childTnLst>
                                    <p:set>
                                      <p:cBhvr>
                                        <p:cTn id="180" dur="1" fill="hold">
                                          <p:stCondLst>
                                            <p:cond delay="0"/>
                                          </p:stCondLst>
                                        </p:cTn>
                                        <p:tgtEl>
                                          <p:spTgt spid="45"/>
                                        </p:tgtEl>
                                        <p:attrNameLst>
                                          <p:attrName>style.visibility</p:attrName>
                                        </p:attrNameLst>
                                      </p:cBhvr>
                                      <p:to>
                                        <p:strVal val="visible"/>
                                      </p:to>
                                    </p:set>
                                    <p:animEffect transition="in" filter="fade">
                                      <p:cBhvr>
                                        <p:cTn id="18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5" grpId="0"/>
      <p:bldP spid="38" grpId="0"/>
      <p:bldP spid="39" grpId="0"/>
      <p:bldP spid="39" grpId="1"/>
      <p:bldP spid="40" grpId="0"/>
      <p:bldP spid="41" grpId="0"/>
      <p:bldP spid="42" grpId="0"/>
      <p:bldP spid="43" grpId="0"/>
      <p:bldP spid="44" grpId="0"/>
      <p:bldP spid="44" grpId="1"/>
      <p:bldP spid="45" grpId="0"/>
      <p:bldP spid="48" grpId="0"/>
      <p:bldP spid="49" grpId="0"/>
      <p:bldP spid="5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uma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392" y="2384781"/>
            <a:ext cx="981456" cy="2081784"/>
          </a:xfrm>
          <a:prstGeom prst="rect">
            <a:avLst/>
          </a:prstGeom>
        </p:spPr>
      </p:pic>
      <p:pic>
        <p:nvPicPr>
          <p:cNvPr id="5" name="Picture 4" descr="blimp.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542200">
            <a:off x="876299" y="1160849"/>
            <a:ext cx="1929486" cy="1643758"/>
          </a:xfrm>
          <a:prstGeom prst="rect">
            <a:avLst/>
          </a:prstGeom>
        </p:spPr>
      </p:pic>
      <p:pic>
        <p:nvPicPr>
          <p:cNvPr id="6" name="Picture 5" descr="SkinCell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61045" y="1186629"/>
            <a:ext cx="735780" cy="1166002"/>
          </a:xfrm>
          <a:prstGeom prst="rect">
            <a:avLst/>
          </a:prstGeom>
        </p:spPr>
      </p:pic>
      <p:pic>
        <p:nvPicPr>
          <p:cNvPr id="8" name="Picture 7" descr="Fibroblas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2842" y="3097904"/>
            <a:ext cx="1185672" cy="978408"/>
          </a:xfrm>
          <a:prstGeom prst="rect">
            <a:avLst/>
          </a:prstGeom>
        </p:spPr>
      </p:pic>
      <p:pic>
        <p:nvPicPr>
          <p:cNvPr id="9" name="Picture 8" descr="cocktailtub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79755" y="1896992"/>
            <a:ext cx="807720" cy="1200912"/>
          </a:xfrm>
          <a:prstGeom prst="rect">
            <a:avLst/>
          </a:prstGeom>
        </p:spPr>
      </p:pic>
      <p:sp>
        <p:nvSpPr>
          <p:cNvPr id="10" name="TextBox 9"/>
          <p:cNvSpPr txBox="1"/>
          <p:nvPr/>
        </p:nvSpPr>
        <p:spPr>
          <a:xfrm>
            <a:off x="1833085" y="4526806"/>
            <a:ext cx="2009411" cy="430887"/>
          </a:xfrm>
          <a:prstGeom prst="rect">
            <a:avLst/>
          </a:prstGeom>
          <a:noFill/>
        </p:spPr>
        <p:txBody>
          <a:bodyPr wrap="square" rtlCol="0">
            <a:spAutoFit/>
          </a:bodyPr>
          <a:lstStyle/>
          <a:p>
            <a:pPr algn="ctr"/>
            <a:r>
              <a:rPr lang="en-US" sz="1100" dirty="0" smtClean="0">
                <a:solidFill>
                  <a:schemeClr val="tx1">
                    <a:lumMod val="65000"/>
                    <a:lumOff val="35000"/>
                  </a:schemeClr>
                </a:solidFill>
                <a:latin typeface="Arial"/>
                <a:cs typeface="Arial"/>
              </a:rPr>
              <a:t>CELL CULTURE &amp; DNA REPROGRAMMING</a:t>
            </a:r>
            <a:endParaRPr lang="en-US" sz="1100" dirty="0">
              <a:solidFill>
                <a:schemeClr val="tx1">
                  <a:lumMod val="65000"/>
                  <a:lumOff val="35000"/>
                </a:schemeClr>
              </a:solidFill>
              <a:latin typeface="Arial"/>
              <a:cs typeface="Arial"/>
            </a:endParaRPr>
          </a:p>
        </p:txBody>
      </p:sp>
      <p:pic>
        <p:nvPicPr>
          <p:cNvPr id="11" name="Picture 10" descr="Bargraph.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49047" y="716001"/>
            <a:ext cx="2956560" cy="2910840"/>
          </a:xfrm>
          <a:prstGeom prst="rect">
            <a:avLst/>
          </a:prstGeom>
        </p:spPr>
      </p:pic>
      <p:pic>
        <p:nvPicPr>
          <p:cNvPr id="12" name="Picture 11"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2491" y="3349473"/>
            <a:ext cx="137160" cy="277368"/>
          </a:xfrm>
          <a:prstGeom prst="rect">
            <a:avLst/>
          </a:prstGeom>
        </p:spPr>
      </p:pic>
      <p:sp>
        <p:nvSpPr>
          <p:cNvPr id="13" name="TextBox 12"/>
          <p:cNvSpPr txBox="1"/>
          <p:nvPr/>
        </p:nvSpPr>
        <p:spPr>
          <a:xfrm>
            <a:off x="2454938" y="4005197"/>
            <a:ext cx="980469" cy="246221"/>
          </a:xfrm>
          <a:prstGeom prst="rect">
            <a:avLst/>
          </a:prstGeom>
          <a:noFill/>
        </p:spPr>
        <p:txBody>
          <a:bodyPr wrap="none" rtlCol="0">
            <a:spAutoFit/>
          </a:bodyPr>
          <a:lstStyle/>
          <a:p>
            <a:r>
              <a:rPr lang="en-US" sz="1000" dirty="0" smtClean="0">
                <a:solidFill>
                  <a:srgbClr val="595959"/>
                </a:solidFill>
                <a:latin typeface="Arial"/>
                <a:cs typeface="Arial"/>
              </a:rPr>
              <a:t>FIBROBLAST</a:t>
            </a:r>
            <a:endParaRPr lang="en-US" sz="1000" dirty="0">
              <a:solidFill>
                <a:srgbClr val="595959"/>
              </a:solidFill>
              <a:latin typeface="Arial"/>
              <a:cs typeface="Arial"/>
            </a:endParaRPr>
          </a:p>
        </p:txBody>
      </p:sp>
      <p:pic>
        <p:nvPicPr>
          <p:cNvPr id="14" name="Picture 13" descr="CellLevel.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66620" y="1526878"/>
            <a:ext cx="929640" cy="2490216"/>
          </a:xfrm>
          <a:prstGeom prst="rect">
            <a:avLst/>
          </a:prstGeom>
        </p:spPr>
      </p:pic>
      <p:pic>
        <p:nvPicPr>
          <p:cNvPr id="15" name="Picture 14"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68404" y="3349473"/>
            <a:ext cx="137160" cy="277368"/>
          </a:xfrm>
          <a:prstGeom prst="rect">
            <a:avLst/>
          </a:prstGeom>
        </p:spPr>
      </p:pic>
      <p:pic>
        <p:nvPicPr>
          <p:cNvPr id="16" name="Picture 15" descr="ipscline.p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153115" y="3251937"/>
            <a:ext cx="600456" cy="472440"/>
          </a:xfrm>
          <a:prstGeom prst="rect">
            <a:avLst/>
          </a:prstGeom>
        </p:spPr>
      </p:pic>
      <p:pic>
        <p:nvPicPr>
          <p:cNvPr id="17" name="Picture 16" descr="BrainPancreas.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073647" y="1580354"/>
            <a:ext cx="876944" cy="3292016"/>
          </a:xfrm>
          <a:prstGeom prst="rect">
            <a:avLst/>
          </a:prstGeom>
        </p:spPr>
      </p:pic>
      <p:pic>
        <p:nvPicPr>
          <p:cNvPr id="18" name="Picture 17" descr="Transplant.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539444" y="1379033"/>
            <a:ext cx="1374317" cy="2772193"/>
          </a:xfrm>
          <a:prstGeom prst="rect">
            <a:avLst/>
          </a:prstGeom>
        </p:spPr>
      </p:pic>
      <p:pic>
        <p:nvPicPr>
          <p:cNvPr id="19" name="Picture 18"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69426" y="3349473"/>
            <a:ext cx="137160" cy="277368"/>
          </a:xfrm>
          <a:prstGeom prst="rect">
            <a:avLst/>
          </a:prstGeom>
        </p:spPr>
      </p:pic>
      <p:sp>
        <p:nvSpPr>
          <p:cNvPr id="21" name="TextBox 20"/>
          <p:cNvSpPr txBox="1"/>
          <p:nvPr/>
        </p:nvSpPr>
        <p:spPr>
          <a:xfrm>
            <a:off x="378978" y="4605372"/>
            <a:ext cx="1114946" cy="261610"/>
          </a:xfrm>
          <a:prstGeom prst="rect">
            <a:avLst/>
          </a:prstGeom>
          <a:noFill/>
        </p:spPr>
        <p:txBody>
          <a:bodyPr wrap="none" rtlCol="0">
            <a:spAutoFit/>
          </a:bodyPr>
          <a:lstStyle/>
          <a:p>
            <a:r>
              <a:rPr lang="en-US" sz="1100" dirty="0" smtClean="0">
                <a:solidFill>
                  <a:srgbClr val="595959"/>
                </a:solidFill>
                <a:latin typeface="Arial"/>
                <a:cs typeface="Arial"/>
              </a:rPr>
              <a:t>TISSUE PREP</a:t>
            </a:r>
            <a:endParaRPr lang="en-US" sz="1100" dirty="0">
              <a:solidFill>
                <a:srgbClr val="595959"/>
              </a:solidFill>
              <a:latin typeface="Arial"/>
              <a:cs typeface="Arial"/>
            </a:endParaRPr>
          </a:p>
        </p:txBody>
      </p:sp>
      <p:sp>
        <p:nvSpPr>
          <p:cNvPr id="23" name="TextBox 22"/>
          <p:cNvSpPr txBox="1"/>
          <p:nvPr/>
        </p:nvSpPr>
        <p:spPr>
          <a:xfrm>
            <a:off x="3994446" y="4526806"/>
            <a:ext cx="1623350" cy="430887"/>
          </a:xfrm>
          <a:prstGeom prst="rect">
            <a:avLst/>
          </a:prstGeom>
          <a:noFill/>
        </p:spPr>
        <p:txBody>
          <a:bodyPr wrap="square" rtlCol="0">
            <a:spAutoFit/>
          </a:bodyPr>
          <a:lstStyle/>
          <a:p>
            <a:pPr algn="ctr"/>
            <a:r>
              <a:rPr lang="en-US" sz="1100" dirty="0" smtClean="0">
                <a:solidFill>
                  <a:srgbClr val="595959"/>
                </a:solidFill>
                <a:latin typeface="Arial"/>
                <a:cs typeface="Arial"/>
              </a:rPr>
              <a:t>TESTING FOR PLURIPOTENCY</a:t>
            </a:r>
            <a:endParaRPr lang="en-US" sz="1100" dirty="0">
              <a:solidFill>
                <a:srgbClr val="595959"/>
              </a:solidFill>
              <a:latin typeface="Arial"/>
              <a:cs typeface="Arial"/>
            </a:endParaRPr>
          </a:p>
        </p:txBody>
      </p:sp>
      <p:sp>
        <p:nvSpPr>
          <p:cNvPr id="24" name="TextBox 23"/>
          <p:cNvSpPr txBox="1"/>
          <p:nvPr/>
        </p:nvSpPr>
        <p:spPr>
          <a:xfrm>
            <a:off x="6905472" y="4526806"/>
            <a:ext cx="1710725" cy="430887"/>
          </a:xfrm>
          <a:prstGeom prst="rect">
            <a:avLst/>
          </a:prstGeom>
          <a:noFill/>
        </p:spPr>
        <p:txBody>
          <a:bodyPr wrap="none" rtlCol="0">
            <a:spAutoFit/>
          </a:bodyPr>
          <a:lstStyle/>
          <a:p>
            <a:pPr algn="ctr"/>
            <a:r>
              <a:rPr lang="en-US" sz="1100" dirty="0" smtClean="0">
                <a:solidFill>
                  <a:srgbClr val="595959"/>
                </a:solidFill>
                <a:latin typeface="Arial"/>
                <a:cs typeface="Arial"/>
              </a:rPr>
              <a:t>PATIENT DERIVED</a:t>
            </a:r>
          </a:p>
          <a:p>
            <a:pPr algn="ctr"/>
            <a:r>
              <a:rPr lang="en-US" sz="1100" dirty="0" smtClean="0">
                <a:solidFill>
                  <a:srgbClr val="595959"/>
                </a:solidFill>
                <a:latin typeface="Arial"/>
                <a:cs typeface="Arial"/>
              </a:rPr>
              <a:t> STEM CELL THERAPY</a:t>
            </a:r>
          </a:p>
        </p:txBody>
      </p:sp>
      <p:sp>
        <p:nvSpPr>
          <p:cNvPr id="25" name="TextBox 24"/>
          <p:cNvSpPr txBox="1"/>
          <p:nvPr/>
        </p:nvSpPr>
        <p:spPr>
          <a:xfrm>
            <a:off x="6878078" y="3479041"/>
            <a:ext cx="748923" cy="246221"/>
          </a:xfrm>
          <a:prstGeom prst="rect">
            <a:avLst/>
          </a:prstGeom>
          <a:noFill/>
        </p:spPr>
        <p:txBody>
          <a:bodyPr wrap="none" rtlCol="0">
            <a:spAutoFit/>
          </a:bodyPr>
          <a:lstStyle/>
          <a:p>
            <a:r>
              <a:rPr lang="en-US" sz="1000" dirty="0" smtClean="0">
                <a:solidFill>
                  <a:srgbClr val="595959"/>
                </a:solidFill>
                <a:latin typeface="Arial"/>
                <a:cs typeface="Arial"/>
              </a:rPr>
              <a:t>transplant</a:t>
            </a:r>
            <a:endParaRPr lang="en-US" sz="1000" dirty="0">
              <a:solidFill>
                <a:srgbClr val="595959"/>
              </a:solidFill>
              <a:latin typeface="Arial"/>
              <a:cs typeface="Arial"/>
            </a:endParaRPr>
          </a:p>
        </p:txBody>
      </p:sp>
      <p:sp>
        <p:nvSpPr>
          <p:cNvPr id="26" name="TextBox 25"/>
          <p:cNvSpPr txBox="1"/>
          <p:nvPr/>
        </p:nvSpPr>
        <p:spPr>
          <a:xfrm>
            <a:off x="5381330" y="3181361"/>
            <a:ext cx="583663" cy="246221"/>
          </a:xfrm>
          <a:prstGeom prst="rect">
            <a:avLst/>
          </a:prstGeom>
          <a:noFill/>
        </p:spPr>
        <p:txBody>
          <a:bodyPr wrap="none" rtlCol="0">
            <a:spAutoFit/>
          </a:bodyPr>
          <a:lstStyle/>
          <a:p>
            <a:r>
              <a:rPr lang="en-US" sz="1000" dirty="0" smtClean="0">
                <a:solidFill>
                  <a:srgbClr val="595959"/>
                </a:solidFill>
                <a:latin typeface="Arial"/>
                <a:cs typeface="Arial"/>
              </a:rPr>
              <a:t>mitosis</a:t>
            </a:r>
            <a:endParaRPr lang="en-US" sz="1000" dirty="0">
              <a:solidFill>
                <a:srgbClr val="595959"/>
              </a:solidFill>
              <a:latin typeface="Arial"/>
              <a:cs typeface="Arial"/>
            </a:endParaRPr>
          </a:p>
        </p:txBody>
      </p:sp>
      <p:sp>
        <p:nvSpPr>
          <p:cNvPr id="27" name="TextBox 26"/>
          <p:cNvSpPr txBox="1"/>
          <p:nvPr/>
        </p:nvSpPr>
        <p:spPr>
          <a:xfrm>
            <a:off x="5274725" y="3494661"/>
            <a:ext cx="769324" cy="246221"/>
          </a:xfrm>
          <a:prstGeom prst="rect">
            <a:avLst/>
          </a:prstGeom>
          <a:noFill/>
        </p:spPr>
        <p:txBody>
          <a:bodyPr wrap="none" rtlCol="0">
            <a:spAutoFit/>
          </a:bodyPr>
          <a:lstStyle/>
          <a:p>
            <a:r>
              <a:rPr lang="en-US" sz="1000" dirty="0" smtClean="0">
                <a:solidFill>
                  <a:srgbClr val="595959"/>
                </a:solidFill>
                <a:latin typeface="Arial"/>
                <a:cs typeface="Arial"/>
              </a:rPr>
              <a:t>expansion</a:t>
            </a:r>
            <a:endParaRPr lang="en-US" sz="1000" dirty="0">
              <a:solidFill>
                <a:srgbClr val="595959"/>
              </a:solidFill>
              <a:latin typeface="Arial"/>
              <a:cs typeface="Arial"/>
            </a:endParaRPr>
          </a:p>
        </p:txBody>
      </p:sp>
      <p:sp>
        <p:nvSpPr>
          <p:cNvPr id="28" name="TextBox 27"/>
          <p:cNvSpPr txBox="1"/>
          <p:nvPr/>
        </p:nvSpPr>
        <p:spPr>
          <a:xfrm>
            <a:off x="1867461" y="1497487"/>
            <a:ext cx="1360243" cy="400110"/>
          </a:xfrm>
          <a:prstGeom prst="rect">
            <a:avLst/>
          </a:prstGeom>
          <a:noFill/>
        </p:spPr>
        <p:txBody>
          <a:bodyPr wrap="none" rtlCol="0">
            <a:spAutoFit/>
          </a:bodyPr>
          <a:lstStyle/>
          <a:p>
            <a:pPr algn="ctr"/>
            <a:r>
              <a:rPr lang="en-US" sz="1000" dirty="0" smtClean="0">
                <a:solidFill>
                  <a:schemeClr val="tx1">
                    <a:lumMod val="65000"/>
                    <a:lumOff val="35000"/>
                  </a:schemeClr>
                </a:solidFill>
                <a:latin typeface="Arial"/>
                <a:cs typeface="Arial"/>
              </a:rPr>
              <a:t>REPROGRAMMING</a:t>
            </a:r>
          </a:p>
          <a:p>
            <a:pPr algn="ctr"/>
            <a:r>
              <a:rPr lang="en-US" sz="1000" dirty="0" smtClean="0">
                <a:solidFill>
                  <a:schemeClr val="tx1">
                    <a:lumMod val="65000"/>
                    <a:lumOff val="35000"/>
                  </a:schemeClr>
                </a:solidFill>
                <a:latin typeface="Arial"/>
                <a:cs typeface="Arial"/>
              </a:rPr>
              <a:t>COCKTAIL</a:t>
            </a:r>
          </a:p>
        </p:txBody>
      </p:sp>
      <p:pic>
        <p:nvPicPr>
          <p:cNvPr id="29" name="Picture 28" descr="Arrow.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56796" y="3349473"/>
            <a:ext cx="137160" cy="277368"/>
          </a:xfrm>
          <a:prstGeom prst="rect">
            <a:avLst/>
          </a:prstGeom>
        </p:spPr>
      </p:pic>
      <p:sp>
        <p:nvSpPr>
          <p:cNvPr id="30" name="TextBox 29"/>
          <p:cNvSpPr txBox="1"/>
          <p:nvPr/>
        </p:nvSpPr>
        <p:spPr>
          <a:xfrm>
            <a:off x="5183773" y="3503730"/>
            <a:ext cx="952291" cy="246221"/>
          </a:xfrm>
          <a:prstGeom prst="rect">
            <a:avLst/>
          </a:prstGeom>
          <a:noFill/>
        </p:spPr>
        <p:txBody>
          <a:bodyPr wrap="none" rtlCol="0">
            <a:spAutoFit/>
          </a:bodyPr>
          <a:lstStyle/>
          <a:p>
            <a:r>
              <a:rPr lang="en-US" sz="1000" dirty="0" smtClean="0">
                <a:solidFill>
                  <a:srgbClr val="595959"/>
                </a:solidFill>
                <a:latin typeface="Arial"/>
                <a:cs typeface="Arial"/>
              </a:rPr>
              <a:t>differentiation</a:t>
            </a:r>
            <a:endParaRPr lang="en-US" sz="1000" dirty="0">
              <a:solidFill>
                <a:srgbClr val="595959"/>
              </a:solidFill>
              <a:latin typeface="Arial"/>
              <a:cs typeface="Arial"/>
            </a:endParaRPr>
          </a:p>
        </p:txBody>
      </p:sp>
      <p:sp>
        <p:nvSpPr>
          <p:cNvPr id="31" name="TextBox 30"/>
          <p:cNvSpPr txBox="1"/>
          <p:nvPr/>
        </p:nvSpPr>
        <p:spPr>
          <a:xfrm>
            <a:off x="6153115" y="3685811"/>
            <a:ext cx="804702" cy="246221"/>
          </a:xfrm>
          <a:prstGeom prst="rect">
            <a:avLst/>
          </a:prstGeom>
          <a:noFill/>
        </p:spPr>
        <p:txBody>
          <a:bodyPr wrap="none" rtlCol="0">
            <a:spAutoFit/>
          </a:bodyPr>
          <a:lstStyle/>
          <a:p>
            <a:r>
              <a:rPr lang="en-US" sz="1000" dirty="0" smtClean="0">
                <a:solidFill>
                  <a:srgbClr val="595959"/>
                </a:solidFill>
                <a:latin typeface="Arial"/>
                <a:cs typeface="Arial"/>
              </a:rPr>
              <a:t>IPSC LINE</a:t>
            </a:r>
            <a:endParaRPr lang="en-US" sz="1000" dirty="0">
              <a:solidFill>
                <a:srgbClr val="595959"/>
              </a:solidFill>
              <a:latin typeface="Arial"/>
              <a:cs typeface="Arial"/>
            </a:endParaRPr>
          </a:p>
        </p:txBody>
      </p:sp>
      <p:pic>
        <p:nvPicPr>
          <p:cNvPr id="32" name="Picture 31" descr="Credits2.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33" name="TextBox 32"/>
          <p:cNvSpPr txBox="1"/>
          <p:nvPr/>
        </p:nvSpPr>
        <p:spPr>
          <a:xfrm>
            <a:off x="191529" y="128740"/>
            <a:ext cx="8581527" cy="707886"/>
          </a:xfrm>
          <a:prstGeom prst="rect">
            <a:avLst/>
          </a:prstGeom>
          <a:noFill/>
        </p:spPr>
        <p:txBody>
          <a:bodyPr wrap="square" rtlCol="0">
            <a:spAutoFit/>
          </a:bodyPr>
          <a:lstStyle/>
          <a:p>
            <a:r>
              <a:rPr lang="en-US" sz="2000" dirty="0" smtClean="0">
                <a:solidFill>
                  <a:srgbClr val="12919C"/>
                </a:solidFill>
                <a:latin typeface="Arial"/>
                <a:cs typeface="Arial"/>
              </a:rPr>
              <a:t>Adult . Genetically Reprogrammed . Induced Pluripotent Stem Cells</a:t>
            </a:r>
          </a:p>
          <a:p>
            <a:r>
              <a:rPr lang="en-US" sz="2000" dirty="0">
                <a:solidFill>
                  <a:srgbClr val="12919C"/>
                </a:solidFill>
                <a:latin typeface="Arial"/>
                <a:cs typeface="Arial"/>
              </a:rPr>
              <a:t>	</a:t>
            </a:r>
            <a:r>
              <a:rPr lang="en-US" sz="2000" dirty="0" smtClean="0">
                <a:solidFill>
                  <a:srgbClr val="12919C"/>
                </a:solidFill>
                <a:latin typeface="Arial"/>
                <a:cs typeface="Arial"/>
              </a:rPr>
              <a:t>															</a:t>
            </a:r>
            <a:r>
              <a:rPr lang="en-US" sz="2000" i="1" dirty="0" smtClean="0">
                <a:solidFill>
                  <a:srgbClr val="12919C"/>
                </a:solidFill>
                <a:latin typeface="Arial"/>
                <a:cs typeface="Arial"/>
              </a:rPr>
              <a:t> In </a:t>
            </a:r>
            <a:r>
              <a:rPr lang="en-US" sz="2000" i="1" dirty="0">
                <a:solidFill>
                  <a:srgbClr val="12919C"/>
                </a:solidFill>
                <a:latin typeface="Arial"/>
                <a:cs typeface="Arial"/>
              </a:rPr>
              <a:t>V</a:t>
            </a:r>
            <a:r>
              <a:rPr lang="en-US" sz="2000" i="1" dirty="0" smtClean="0">
                <a:solidFill>
                  <a:srgbClr val="12919C"/>
                </a:solidFill>
                <a:latin typeface="Arial"/>
                <a:cs typeface="Arial"/>
              </a:rPr>
              <a:t>itro</a:t>
            </a:r>
            <a:endParaRPr lang="en-US" sz="2000" dirty="0" smtClean="0">
              <a:solidFill>
                <a:srgbClr val="12919C"/>
              </a:solidFill>
              <a:latin typeface="Arial"/>
              <a:cs typeface="Arial"/>
            </a:endParaRPr>
          </a:p>
        </p:txBody>
      </p:sp>
      <p:sp>
        <p:nvSpPr>
          <p:cNvPr id="2" name="TextBox 1"/>
          <p:cNvSpPr txBox="1"/>
          <p:nvPr/>
        </p:nvSpPr>
        <p:spPr>
          <a:xfrm>
            <a:off x="191567" y="4976743"/>
            <a:ext cx="1616118" cy="1061829"/>
          </a:xfrm>
          <a:prstGeom prst="rect">
            <a:avLst/>
          </a:prstGeom>
          <a:noFill/>
        </p:spPr>
        <p:txBody>
          <a:bodyPr wrap="square" rtlCol="0">
            <a:spAutoFit/>
          </a:bodyPr>
          <a:lstStyle/>
          <a:p>
            <a:r>
              <a:rPr lang="pl-PL" sz="900" i="1" dirty="0" smtClean="0">
                <a:solidFill>
                  <a:schemeClr val="tx1">
                    <a:lumMod val="65000"/>
                    <a:lumOff val="35000"/>
                  </a:schemeClr>
                </a:solidFill>
                <a:latin typeface="Arial"/>
                <a:cs typeface="Arial"/>
              </a:rPr>
              <a:t>To </a:t>
            </a:r>
            <a:r>
              <a:rPr lang="pl-PL" sz="900" i="1" dirty="0" err="1">
                <a:solidFill>
                  <a:schemeClr val="tx1">
                    <a:lumMod val="65000"/>
                    <a:lumOff val="35000"/>
                  </a:schemeClr>
                </a:solidFill>
                <a:latin typeface="Arial"/>
                <a:cs typeface="Arial"/>
              </a:rPr>
              <a:t>induce</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pluripotency</a:t>
            </a:r>
            <a:r>
              <a:rPr lang="pl-PL" sz="900" i="1" dirty="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enzymatic</a:t>
            </a:r>
            <a:r>
              <a:rPr lang="pl-PL" sz="900" i="1" dirty="0">
                <a:solidFill>
                  <a:schemeClr val="tx1">
                    <a:lumMod val="65000"/>
                    <a:lumOff val="35000"/>
                  </a:schemeClr>
                </a:solidFill>
                <a:latin typeface="Arial"/>
                <a:cs typeface="Arial"/>
              </a:rPr>
              <a:t> </a:t>
            </a:r>
            <a:r>
              <a:rPr lang="en-US" sz="900" i="1" dirty="0" smtClean="0">
                <a:solidFill>
                  <a:schemeClr val="tx1">
                    <a:lumMod val="65000"/>
                    <a:lumOff val="35000"/>
                  </a:schemeClr>
                </a:solidFill>
                <a:latin typeface="Arial"/>
                <a:cs typeface="Arial"/>
              </a:rPr>
              <a:t>digestion </a:t>
            </a:r>
            <a:r>
              <a:rPr lang="en-US" sz="900" i="1" dirty="0">
                <a:solidFill>
                  <a:schemeClr val="tx1">
                    <a:lumMod val="65000"/>
                    <a:lumOff val="35000"/>
                  </a:schemeClr>
                </a:solidFill>
                <a:latin typeface="Arial"/>
                <a:cs typeface="Arial"/>
              </a:rPr>
              <a:t>&amp; </a:t>
            </a:r>
            <a:r>
              <a:rPr lang="en-US" sz="900" i="1" dirty="0" smtClean="0">
                <a:solidFill>
                  <a:schemeClr val="tx1">
                    <a:lumMod val="65000"/>
                    <a:lumOff val="35000"/>
                  </a:schemeClr>
                </a:solidFill>
                <a:latin typeface="Arial"/>
                <a:cs typeface="Arial"/>
              </a:rPr>
              <a:t>physical manipulation </a:t>
            </a:r>
            <a:r>
              <a:rPr lang="en-US" sz="900" i="1" dirty="0">
                <a:solidFill>
                  <a:schemeClr val="tx1">
                    <a:lumMod val="65000"/>
                    <a:lumOff val="35000"/>
                  </a:schemeClr>
                </a:solidFill>
                <a:latin typeface="Arial"/>
                <a:cs typeface="Arial"/>
              </a:rPr>
              <a:t>are used </a:t>
            </a:r>
            <a:r>
              <a:rPr lang="en-US" sz="900" i="1" dirty="0" smtClean="0">
                <a:solidFill>
                  <a:schemeClr val="tx1">
                    <a:lumMod val="65000"/>
                    <a:lumOff val="35000"/>
                  </a:schemeClr>
                </a:solidFill>
                <a:latin typeface="Arial"/>
                <a:cs typeface="Arial"/>
              </a:rPr>
              <a:t>to dislodge </a:t>
            </a:r>
            <a:r>
              <a:rPr lang="en-US" sz="900" i="1" dirty="0">
                <a:solidFill>
                  <a:schemeClr val="tx1">
                    <a:lumMod val="65000"/>
                    <a:lumOff val="35000"/>
                  </a:schemeClr>
                </a:solidFill>
                <a:latin typeface="Arial"/>
                <a:cs typeface="Arial"/>
              </a:rPr>
              <a:t>cells from tissue </a:t>
            </a:r>
            <a:r>
              <a:rPr lang="en-US" sz="900" i="1" dirty="0" smtClean="0">
                <a:solidFill>
                  <a:schemeClr val="tx1">
                    <a:lumMod val="65000"/>
                    <a:lumOff val="35000"/>
                  </a:schemeClr>
                </a:solidFill>
                <a:latin typeface="Arial"/>
                <a:cs typeface="Arial"/>
              </a:rPr>
              <a:t>so they </a:t>
            </a:r>
            <a:r>
              <a:rPr lang="en-US" sz="900" i="1" dirty="0">
                <a:solidFill>
                  <a:schemeClr val="tx1">
                    <a:lumMod val="65000"/>
                    <a:lumOff val="35000"/>
                  </a:schemeClr>
                </a:solidFill>
                <a:latin typeface="Arial"/>
                <a:cs typeface="Arial"/>
              </a:rPr>
              <a:t>can respond </a:t>
            </a:r>
            <a:r>
              <a:rPr lang="en-US" sz="900" i="1" dirty="0" smtClean="0">
                <a:solidFill>
                  <a:schemeClr val="tx1">
                    <a:lumMod val="65000"/>
                    <a:lumOff val="35000"/>
                  </a:schemeClr>
                </a:solidFill>
                <a:latin typeface="Arial"/>
                <a:cs typeface="Arial"/>
              </a:rPr>
              <a:t>to molecular </a:t>
            </a:r>
            <a:r>
              <a:rPr lang="en-US" sz="900" i="1" dirty="0">
                <a:solidFill>
                  <a:schemeClr val="tx1">
                    <a:lumMod val="65000"/>
                    <a:lumOff val="35000"/>
                  </a:schemeClr>
                </a:solidFill>
                <a:latin typeface="Arial"/>
                <a:cs typeface="Arial"/>
              </a:rPr>
              <a:t>signals </a:t>
            </a:r>
            <a:r>
              <a:rPr lang="en-US" sz="900" i="1" dirty="0" smtClean="0">
                <a:solidFill>
                  <a:schemeClr val="tx1">
                    <a:lumMod val="65000"/>
                    <a:lumOff val="35000"/>
                  </a:schemeClr>
                </a:solidFill>
                <a:latin typeface="Arial"/>
                <a:cs typeface="Arial"/>
              </a:rPr>
              <a:t>being introduced </a:t>
            </a:r>
            <a:r>
              <a:rPr lang="en-US" sz="900" i="1" dirty="0">
                <a:solidFill>
                  <a:schemeClr val="tx1">
                    <a:lumMod val="65000"/>
                    <a:lumOff val="35000"/>
                  </a:schemeClr>
                </a:solidFill>
                <a:latin typeface="Arial"/>
                <a:cs typeface="Arial"/>
              </a:rPr>
              <a:t>in the lab. </a:t>
            </a:r>
          </a:p>
        </p:txBody>
      </p:sp>
      <p:sp>
        <p:nvSpPr>
          <p:cNvPr id="7" name="TextBox 6"/>
          <p:cNvSpPr txBox="1"/>
          <p:nvPr/>
        </p:nvSpPr>
        <p:spPr>
          <a:xfrm>
            <a:off x="6753571" y="4947547"/>
            <a:ext cx="2283577" cy="1200329"/>
          </a:xfrm>
          <a:prstGeom prst="rect">
            <a:avLst/>
          </a:prstGeom>
          <a:noFill/>
        </p:spPr>
        <p:txBody>
          <a:bodyPr wrap="square" rtlCol="0">
            <a:spAutoFit/>
          </a:bodyPr>
          <a:lstStyle/>
          <a:p>
            <a:r>
              <a:rPr lang="en-US" sz="900" i="1" dirty="0">
                <a:solidFill>
                  <a:schemeClr val="tx1">
                    <a:lumMod val="65000"/>
                    <a:lumOff val="35000"/>
                  </a:schemeClr>
                </a:solidFill>
                <a:latin typeface="Arial"/>
                <a:cs typeface="Arial"/>
              </a:rPr>
              <a:t>Scientists use </a:t>
            </a:r>
            <a:r>
              <a:rPr lang="en-US" sz="900" i="1" dirty="0" err="1">
                <a:solidFill>
                  <a:schemeClr val="tx1">
                    <a:lumMod val="65000"/>
                    <a:lumOff val="35000"/>
                  </a:schemeClr>
                </a:solidFill>
                <a:latin typeface="Arial"/>
                <a:cs typeface="Arial"/>
              </a:rPr>
              <a:t>iPSCs</a:t>
            </a:r>
            <a:r>
              <a:rPr lang="en-US" sz="900" i="1" dirty="0">
                <a:solidFill>
                  <a:schemeClr val="tx1">
                    <a:lumMod val="65000"/>
                    <a:lumOff val="35000"/>
                  </a:schemeClr>
                </a:solidFill>
                <a:latin typeface="Arial"/>
                <a:cs typeface="Arial"/>
              </a:rPr>
              <a:t> to </a:t>
            </a:r>
            <a:r>
              <a:rPr lang="en-US" sz="900" i="1" dirty="0" smtClean="0">
                <a:solidFill>
                  <a:schemeClr val="tx1">
                    <a:lumMod val="65000"/>
                    <a:lumOff val="35000"/>
                  </a:schemeClr>
                </a:solidFill>
                <a:latin typeface="Arial"/>
                <a:cs typeface="Arial"/>
              </a:rPr>
              <a:t>understand cell differentiation</a:t>
            </a:r>
            <a:r>
              <a:rPr lang="en-US" sz="900" i="1" dirty="0">
                <a:solidFill>
                  <a:schemeClr val="tx1">
                    <a:lumMod val="65000"/>
                    <a:lumOff val="35000"/>
                  </a:schemeClr>
                </a:solidFill>
                <a:latin typeface="Arial"/>
                <a:cs typeface="Arial"/>
              </a:rPr>
              <a:t>. When cells are partially </a:t>
            </a:r>
            <a:r>
              <a:rPr lang="en-US" sz="900" i="1" dirty="0" smtClean="0">
                <a:solidFill>
                  <a:schemeClr val="tx1">
                    <a:lumMod val="65000"/>
                    <a:lumOff val="35000"/>
                  </a:schemeClr>
                </a:solidFill>
                <a:latin typeface="Arial"/>
                <a:cs typeface="Arial"/>
              </a:rPr>
              <a:t>differentiated to </a:t>
            </a:r>
            <a:r>
              <a:rPr lang="en-US" sz="900" i="1" dirty="0">
                <a:solidFill>
                  <a:schemeClr val="tx1">
                    <a:lumMod val="65000"/>
                    <a:lumOff val="35000"/>
                  </a:schemeClr>
                </a:solidFill>
                <a:latin typeface="Arial"/>
                <a:cs typeface="Arial"/>
              </a:rPr>
              <a:t>a </a:t>
            </a:r>
            <a:r>
              <a:rPr lang="en-US" sz="900" i="1" dirty="0" smtClean="0">
                <a:solidFill>
                  <a:schemeClr val="tx1">
                    <a:lumMod val="65000"/>
                    <a:lumOff val="35000"/>
                  </a:schemeClr>
                </a:solidFill>
                <a:latin typeface="Arial"/>
                <a:cs typeface="Arial"/>
              </a:rPr>
              <a:t>specific </a:t>
            </a:r>
            <a:r>
              <a:rPr lang="en-US" sz="900" i="1" dirty="0">
                <a:solidFill>
                  <a:schemeClr val="tx1">
                    <a:lumMod val="65000"/>
                    <a:lumOff val="35000"/>
                  </a:schemeClr>
                </a:solidFill>
                <a:latin typeface="Arial"/>
                <a:cs typeface="Arial"/>
              </a:rPr>
              <a:t>cell type (a progenitor) they can be </a:t>
            </a:r>
            <a:r>
              <a:rPr lang="en-US" sz="900" i="1" dirty="0" smtClean="0">
                <a:solidFill>
                  <a:schemeClr val="tx1">
                    <a:lumMod val="65000"/>
                    <a:lumOff val="35000"/>
                  </a:schemeClr>
                </a:solidFill>
                <a:latin typeface="Arial"/>
                <a:cs typeface="Arial"/>
              </a:rPr>
              <a:t>used for </a:t>
            </a:r>
            <a:r>
              <a:rPr lang="en-US" sz="900" i="1" dirty="0">
                <a:solidFill>
                  <a:schemeClr val="tx1">
                    <a:lumMod val="65000"/>
                    <a:lumOff val="35000"/>
                  </a:schemeClr>
                </a:solidFill>
                <a:latin typeface="Arial"/>
                <a:cs typeface="Arial"/>
              </a:rPr>
              <a:t>cell transplant </a:t>
            </a:r>
            <a:r>
              <a:rPr lang="en-US" sz="900" i="1" dirty="0" smtClean="0">
                <a:solidFill>
                  <a:schemeClr val="tx1">
                    <a:lumMod val="65000"/>
                    <a:lumOff val="35000"/>
                  </a:schemeClr>
                </a:solidFill>
                <a:latin typeface="Arial"/>
                <a:cs typeface="Arial"/>
              </a:rPr>
              <a:t>therapy. Researchers are exploring </a:t>
            </a:r>
            <a:r>
              <a:rPr lang="en-US" sz="900" i="1" dirty="0">
                <a:solidFill>
                  <a:schemeClr val="tx1">
                    <a:lumMod val="65000"/>
                    <a:lumOff val="35000"/>
                  </a:schemeClr>
                </a:solidFill>
                <a:latin typeface="Arial"/>
                <a:cs typeface="Arial"/>
              </a:rPr>
              <a:t>factors </a:t>
            </a:r>
            <a:r>
              <a:rPr lang="en-US" sz="900" i="1" dirty="0" smtClean="0">
                <a:solidFill>
                  <a:schemeClr val="tx1">
                    <a:lumMod val="65000"/>
                    <a:lumOff val="35000"/>
                  </a:schemeClr>
                </a:solidFill>
                <a:latin typeface="Arial"/>
                <a:cs typeface="Arial"/>
              </a:rPr>
              <a:t>that differentiate cells in the </a:t>
            </a:r>
            <a:r>
              <a:rPr lang="en-US" sz="900" i="1" dirty="0">
                <a:solidFill>
                  <a:schemeClr val="tx1">
                    <a:lumMod val="65000"/>
                    <a:lumOff val="35000"/>
                  </a:schemeClr>
                </a:solidFill>
                <a:latin typeface="Arial"/>
                <a:cs typeface="Arial"/>
              </a:rPr>
              <a:t>body (in vivo), skipping </a:t>
            </a:r>
            <a:r>
              <a:rPr lang="en-US" sz="900" i="1" dirty="0" smtClean="0">
                <a:solidFill>
                  <a:schemeClr val="tx1">
                    <a:lumMod val="65000"/>
                    <a:lumOff val="35000"/>
                  </a:schemeClr>
                </a:solidFill>
                <a:latin typeface="Arial"/>
                <a:cs typeface="Arial"/>
              </a:rPr>
              <a:t>induced </a:t>
            </a:r>
            <a:r>
              <a:rPr lang="en-US" sz="900" i="1" dirty="0" err="1" smtClean="0">
                <a:solidFill>
                  <a:schemeClr val="tx1">
                    <a:lumMod val="65000"/>
                    <a:lumOff val="35000"/>
                  </a:schemeClr>
                </a:solidFill>
                <a:latin typeface="Arial"/>
                <a:cs typeface="Arial"/>
              </a:rPr>
              <a:t>pluripotency</a:t>
            </a:r>
            <a:r>
              <a:rPr lang="en-US" sz="900" i="1" dirty="0">
                <a:solidFill>
                  <a:schemeClr val="tx1">
                    <a:lumMod val="65000"/>
                    <a:lumOff val="35000"/>
                  </a:schemeClr>
                </a:solidFill>
                <a:latin typeface="Arial"/>
                <a:cs typeface="Arial"/>
              </a:rPr>
              <a:t>, </a:t>
            </a:r>
            <a:r>
              <a:rPr lang="en-US" sz="900" i="1" dirty="0" smtClean="0">
                <a:solidFill>
                  <a:schemeClr val="tx1">
                    <a:lumMod val="65000"/>
                    <a:lumOff val="35000"/>
                  </a:schemeClr>
                </a:solidFill>
                <a:latin typeface="Arial"/>
                <a:cs typeface="Arial"/>
              </a:rPr>
              <a:t>which reduces cancer risk.</a:t>
            </a:r>
            <a:endParaRPr lang="en-US" sz="900" i="1" dirty="0">
              <a:solidFill>
                <a:schemeClr val="tx1">
                  <a:lumMod val="65000"/>
                  <a:lumOff val="35000"/>
                </a:schemeClr>
              </a:solidFill>
              <a:latin typeface="Arial"/>
              <a:cs typeface="Arial"/>
            </a:endParaRPr>
          </a:p>
        </p:txBody>
      </p:sp>
      <p:sp>
        <p:nvSpPr>
          <p:cNvPr id="34" name="TextBox 33"/>
          <p:cNvSpPr txBox="1"/>
          <p:nvPr/>
        </p:nvSpPr>
        <p:spPr>
          <a:xfrm>
            <a:off x="1984504" y="4959250"/>
            <a:ext cx="1742945" cy="1200329"/>
          </a:xfrm>
          <a:prstGeom prst="rect">
            <a:avLst/>
          </a:prstGeom>
          <a:noFill/>
        </p:spPr>
        <p:txBody>
          <a:bodyPr wrap="square" rtlCol="0">
            <a:spAutoFit/>
          </a:bodyPr>
          <a:lstStyle/>
          <a:p>
            <a:r>
              <a:rPr lang="pl-PL" sz="900" i="1" dirty="0">
                <a:solidFill>
                  <a:schemeClr val="tx1">
                    <a:lumMod val="65000"/>
                    <a:lumOff val="35000"/>
                  </a:schemeClr>
                </a:solidFill>
                <a:latin typeface="Arial"/>
                <a:cs typeface="Arial"/>
              </a:rPr>
              <a:t>In 2007, </a:t>
            </a:r>
            <a:r>
              <a:rPr lang="pl-PL" sz="900" i="1" dirty="0" err="1">
                <a:solidFill>
                  <a:schemeClr val="tx1">
                    <a:lumMod val="65000"/>
                    <a:lumOff val="35000"/>
                  </a:schemeClr>
                </a:solidFill>
                <a:latin typeface="Arial"/>
                <a:cs typeface="Arial"/>
              </a:rPr>
              <a:t>Yamanaka</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identified</a:t>
            </a:r>
            <a:r>
              <a:rPr lang="pl-PL" sz="900" i="1" dirty="0">
                <a:solidFill>
                  <a:schemeClr val="tx1">
                    <a:lumMod val="65000"/>
                    <a:lumOff val="35000"/>
                  </a:schemeClr>
                </a:solidFill>
                <a:latin typeface="Arial"/>
                <a:cs typeface="Arial"/>
              </a:rPr>
              <a:t> </a:t>
            </a:r>
            <a:r>
              <a:rPr lang="pl-PL" sz="900" i="1" dirty="0" smtClean="0">
                <a:solidFill>
                  <a:schemeClr val="tx1">
                    <a:lumMod val="65000"/>
                    <a:lumOff val="35000"/>
                  </a:schemeClr>
                </a:solidFill>
                <a:latin typeface="Arial"/>
                <a:cs typeface="Arial"/>
              </a:rPr>
              <a:t>4 </a:t>
            </a:r>
            <a:r>
              <a:rPr lang="pl-PL" sz="900" i="1" dirty="0" err="1" smtClean="0">
                <a:solidFill>
                  <a:schemeClr val="tx1">
                    <a:lumMod val="65000"/>
                    <a:lumOff val="35000"/>
                  </a:schemeClr>
                </a:solidFill>
                <a:latin typeface="Arial"/>
                <a:cs typeface="Arial"/>
              </a:rPr>
              <a:t>proteins</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that</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induce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somatic</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cells</a:t>
            </a:r>
            <a:r>
              <a:rPr lang="pl-PL" sz="900" i="1" dirty="0" smtClean="0">
                <a:solidFill>
                  <a:schemeClr val="tx1">
                    <a:lumMod val="65000"/>
                    <a:lumOff val="35000"/>
                  </a:schemeClr>
                </a:solidFill>
                <a:latin typeface="Arial"/>
                <a:cs typeface="Arial"/>
              </a:rPr>
              <a:t> to </a:t>
            </a:r>
            <a:r>
              <a:rPr lang="pl-PL" sz="900" i="1" dirty="0" err="1" smtClean="0">
                <a:solidFill>
                  <a:schemeClr val="tx1">
                    <a:lumMod val="65000"/>
                    <a:lumOff val="35000"/>
                  </a:schemeClr>
                </a:solidFill>
                <a:latin typeface="Arial"/>
                <a:cs typeface="Arial"/>
              </a:rPr>
              <a:t>adopt</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stem</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cell</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behaviors</a:t>
            </a:r>
            <a:r>
              <a:rPr lang="pl-PL" sz="900" i="1" dirty="0" smtClean="0">
                <a:solidFill>
                  <a:schemeClr val="tx1">
                    <a:lumMod val="65000"/>
                    <a:lumOff val="35000"/>
                  </a:schemeClr>
                </a:solidFill>
                <a:latin typeface="Arial"/>
                <a:cs typeface="Arial"/>
              </a:rPr>
              <a:t> by </a:t>
            </a:r>
            <a:r>
              <a:rPr lang="pl-PL" sz="900" i="1" dirty="0" err="1" smtClean="0">
                <a:solidFill>
                  <a:schemeClr val="tx1">
                    <a:lumMod val="65000"/>
                    <a:lumOff val="35000"/>
                  </a:schemeClr>
                </a:solidFill>
                <a:latin typeface="Arial"/>
                <a:cs typeface="Arial"/>
              </a:rPr>
              <a:t>altering</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chromosomal</a:t>
            </a:r>
            <a:r>
              <a:rPr lang="pl-PL" sz="900" i="1" dirty="0" smtClean="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architecture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Immortality</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factors</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enhance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reprogramming</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efficiency</a:t>
            </a:r>
            <a:r>
              <a:rPr lang="pl-PL" sz="900" i="1" dirty="0" smtClean="0">
                <a:solidFill>
                  <a:schemeClr val="tx1">
                    <a:lumMod val="65000"/>
                    <a:lumOff val="35000"/>
                  </a:schemeClr>
                </a:solidFill>
                <a:latin typeface="Arial"/>
                <a:cs typeface="Arial"/>
              </a:rPr>
              <a:t> and </a:t>
            </a:r>
            <a:r>
              <a:rPr lang="pl-PL" sz="900" i="1" dirty="0" err="1" smtClean="0">
                <a:solidFill>
                  <a:schemeClr val="tx1">
                    <a:lumMod val="65000"/>
                    <a:lumOff val="35000"/>
                  </a:schemeClr>
                </a:solidFill>
                <a:latin typeface="Arial"/>
                <a:cs typeface="Arial"/>
              </a:rPr>
              <a:t>these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include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viral</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sequences</a:t>
            </a:r>
            <a:r>
              <a:rPr lang="pl-PL" sz="900" i="1" dirty="0" smtClean="0">
                <a:solidFill>
                  <a:schemeClr val="tx1">
                    <a:lumMod val="65000"/>
                    <a:lumOff val="35000"/>
                  </a:schemeClr>
                </a:solidFill>
                <a:latin typeface="Arial"/>
                <a:cs typeface="Arial"/>
              </a:rPr>
              <a:t>.</a:t>
            </a:r>
            <a:endParaRPr lang="en-US" sz="900" i="1" dirty="0">
              <a:solidFill>
                <a:schemeClr val="tx1">
                  <a:lumMod val="65000"/>
                  <a:lumOff val="35000"/>
                </a:schemeClr>
              </a:solidFill>
              <a:latin typeface="Arial"/>
              <a:cs typeface="Arial"/>
            </a:endParaRPr>
          </a:p>
        </p:txBody>
      </p:sp>
      <p:sp>
        <p:nvSpPr>
          <p:cNvPr id="35" name="TextBox 34"/>
          <p:cNvSpPr txBox="1"/>
          <p:nvPr/>
        </p:nvSpPr>
        <p:spPr>
          <a:xfrm>
            <a:off x="3879262" y="4960347"/>
            <a:ext cx="2031437" cy="1200329"/>
          </a:xfrm>
          <a:prstGeom prst="rect">
            <a:avLst/>
          </a:prstGeom>
          <a:noFill/>
        </p:spPr>
        <p:txBody>
          <a:bodyPr wrap="square" rtlCol="0">
            <a:spAutoFit/>
          </a:bodyPr>
          <a:lstStyle/>
          <a:p>
            <a:r>
              <a:rPr lang="pl-PL" sz="900" i="1" dirty="0" smtClean="0">
                <a:solidFill>
                  <a:schemeClr val="tx1">
                    <a:lumMod val="65000"/>
                    <a:lumOff val="35000"/>
                  </a:schemeClr>
                </a:solidFill>
                <a:latin typeface="Arial"/>
                <a:cs typeface="Arial"/>
              </a:rPr>
              <a:t>Cell </a:t>
            </a:r>
            <a:r>
              <a:rPr lang="pl-PL" sz="900" i="1" dirty="0" err="1">
                <a:solidFill>
                  <a:schemeClr val="tx1">
                    <a:lumMod val="65000"/>
                    <a:lumOff val="35000"/>
                  </a:schemeClr>
                </a:solidFill>
                <a:latin typeface="Arial"/>
                <a:cs typeface="Arial"/>
              </a:rPr>
              <a:t>viability</a:t>
            </a:r>
            <a:r>
              <a:rPr lang="pl-PL" sz="900" i="1" dirty="0">
                <a:solidFill>
                  <a:schemeClr val="tx1">
                    <a:lumMod val="65000"/>
                    <a:lumOff val="35000"/>
                  </a:schemeClr>
                </a:solidFill>
                <a:latin typeface="Arial"/>
                <a:cs typeface="Arial"/>
              </a:rPr>
              <a:t> and </a:t>
            </a:r>
            <a:r>
              <a:rPr lang="pl-PL" sz="900" i="1" dirty="0" err="1" smtClean="0">
                <a:solidFill>
                  <a:schemeClr val="tx1">
                    <a:lumMod val="65000"/>
                    <a:lumOff val="35000"/>
                  </a:schemeClr>
                </a:solidFill>
                <a:latin typeface="Arial"/>
                <a:cs typeface="Arial"/>
              </a:rPr>
              <a:t>architecture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are</a:t>
            </a:r>
            <a:r>
              <a:rPr lang="pl-PL" sz="900" i="1" dirty="0" smtClean="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evaluated</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using</a:t>
            </a:r>
            <a:r>
              <a:rPr lang="pl-PL" sz="900" i="1" dirty="0">
                <a:solidFill>
                  <a:schemeClr val="tx1">
                    <a:lumMod val="65000"/>
                    <a:lumOff val="35000"/>
                  </a:schemeClr>
                </a:solidFill>
                <a:latin typeface="Arial"/>
                <a:cs typeface="Arial"/>
              </a:rPr>
              <a:t> a </a:t>
            </a:r>
            <a:r>
              <a:rPr lang="pl-PL" sz="900" i="1" dirty="0" err="1">
                <a:solidFill>
                  <a:schemeClr val="tx1">
                    <a:lumMod val="65000"/>
                    <a:lumOff val="35000"/>
                  </a:schemeClr>
                </a:solidFill>
                <a:latin typeface="Arial"/>
                <a:cs typeface="Arial"/>
              </a:rPr>
              <a:t>microscope</a:t>
            </a:r>
            <a:r>
              <a:rPr lang="pl-PL" sz="900" i="1" dirty="0">
                <a:solidFill>
                  <a:schemeClr val="tx1">
                    <a:lumMod val="65000"/>
                    <a:lumOff val="35000"/>
                  </a:schemeClr>
                </a:solidFill>
                <a:latin typeface="Arial"/>
                <a:cs typeface="Arial"/>
              </a:rPr>
              <a:t> and a </a:t>
            </a:r>
            <a:r>
              <a:rPr lang="pl-PL" sz="900" i="1" dirty="0" err="1">
                <a:solidFill>
                  <a:schemeClr val="tx1">
                    <a:lumMod val="65000"/>
                    <a:lumOff val="35000"/>
                  </a:schemeClr>
                </a:solidFill>
                <a:latin typeface="Arial"/>
                <a:cs typeface="Arial"/>
              </a:rPr>
              <a:t>blue</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dye</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that</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is</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only</a:t>
            </a:r>
            <a:r>
              <a:rPr lang="pl-PL" sz="900" i="1" dirty="0">
                <a:solidFill>
                  <a:schemeClr val="tx1">
                    <a:lumMod val="65000"/>
                    <a:lumOff val="35000"/>
                  </a:schemeClr>
                </a:solidFill>
                <a:latin typeface="Arial"/>
                <a:cs typeface="Arial"/>
              </a:rPr>
              <a:t> </a:t>
            </a:r>
            <a:r>
              <a:rPr lang="pl-PL" sz="900" i="1" dirty="0" err="1">
                <a:solidFill>
                  <a:schemeClr val="tx1">
                    <a:lumMod val="65000"/>
                    <a:lumOff val="35000"/>
                  </a:schemeClr>
                </a:solidFill>
                <a:latin typeface="Arial"/>
                <a:cs typeface="Arial"/>
              </a:rPr>
              <a:t>absorbed</a:t>
            </a:r>
            <a:r>
              <a:rPr lang="pl-PL" sz="900" i="1" dirty="0">
                <a:solidFill>
                  <a:schemeClr val="tx1">
                    <a:lumMod val="65000"/>
                    <a:lumOff val="35000"/>
                  </a:schemeClr>
                </a:solidFill>
                <a:latin typeface="Arial"/>
                <a:cs typeface="Arial"/>
              </a:rPr>
              <a:t> by </a:t>
            </a:r>
            <a:r>
              <a:rPr lang="pl-PL" sz="900" i="1" dirty="0" err="1">
                <a:solidFill>
                  <a:schemeClr val="tx1">
                    <a:lumMod val="65000"/>
                    <a:lumOff val="35000"/>
                  </a:schemeClr>
                </a:solidFill>
                <a:latin typeface="Arial"/>
                <a:cs typeface="Arial"/>
              </a:rPr>
              <a:t>living</a:t>
            </a:r>
            <a:r>
              <a:rPr lang="pl-PL" sz="900" i="1" dirty="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cells</a:t>
            </a:r>
            <a:r>
              <a:rPr lang="pl-PL" sz="900" i="1" dirty="0" smtClean="0">
                <a:solidFill>
                  <a:schemeClr val="tx1">
                    <a:lumMod val="65000"/>
                    <a:lumOff val="35000"/>
                  </a:schemeClr>
                </a:solidFill>
                <a:latin typeface="Arial"/>
                <a:cs typeface="Arial"/>
              </a:rPr>
              <a:t>. The </a:t>
            </a:r>
            <a:r>
              <a:rPr lang="pl-PL" sz="900" i="1" dirty="0" err="1">
                <a:solidFill>
                  <a:schemeClr val="tx1">
                    <a:lumMod val="65000"/>
                    <a:lumOff val="35000"/>
                  </a:schemeClr>
                </a:solidFill>
                <a:latin typeface="Arial"/>
                <a:cs typeface="Arial"/>
              </a:rPr>
              <a:t>presence</a:t>
            </a:r>
            <a:r>
              <a:rPr lang="pl-PL" sz="900" i="1" dirty="0">
                <a:solidFill>
                  <a:schemeClr val="tx1">
                    <a:lumMod val="65000"/>
                    <a:lumOff val="35000"/>
                  </a:schemeClr>
                </a:solidFill>
                <a:latin typeface="Arial"/>
                <a:cs typeface="Arial"/>
              </a:rPr>
              <a:t> of </a:t>
            </a:r>
            <a:r>
              <a:rPr lang="pl-PL" sz="900" i="1" dirty="0" err="1">
                <a:solidFill>
                  <a:schemeClr val="tx1">
                    <a:lumMod val="65000"/>
                    <a:lumOff val="35000"/>
                  </a:schemeClr>
                </a:solidFill>
                <a:latin typeface="Arial"/>
                <a:cs typeface="Arial"/>
              </a:rPr>
              <a:t>proteins</a:t>
            </a:r>
            <a:r>
              <a:rPr lang="pl-PL" sz="900" i="1" dirty="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associated</a:t>
            </a:r>
            <a:r>
              <a:rPr lang="pl-PL" sz="900" i="1" dirty="0" smtClean="0">
                <a:solidFill>
                  <a:schemeClr val="tx1">
                    <a:lumMod val="65000"/>
                    <a:lumOff val="35000"/>
                  </a:schemeClr>
                </a:solidFill>
                <a:latin typeface="Arial"/>
                <a:cs typeface="Arial"/>
              </a:rPr>
              <a:t> with </a:t>
            </a:r>
            <a:r>
              <a:rPr lang="pl-PL" sz="900" i="1" dirty="0" err="1" smtClean="0">
                <a:solidFill>
                  <a:schemeClr val="tx1">
                    <a:lumMod val="65000"/>
                    <a:lumOff val="35000"/>
                  </a:schemeClr>
                </a:solidFill>
                <a:latin typeface="Arial"/>
                <a:cs typeface="Arial"/>
              </a:rPr>
              <a:t>reprogramming</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are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detected</a:t>
            </a:r>
            <a:r>
              <a:rPr lang="pl-PL" sz="900" i="1" dirty="0" smtClean="0">
                <a:solidFill>
                  <a:schemeClr val="tx1">
                    <a:lumMod val="65000"/>
                    <a:lumOff val="35000"/>
                  </a:schemeClr>
                </a:solidFill>
                <a:latin typeface="Arial"/>
                <a:cs typeface="Arial"/>
              </a:rPr>
              <a:t> via </a:t>
            </a:r>
            <a:r>
              <a:rPr lang="pl-PL" sz="900" i="1" dirty="0" err="1" smtClean="0">
                <a:solidFill>
                  <a:schemeClr val="tx1">
                    <a:lumMod val="65000"/>
                    <a:lumOff val="35000"/>
                  </a:schemeClr>
                </a:solidFill>
                <a:latin typeface="Arial"/>
                <a:cs typeface="Arial"/>
              </a:rPr>
              <a:t>immunofluorescence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microscopy</a:t>
            </a:r>
            <a:r>
              <a:rPr lang="pl-PL" sz="900" i="1" dirty="0" smtClean="0">
                <a:solidFill>
                  <a:schemeClr val="tx1">
                    <a:lumMod val="65000"/>
                    <a:lumOff val="35000"/>
                  </a:schemeClr>
                </a:solidFill>
                <a:latin typeface="Arial"/>
                <a:cs typeface="Arial"/>
              </a:rPr>
              <a:t> and </a:t>
            </a:r>
            <a:r>
              <a:rPr lang="pl-PL" sz="900" i="1" dirty="0" err="1" smtClean="0">
                <a:solidFill>
                  <a:schemeClr val="tx1">
                    <a:lumMod val="65000"/>
                    <a:lumOff val="35000"/>
                  </a:schemeClr>
                </a:solidFill>
                <a:latin typeface="Arial"/>
                <a:cs typeface="Arial"/>
              </a:rPr>
              <a:t>gene</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expressions</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profiles</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assessed</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using</a:t>
            </a:r>
            <a:r>
              <a:rPr lang="pl-PL" sz="900" i="1" dirty="0" smtClean="0">
                <a:solidFill>
                  <a:schemeClr val="tx1">
                    <a:lumMod val="65000"/>
                    <a:lumOff val="35000"/>
                  </a:schemeClr>
                </a:solidFill>
                <a:latin typeface="Arial"/>
                <a:cs typeface="Arial"/>
              </a:rPr>
              <a:t> </a:t>
            </a:r>
            <a:r>
              <a:rPr lang="pl-PL" sz="900" i="1" dirty="0" err="1" smtClean="0">
                <a:solidFill>
                  <a:schemeClr val="tx1">
                    <a:lumMod val="65000"/>
                    <a:lumOff val="35000"/>
                  </a:schemeClr>
                </a:solidFill>
                <a:latin typeface="Arial"/>
                <a:cs typeface="Arial"/>
              </a:rPr>
              <a:t>microarrays</a:t>
            </a:r>
            <a:r>
              <a:rPr lang="pl-PL" sz="900" i="1" dirty="0" smtClean="0">
                <a:solidFill>
                  <a:schemeClr val="tx1">
                    <a:lumMod val="65000"/>
                    <a:lumOff val="35000"/>
                  </a:schemeClr>
                </a:solidFill>
                <a:latin typeface="Arial"/>
                <a:cs typeface="Arial"/>
              </a:rPr>
              <a:t>. </a:t>
            </a:r>
            <a:endParaRPr lang="pl-PL" sz="900" i="1" dirty="0">
              <a:solidFill>
                <a:schemeClr val="tx1">
                  <a:lumMod val="65000"/>
                  <a:lumOff val="35000"/>
                </a:schemeClr>
              </a:solidFill>
              <a:latin typeface="Arial"/>
              <a:cs typeface="Arial"/>
            </a:endParaRPr>
          </a:p>
        </p:txBody>
      </p:sp>
    </p:spTree>
    <p:extLst>
      <p:ext uri="{BB962C8B-B14F-4D97-AF65-F5344CB8AC3E}">
        <p14:creationId xmlns:p14="http://schemas.microsoft.com/office/powerpoint/2010/main" val="723421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500"/>
                                        <p:tgtEl>
                                          <p:spTgt spid="2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par>
                                <p:cTn id="27" presetID="10"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par>
                                <p:cTn id="45" presetID="10" presetClass="exit" presetSubtype="0" fill="hold" nodeType="withEffect">
                                  <p:stCondLst>
                                    <p:cond delay="0"/>
                                  </p:stCondLst>
                                  <p:childTnLst>
                                    <p:animEffect transition="out" filter="fade">
                                      <p:cBhvr>
                                        <p:cTn id="46" dur="500"/>
                                        <p:tgtEl>
                                          <p:spTgt spid="5"/>
                                        </p:tgtEl>
                                      </p:cBhvr>
                                    </p:animEffect>
                                    <p:set>
                                      <p:cBhvr>
                                        <p:cTn id="47" dur="1" fill="hold">
                                          <p:stCondLst>
                                            <p:cond delay="499"/>
                                          </p:stCondLst>
                                        </p:cTn>
                                        <p:tgtEl>
                                          <p:spTgt spid="5"/>
                                        </p:tgtEl>
                                        <p:attrNameLst>
                                          <p:attrName>style.visibility</p:attrName>
                                        </p:attrNameLst>
                                      </p:cBhvr>
                                      <p:to>
                                        <p:strVal val="hidden"/>
                                      </p:to>
                                    </p:set>
                                  </p:childTnLst>
                                </p:cTn>
                              </p:par>
                              <p:par>
                                <p:cTn id="48" presetID="10" presetClass="exit" presetSubtype="0" fill="hold" nodeType="withEffect">
                                  <p:stCondLst>
                                    <p:cond delay="0"/>
                                  </p:stCondLst>
                                  <p:childTnLst>
                                    <p:animEffect transition="out" filter="fade">
                                      <p:cBhvr>
                                        <p:cTn id="49" dur="500"/>
                                        <p:tgtEl>
                                          <p:spTgt spid="6"/>
                                        </p:tgtEl>
                                      </p:cBhvr>
                                    </p:animEffect>
                                    <p:set>
                                      <p:cBhvr>
                                        <p:cTn id="50" dur="1" fill="hold">
                                          <p:stCondLst>
                                            <p:cond delay="499"/>
                                          </p:stCondLst>
                                        </p:cTn>
                                        <p:tgtEl>
                                          <p:spTgt spid="6"/>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nodeType="clickEffect">
                                  <p:stCondLst>
                                    <p:cond delay="0"/>
                                  </p:stCondLst>
                                  <p:childTnLst>
                                    <p:animEffect transition="out" filter="fade">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28"/>
                                        </p:tgtEl>
                                      </p:cBhvr>
                                    </p:animEffect>
                                    <p:set>
                                      <p:cBhvr>
                                        <p:cTn id="58" dur="1" fill="hold">
                                          <p:stCondLst>
                                            <p:cond delay="499"/>
                                          </p:stCondLst>
                                        </p:cTn>
                                        <p:tgtEl>
                                          <p:spTgt spid="28"/>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13"/>
                                        </p:tgtEl>
                                      </p:cBhvr>
                                    </p:animEffect>
                                    <p:set>
                                      <p:cBhvr>
                                        <p:cTn id="61" dur="1" fill="hold">
                                          <p:stCondLst>
                                            <p:cond delay="499"/>
                                          </p:stCondLst>
                                        </p:cTn>
                                        <p:tgtEl>
                                          <p:spTgt spid="13"/>
                                        </p:tgtEl>
                                        <p:attrNameLst>
                                          <p:attrName>style.visibility</p:attrName>
                                        </p:attrNameLst>
                                      </p:cBhvr>
                                      <p:to>
                                        <p:strVal val="hidden"/>
                                      </p:to>
                                    </p:set>
                                  </p:childTnLst>
                                </p:cTn>
                              </p:par>
                              <p:par>
                                <p:cTn id="62" presetID="10" presetClass="entr" presetSubtype="0" fill="hold"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500"/>
                                        <p:tgtEl>
                                          <p:spTgt spid="35"/>
                                        </p:tgtEl>
                                      </p:cBhvr>
                                    </p:animEffect>
                                  </p:childTnLst>
                                </p:cTn>
                              </p:par>
                              <p:par>
                                <p:cTn id="79" presetID="10" presetClass="exit" presetSubtype="0" fill="hold" nodeType="withEffect">
                                  <p:stCondLst>
                                    <p:cond delay="0"/>
                                  </p:stCondLst>
                                  <p:childTnLst>
                                    <p:animEffect transition="out" filter="fade">
                                      <p:cBhvr>
                                        <p:cTn id="80" dur="500"/>
                                        <p:tgtEl>
                                          <p:spTgt spid="11"/>
                                        </p:tgtEl>
                                      </p:cBhvr>
                                    </p:animEffect>
                                    <p:set>
                                      <p:cBhvr>
                                        <p:cTn id="81" dur="1" fill="hold">
                                          <p:stCondLst>
                                            <p:cond delay="499"/>
                                          </p:stCondLst>
                                        </p:cTn>
                                        <p:tgtEl>
                                          <p:spTgt spid="11"/>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par>
                                <p:cTn id="87" presetID="10" presetClass="entr" presetSubtype="0" fill="hold" nodeType="withEffect">
                                  <p:stCondLst>
                                    <p:cond delay="0"/>
                                  </p:stCondLst>
                                  <p:childTnLst>
                                    <p:set>
                                      <p:cBhvr>
                                        <p:cTn id="88" dur="1" fill="hold">
                                          <p:stCondLst>
                                            <p:cond delay="0"/>
                                          </p:stCondLst>
                                        </p:cTn>
                                        <p:tgtEl>
                                          <p:spTgt spid="15"/>
                                        </p:tgtEl>
                                        <p:attrNameLst>
                                          <p:attrName>style.visibility</p:attrName>
                                        </p:attrNameLst>
                                      </p:cBhvr>
                                      <p:to>
                                        <p:strVal val="visible"/>
                                      </p:to>
                                    </p:set>
                                    <p:animEffect transition="in" filter="fade">
                                      <p:cBhvr>
                                        <p:cTn id="89" dur="500"/>
                                        <p:tgtEl>
                                          <p:spTgt spid="1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500"/>
                                        <p:tgtEl>
                                          <p:spTgt spid="27"/>
                                        </p:tgtEl>
                                      </p:cBhvr>
                                    </p:animEffect>
                                  </p:childTnLst>
                                </p:cTn>
                              </p:par>
                              <p:par>
                                <p:cTn id="93" presetID="10" presetClass="entr" presetSubtype="0" fill="hold" nodeType="withEffect">
                                  <p:stCondLst>
                                    <p:cond delay="0"/>
                                  </p:stCondLst>
                                  <p:childTnLst>
                                    <p:set>
                                      <p:cBhvr>
                                        <p:cTn id="94" dur="1" fill="hold">
                                          <p:stCondLst>
                                            <p:cond delay="0"/>
                                          </p:stCondLst>
                                        </p:cTn>
                                        <p:tgtEl>
                                          <p:spTgt spid="16"/>
                                        </p:tgtEl>
                                        <p:attrNameLst>
                                          <p:attrName>style.visibility</p:attrName>
                                        </p:attrNameLst>
                                      </p:cBhvr>
                                      <p:to>
                                        <p:strVal val="visible"/>
                                      </p:to>
                                    </p:set>
                                    <p:animEffect transition="in" filter="fade">
                                      <p:cBhvr>
                                        <p:cTn id="95" dur="500"/>
                                        <p:tgtEl>
                                          <p:spTgt spid="1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1"/>
                                        </p:tgtEl>
                                        <p:attrNameLst>
                                          <p:attrName>style.visibility</p:attrName>
                                        </p:attrNameLst>
                                      </p:cBhvr>
                                      <p:to>
                                        <p:strVal val="visible"/>
                                      </p:to>
                                    </p:set>
                                    <p:animEffect transition="in" filter="fade">
                                      <p:cBhvr>
                                        <p:cTn id="98" dur="500"/>
                                        <p:tgtEl>
                                          <p:spTgt spid="31"/>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500"/>
                                        <p:tgtEl>
                                          <p:spTgt spid="30"/>
                                        </p:tgtEl>
                                      </p:cBhvr>
                                    </p:animEffect>
                                  </p:childTnLst>
                                </p:cTn>
                              </p:par>
                              <p:par>
                                <p:cTn id="104" presetID="10" presetClass="entr" presetSubtype="0" fill="hold" nodeType="withEffect">
                                  <p:stCondLst>
                                    <p:cond delay="0"/>
                                  </p:stCondLst>
                                  <p:childTnLst>
                                    <p:set>
                                      <p:cBhvr>
                                        <p:cTn id="105" dur="1" fill="hold">
                                          <p:stCondLst>
                                            <p:cond delay="0"/>
                                          </p:stCondLst>
                                        </p:cTn>
                                        <p:tgtEl>
                                          <p:spTgt spid="17"/>
                                        </p:tgtEl>
                                        <p:attrNameLst>
                                          <p:attrName>style.visibility</p:attrName>
                                        </p:attrNameLst>
                                      </p:cBhvr>
                                      <p:to>
                                        <p:strVal val="visible"/>
                                      </p:to>
                                    </p:set>
                                    <p:animEffect transition="in" filter="fade">
                                      <p:cBhvr>
                                        <p:cTn id="106" dur="500"/>
                                        <p:tgtEl>
                                          <p:spTgt spid="17"/>
                                        </p:tgtEl>
                                      </p:cBhvr>
                                    </p:animEffect>
                                  </p:childTnLst>
                                </p:cTn>
                              </p:par>
                              <p:par>
                                <p:cTn id="107" presetID="10" presetClass="exit" presetSubtype="0" fill="hold" grpId="1" nodeType="withEffect">
                                  <p:stCondLst>
                                    <p:cond delay="0"/>
                                  </p:stCondLst>
                                  <p:childTnLst>
                                    <p:animEffect transition="out" filter="fade">
                                      <p:cBhvr>
                                        <p:cTn id="108" dur="500"/>
                                        <p:tgtEl>
                                          <p:spTgt spid="27"/>
                                        </p:tgtEl>
                                      </p:cBhvr>
                                    </p:animEffect>
                                    <p:set>
                                      <p:cBhvr>
                                        <p:cTn id="109" dur="1" fill="hold">
                                          <p:stCondLst>
                                            <p:cond delay="499"/>
                                          </p:stCondLst>
                                        </p:cTn>
                                        <p:tgtEl>
                                          <p:spTgt spid="27"/>
                                        </p:tgtEl>
                                        <p:attrNameLst>
                                          <p:attrName>style.visibility</p:attrName>
                                        </p:attrNameLst>
                                      </p:cBhvr>
                                      <p:to>
                                        <p:strVal val="hidden"/>
                                      </p:to>
                                    </p:set>
                                  </p:childTnLst>
                                </p:cTn>
                              </p:par>
                              <p:par>
                                <p:cTn id="110" presetID="10" presetClass="exit" presetSubtype="0" fill="hold" nodeType="withEffect">
                                  <p:stCondLst>
                                    <p:cond delay="0"/>
                                  </p:stCondLst>
                                  <p:childTnLst>
                                    <p:animEffect transition="out" filter="fade">
                                      <p:cBhvr>
                                        <p:cTn id="111" dur="500"/>
                                        <p:tgtEl>
                                          <p:spTgt spid="16"/>
                                        </p:tgtEl>
                                      </p:cBhvr>
                                    </p:animEffect>
                                    <p:set>
                                      <p:cBhvr>
                                        <p:cTn id="112" dur="1" fill="hold">
                                          <p:stCondLst>
                                            <p:cond delay="499"/>
                                          </p:stCondLst>
                                        </p:cTn>
                                        <p:tgtEl>
                                          <p:spTgt spid="16"/>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31"/>
                                        </p:tgtEl>
                                      </p:cBhvr>
                                    </p:animEffect>
                                    <p:set>
                                      <p:cBhvr>
                                        <p:cTn id="115" dur="1" fill="hold">
                                          <p:stCondLst>
                                            <p:cond delay="499"/>
                                          </p:stCondLst>
                                        </p:cTn>
                                        <p:tgtEl>
                                          <p:spTgt spid="31"/>
                                        </p:tgtEl>
                                        <p:attrNameLst>
                                          <p:attrName>style.visibility</p:attrName>
                                        </p:attrNameLst>
                                      </p:cBhvr>
                                      <p:to>
                                        <p:strVal val="hidden"/>
                                      </p:to>
                                    </p:se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500"/>
                                        <p:tgtEl>
                                          <p:spTgt spid="25"/>
                                        </p:tgtEl>
                                      </p:cBhvr>
                                    </p:animEffect>
                                  </p:childTnLst>
                                </p:cTn>
                              </p:par>
                              <p:par>
                                <p:cTn id="121" presetID="10" presetClass="entr" presetSubtype="0" fill="hold" nodeType="withEffect">
                                  <p:stCondLst>
                                    <p:cond delay="0"/>
                                  </p:stCondLst>
                                  <p:childTnLst>
                                    <p:set>
                                      <p:cBhvr>
                                        <p:cTn id="122" dur="1" fill="hold">
                                          <p:stCondLst>
                                            <p:cond delay="0"/>
                                          </p:stCondLst>
                                        </p:cTn>
                                        <p:tgtEl>
                                          <p:spTgt spid="19"/>
                                        </p:tgtEl>
                                        <p:attrNameLst>
                                          <p:attrName>style.visibility</p:attrName>
                                        </p:attrNameLst>
                                      </p:cBhvr>
                                      <p:to>
                                        <p:strVal val="visible"/>
                                      </p:to>
                                    </p:set>
                                    <p:animEffect transition="in" filter="fade">
                                      <p:cBhvr>
                                        <p:cTn id="123" dur="500"/>
                                        <p:tgtEl>
                                          <p:spTgt spid="19"/>
                                        </p:tgtEl>
                                      </p:cBhvr>
                                    </p:animEffect>
                                  </p:childTnLst>
                                </p:cTn>
                              </p:par>
                              <p:par>
                                <p:cTn id="124" presetID="10" presetClass="entr" presetSubtype="0" fill="hold" nodeType="with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fade">
                                      <p:cBhvr>
                                        <p:cTn id="126" dur="500"/>
                                        <p:tgtEl>
                                          <p:spTgt spid="18"/>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7"/>
                                        </p:tgtEl>
                                        <p:attrNameLst>
                                          <p:attrName>style.visibility</p:attrName>
                                        </p:attrNameLst>
                                      </p:cBhvr>
                                      <p:to>
                                        <p:strVal val="visible"/>
                                      </p:to>
                                    </p:set>
                                    <p:animEffect transition="in" filter="fade">
                                      <p:cBhvr>
                                        <p:cTn id="1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3" grpId="1"/>
      <p:bldP spid="21" grpId="0"/>
      <p:bldP spid="23" grpId="0"/>
      <p:bldP spid="24" grpId="0"/>
      <p:bldP spid="25" grpId="0"/>
      <p:bldP spid="26" grpId="0"/>
      <p:bldP spid="27" grpId="0"/>
      <p:bldP spid="27" grpId="1"/>
      <p:bldP spid="28" grpId="0"/>
      <p:bldP spid="28" grpId="1"/>
      <p:bldP spid="30" grpId="0"/>
      <p:bldP spid="31" grpId="0"/>
      <p:bldP spid="31" grpId="1"/>
      <p:bldP spid="2" grpId="0"/>
      <p:bldP spid="7"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3403"/>
            <a:ext cx="8229600" cy="1143000"/>
          </a:xfrm>
        </p:spPr>
        <p:txBody>
          <a:bodyPr>
            <a:noAutofit/>
          </a:bodyPr>
          <a:lstStyle/>
          <a:p>
            <a:r>
              <a:rPr lang="en-US" dirty="0" err="1" smtClean="0">
                <a:solidFill>
                  <a:srgbClr val="12919C"/>
                </a:solidFill>
                <a:latin typeface="Arial"/>
                <a:cs typeface="Arial"/>
              </a:rPr>
              <a:t>iPSCs</a:t>
            </a:r>
            <a:r>
              <a:rPr lang="en-US" dirty="0" smtClean="0">
                <a:solidFill>
                  <a:srgbClr val="12919C"/>
                </a:solidFill>
                <a:latin typeface="Arial"/>
                <a:cs typeface="Arial"/>
              </a:rPr>
              <a:t> &amp; Reprogramming</a:t>
            </a:r>
            <a:endParaRPr lang="en-US" dirty="0">
              <a:solidFill>
                <a:srgbClr val="660066"/>
              </a:solidFill>
            </a:endParaRPr>
          </a:p>
        </p:txBody>
      </p:sp>
      <p:sp>
        <p:nvSpPr>
          <p:cNvPr id="3" name="Content Placeholder 2"/>
          <p:cNvSpPr>
            <a:spLocks noGrp="1"/>
          </p:cNvSpPr>
          <p:nvPr>
            <p:ph idx="1"/>
          </p:nvPr>
        </p:nvSpPr>
        <p:spPr>
          <a:xfrm>
            <a:off x="457200" y="2293283"/>
            <a:ext cx="8229600" cy="4525963"/>
          </a:xfrm>
        </p:spPr>
        <p:txBody>
          <a:bodyPr>
            <a:normAutofit/>
          </a:bodyPr>
          <a:lstStyle/>
          <a:p>
            <a:pPr>
              <a:buNone/>
            </a:pPr>
            <a:r>
              <a:rPr lang="en-US" sz="2400" dirty="0" smtClean="0">
                <a:latin typeface="Helvetica"/>
                <a:cs typeface="Helvetica"/>
              </a:rPr>
              <a:t>   </a:t>
            </a:r>
            <a:r>
              <a:rPr lang="en-US" sz="2400" dirty="0" smtClean="0">
                <a:solidFill>
                  <a:schemeClr val="tx1">
                    <a:lumMod val="75000"/>
                    <a:lumOff val="25000"/>
                  </a:schemeClr>
                </a:solidFill>
                <a:latin typeface="Helvetica"/>
                <a:cs typeface="Helvetica"/>
              </a:rPr>
              <a:t>“</a:t>
            </a:r>
            <a:r>
              <a:rPr lang="en-US" sz="2400" dirty="0">
                <a:solidFill>
                  <a:schemeClr val="tx1">
                    <a:lumMod val="75000"/>
                    <a:lumOff val="25000"/>
                  </a:schemeClr>
                </a:solidFill>
                <a:latin typeface="Arial"/>
                <a:cs typeface="Arial"/>
              </a:rPr>
              <a:t>Although dozens of labs have used the technique, what </a:t>
            </a:r>
            <a:r>
              <a:rPr lang="en-US" sz="2400" dirty="0" smtClean="0">
                <a:solidFill>
                  <a:schemeClr val="tx1">
                    <a:lumMod val="75000"/>
                    <a:lumOff val="25000"/>
                  </a:schemeClr>
                </a:solidFill>
                <a:latin typeface="Arial"/>
                <a:cs typeface="Arial"/>
              </a:rPr>
              <a:t>is happening </a:t>
            </a:r>
            <a:r>
              <a:rPr lang="en-US" sz="2400" dirty="0">
                <a:solidFill>
                  <a:schemeClr val="tx1">
                    <a:lumMod val="75000"/>
                    <a:lumOff val="25000"/>
                  </a:schemeClr>
                </a:solidFill>
                <a:latin typeface="Arial"/>
                <a:cs typeface="Arial"/>
              </a:rPr>
              <a:t>inside the reprogrammed cell remains a mystery, and a combination of chance events seems to determine which rare cells end up being reprogrammed.</a:t>
            </a:r>
            <a:r>
              <a:rPr lang="en-US" sz="2400" dirty="0" smtClean="0">
                <a:solidFill>
                  <a:schemeClr val="tx1">
                    <a:lumMod val="75000"/>
                    <a:lumOff val="25000"/>
                  </a:schemeClr>
                </a:solidFill>
                <a:latin typeface="Arial"/>
                <a:cs typeface="Arial"/>
              </a:rPr>
              <a:t>”</a:t>
            </a:r>
          </a:p>
          <a:p>
            <a:pPr algn="ctr">
              <a:buNone/>
            </a:pPr>
            <a:r>
              <a:rPr lang="en-US" sz="2400" dirty="0" smtClean="0">
                <a:latin typeface="Arial"/>
                <a:cs typeface="Arial"/>
              </a:rPr>
              <a:t>	</a:t>
            </a:r>
            <a:r>
              <a:rPr lang="en-US" sz="1600" i="1" dirty="0" err="1" smtClean="0">
                <a:solidFill>
                  <a:schemeClr val="tx1">
                    <a:lumMod val="65000"/>
                    <a:lumOff val="35000"/>
                  </a:schemeClr>
                </a:solidFill>
                <a:latin typeface="Arial"/>
                <a:cs typeface="Arial"/>
              </a:rPr>
              <a:t>Vogel.G</a:t>
            </a:r>
            <a:r>
              <a:rPr lang="en-US" sz="1600" i="1" dirty="0" smtClean="0">
                <a:solidFill>
                  <a:schemeClr val="tx1">
                    <a:lumMod val="65000"/>
                    <a:lumOff val="35000"/>
                  </a:schemeClr>
                </a:solidFill>
                <a:latin typeface="Arial"/>
                <a:cs typeface="Arial"/>
              </a:rPr>
              <a:t>. 2008.  Reprogramming Cells. Breakthrough of the Year. Science 322: 1767</a:t>
            </a:r>
          </a:p>
          <a:p>
            <a:pPr>
              <a:buNone/>
            </a:pPr>
            <a:endParaRPr lang="en-US" sz="1800" i="1" dirty="0" smtClean="0"/>
          </a:p>
          <a:p>
            <a:pPr>
              <a:buNone/>
            </a:pPr>
            <a:r>
              <a:rPr lang="en-US" sz="1800" i="1" dirty="0" smtClean="0"/>
              <a:t> </a:t>
            </a:r>
            <a:r>
              <a:rPr lang="en-US" sz="1800" i="1" dirty="0" smtClean="0">
                <a:latin typeface="Helvetica"/>
                <a:cs typeface="Helvetica"/>
              </a:rPr>
              <a:t> </a:t>
            </a:r>
            <a:endParaRPr lang="en-US" sz="1800" i="1" dirty="0">
              <a:latin typeface="Helvetica"/>
              <a:cs typeface="Helvetica"/>
            </a:endParaRPr>
          </a:p>
        </p:txBody>
      </p:sp>
    </p:spTree>
    <p:extLst>
      <p:ext uri="{BB962C8B-B14F-4D97-AF65-F5344CB8AC3E}">
        <p14:creationId xmlns:p14="http://schemas.microsoft.com/office/powerpoint/2010/main" val="425611082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redits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 y="6403339"/>
            <a:ext cx="8922849" cy="367953"/>
          </a:xfrm>
          <a:prstGeom prst="rect">
            <a:avLst/>
          </a:prstGeom>
        </p:spPr>
      </p:pic>
      <p:sp>
        <p:nvSpPr>
          <p:cNvPr id="3" name="Content Placeholder 12"/>
          <p:cNvSpPr txBox="1">
            <a:spLocks/>
          </p:cNvSpPr>
          <p:nvPr/>
        </p:nvSpPr>
        <p:spPr>
          <a:xfrm>
            <a:off x="348829" y="1740469"/>
            <a:ext cx="8795171" cy="4662869"/>
          </a:xfrm>
          <a:prstGeom prst="rect">
            <a:avLst/>
          </a:prstGeom>
        </p:spPr>
        <p:txBody>
          <a:bodyPr vert="horz" lIns="91440" tIns="45720" rIns="91440" bIns="45720" rtlCol="0">
            <a:normAutofit fontScale="70000" lnSpcReduction="20000"/>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457200" indent="-233363" algn="l">
              <a:buFont typeface="Arial"/>
              <a:buChar char="•"/>
            </a:pPr>
            <a:r>
              <a:rPr lang="en-US" sz="3000" dirty="0">
                <a:solidFill>
                  <a:schemeClr val="tx1">
                    <a:lumMod val="75000"/>
                    <a:lumOff val="25000"/>
                  </a:schemeClr>
                </a:solidFill>
              </a:rPr>
              <a:t>Embryonic </a:t>
            </a:r>
            <a:r>
              <a:rPr lang="en-US" sz="3000" dirty="0" smtClean="0">
                <a:solidFill>
                  <a:schemeClr val="tx1">
                    <a:lumMod val="75000"/>
                    <a:lumOff val="25000"/>
                  </a:schemeClr>
                </a:solidFill>
              </a:rPr>
              <a:t> stem cells </a:t>
            </a:r>
            <a:endParaRPr lang="en-US" sz="3000" dirty="0">
              <a:solidFill>
                <a:schemeClr val="tx1">
                  <a:lumMod val="75000"/>
                  <a:lumOff val="25000"/>
                </a:schemeClr>
              </a:solidFill>
            </a:endParaRPr>
          </a:p>
          <a:p>
            <a:pPr marL="914400" lvl="1" indent="-233363" algn="l">
              <a:buFont typeface="Arial"/>
              <a:buChar char="•"/>
            </a:pPr>
            <a:r>
              <a:rPr lang="en-US" sz="2600" dirty="0" smtClean="0">
                <a:solidFill>
                  <a:srgbClr val="595959"/>
                </a:solidFill>
              </a:rPr>
              <a:t>Plentiful </a:t>
            </a:r>
          </a:p>
          <a:p>
            <a:pPr marL="1371600" lvl="2" indent="-233363" algn="l">
              <a:buFont typeface="Arial"/>
              <a:buChar char="•"/>
            </a:pPr>
            <a:r>
              <a:rPr lang="en-US" sz="2000" dirty="0">
                <a:solidFill>
                  <a:srgbClr val="595959"/>
                </a:solidFill>
              </a:rPr>
              <a:t>Many pluripotent stem cells in Inner Cell </a:t>
            </a:r>
            <a:r>
              <a:rPr lang="en-US" sz="2000" dirty="0" smtClean="0">
                <a:solidFill>
                  <a:srgbClr val="595959"/>
                </a:solidFill>
              </a:rPr>
              <a:t>Mass</a:t>
            </a:r>
            <a:endParaRPr lang="en-US" sz="2400" dirty="0" smtClean="0">
              <a:solidFill>
                <a:srgbClr val="595959"/>
              </a:solidFill>
            </a:endParaRPr>
          </a:p>
          <a:p>
            <a:pPr marL="914400" lvl="1" indent="-233363" algn="l">
              <a:buFont typeface="Arial"/>
              <a:buChar char="•"/>
            </a:pPr>
            <a:r>
              <a:rPr lang="en-US" sz="2600" dirty="0" smtClean="0">
                <a:solidFill>
                  <a:srgbClr val="595959"/>
                </a:solidFill>
              </a:rPr>
              <a:t>High Differentiation Potential</a:t>
            </a:r>
          </a:p>
          <a:p>
            <a:pPr marL="1371600" lvl="2" indent="-233363" algn="l">
              <a:buFont typeface="Arial"/>
              <a:buChar char="•"/>
            </a:pPr>
            <a:r>
              <a:rPr lang="en-US" sz="2000" dirty="0" smtClean="0">
                <a:solidFill>
                  <a:srgbClr val="595959"/>
                </a:solidFill>
              </a:rPr>
              <a:t>Differentiate </a:t>
            </a:r>
            <a:r>
              <a:rPr lang="en-US" sz="2000" dirty="0">
                <a:solidFill>
                  <a:srgbClr val="595959"/>
                </a:solidFill>
              </a:rPr>
              <a:t>into all the cells of the body</a:t>
            </a:r>
          </a:p>
          <a:p>
            <a:pPr marL="914400" lvl="1" indent="-233363" algn="l">
              <a:buFont typeface="Arial"/>
              <a:buChar char="•"/>
            </a:pPr>
            <a:r>
              <a:rPr lang="en-US" sz="2600" dirty="0" smtClean="0">
                <a:solidFill>
                  <a:srgbClr val="595959"/>
                </a:solidFill>
              </a:rPr>
              <a:t>High Regenerative Power</a:t>
            </a:r>
          </a:p>
          <a:p>
            <a:pPr marL="1371600" lvl="2" indent="-233363" algn="l">
              <a:buFont typeface="Arial"/>
              <a:buChar char="•"/>
            </a:pPr>
            <a:r>
              <a:rPr lang="en-US" sz="2000" dirty="0">
                <a:solidFill>
                  <a:srgbClr val="595959"/>
                </a:solidFill>
              </a:rPr>
              <a:t>Divide rapidly and clonally for 5 days in embryo</a:t>
            </a:r>
          </a:p>
          <a:p>
            <a:pPr lvl="1" algn="l"/>
            <a:endParaRPr lang="en-US" sz="2000" dirty="0" smtClean="0">
              <a:solidFill>
                <a:schemeClr val="tx1">
                  <a:lumMod val="75000"/>
                  <a:lumOff val="25000"/>
                </a:schemeClr>
              </a:solidFill>
            </a:endParaRPr>
          </a:p>
          <a:p>
            <a:pPr marL="457200" indent="-233363" algn="l">
              <a:buFont typeface="Arial"/>
              <a:buChar char="•"/>
            </a:pPr>
            <a:r>
              <a:rPr lang="en-US" sz="3000" dirty="0" smtClean="0">
                <a:solidFill>
                  <a:schemeClr val="tx1">
                    <a:lumMod val="75000"/>
                    <a:lumOff val="25000"/>
                  </a:schemeClr>
                </a:solidFill>
              </a:rPr>
              <a:t>Adult stem cells </a:t>
            </a:r>
            <a:endParaRPr lang="en-US" sz="3000" dirty="0">
              <a:solidFill>
                <a:schemeClr val="tx1">
                  <a:lumMod val="75000"/>
                  <a:lumOff val="25000"/>
                </a:schemeClr>
              </a:solidFill>
            </a:endParaRPr>
          </a:p>
          <a:p>
            <a:pPr marL="914400" lvl="1" indent="-233363" algn="l">
              <a:buFont typeface="Arial"/>
              <a:buChar char="•"/>
            </a:pPr>
            <a:r>
              <a:rPr lang="en-US" sz="2400" dirty="0" smtClean="0">
                <a:solidFill>
                  <a:srgbClr val="595959"/>
                </a:solidFill>
              </a:rPr>
              <a:t>Are </a:t>
            </a:r>
            <a:r>
              <a:rPr lang="en-US" sz="2400" dirty="0">
                <a:solidFill>
                  <a:srgbClr val="595959"/>
                </a:solidFill>
              </a:rPr>
              <a:t>a</a:t>
            </a:r>
            <a:r>
              <a:rPr lang="en-US" sz="2400" dirty="0">
                <a:solidFill>
                  <a:srgbClr val="3A8599"/>
                </a:solidFill>
              </a:rPr>
              <a:t> minority </a:t>
            </a:r>
            <a:r>
              <a:rPr lang="en-US" sz="2400" dirty="0">
                <a:solidFill>
                  <a:srgbClr val="595959"/>
                </a:solidFill>
              </a:rPr>
              <a:t>population in some regenerative tissues</a:t>
            </a:r>
          </a:p>
          <a:p>
            <a:pPr marL="914400" lvl="1" indent="-233363" algn="l">
              <a:buFont typeface="Arial"/>
              <a:buChar char="•"/>
            </a:pPr>
            <a:r>
              <a:rPr lang="en-US" sz="2400" dirty="0" smtClean="0">
                <a:solidFill>
                  <a:srgbClr val="595959"/>
                </a:solidFill>
              </a:rPr>
              <a:t>Differentiation and Division Potential</a:t>
            </a:r>
          </a:p>
          <a:p>
            <a:pPr marL="1371600" lvl="2" indent="-233363" algn="l">
              <a:buFont typeface="Arial"/>
              <a:buChar char="•"/>
            </a:pPr>
            <a:r>
              <a:rPr lang="en-US" sz="2000" dirty="0" smtClean="0">
                <a:solidFill>
                  <a:srgbClr val="595959"/>
                </a:solidFill>
              </a:rPr>
              <a:t>Must be triggered  to divide and </a:t>
            </a:r>
            <a:r>
              <a:rPr lang="en-US" sz="2000" dirty="0">
                <a:solidFill>
                  <a:srgbClr val="595959"/>
                </a:solidFill>
              </a:rPr>
              <a:t>differentiate in body</a:t>
            </a:r>
          </a:p>
          <a:p>
            <a:pPr marL="1371600" lvl="2" indent="-233363" algn="l">
              <a:buFont typeface="Arial"/>
              <a:buChar char="•"/>
            </a:pPr>
            <a:r>
              <a:rPr lang="en-US" sz="2000" dirty="0" smtClean="0">
                <a:solidFill>
                  <a:srgbClr val="595959"/>
                </a:solidFill>
              </a:rPr>
              <a:t>Restricted </a:t>
            </a:r>
            <a:r>
              <a:rPr lang="en-US" sz="2000" dirty="0">
                <a:solidFill>
                  <a:srgbClr val="595959"/>
                </a:solidFill>
              </a:rPr>
              <a:t>to one germ lineage</a:t>
            </a:r>
            <a:r>
              <a:rPr lang="en-US" sz="2000" dirty="0" smtClean="0">
                <a:solidFill>
                  <a:srgbClr val="595959"/>
                </a:solidFill>
              </a:rPr>
              <a:t>; e.g. </a:t>
            </a:r>
            <a:r>
              <a:rPr lang="en-US" sz="2000" dirty="0">
                <a:solidFill>
                  <a:srgbClr val="595959"/>
                </a:solidFill>
              </a:rPr>
              <a:t>bone marrow HSCs give rise to many types of  blood cells </a:t>
            </a:r>
          </a:p>
          <a:p>
            <a:pPr marL="1371600" lvl="2" indent="-233363" algn="l">
              <a:buFont typeface="Arial"/>
              <a:buChar char="•"/>
            </a:pPr>
            <a:r>
              <a:rPr lang="en-US" sz="2000" dirty="0">
                <a:solidFill>
                  <a:srgbClr val="595959"/>
                </a:solidFill>
              </a:rPr>
              <a:t>Induction usually requires release from the Extracellular Matrix (ECM); wound healing</a:t>
            </a:r>
          </a:p>
          <a:p>
            <a:pPr marL="914400" lvl="1" indent="-233363" algn="l">
              <a:buFont typeface="Arial"/>
              <a:buChar char="•"/>
            </a:pPr>
            <a:r>
              <a:rPr lang="en-US" sz="2400" dirty="0" smtClean="0">
                <a:solidFill>
                  <a:srgbClr val="595959"/>
                </a:solidFill>
              </a:rPr>
              <a:t>Low Regenerative Power</a:t>
            </a:r>
          </a:p>
          <a:p>
            <a:pPr marL="1371600" lvl="2" indent="-233363" algn="l">
              <a:buFont typeface="Arial"/>
              <a:buChar char="•"/>
            </a:pPr>
            <a:r>
              <a:rPr lang="en-US" sz="2000" dirty="0" smtClean="0">
                <a:solidFill>
                  <a:srgbClr val="595959"/>
                </a:solidFill>
              </a:rPr>
              <a:t>Somatic cell divide a </a:t>
            </a:r>
            <a:r>
              <a:rPr lang="en-US" sz="2000" dirty="0">
                <a:solidFill>
                  <a:srgbClr val="595959"/>
                </a:solidFill>
              </a:rPr>
              <a:t>finite number of times in cell </a:t>
            </a:r>
            <a:r>
              <a:rPr lang="en-US" sz="2000" dirty="0" smtClean="0">
                <a:solidFill>
                  <a:srgbClr val="595959"/>
                </a:solidFill>
              </a:rPr>
              <a:t>culture 50-60 times, which refers to </a:t>
            </a:r>
            <a:r>
              <a:rPr lang="en-US" sz="2000" dirty="0" err="1" smtClean="0">
                <a:solidFill>
                  <a:srgbClr val="595959"/>
                </a:solidFill>
              </a:rPr>
              <a:t>Hayflick</a:t>
            </a:r>
            <a:r>
              <a:rPr lang="en-US" sz="2000" dirty="0" smtClean="0">
                <a:solidFill>
                  <a:srgbClr val="595959"/>
                </a:solidFill>
              </a:rPr>
              <a:t> limit</a:t>
            </a:r>
          </a:p>
          <a:p>
            <a:pPr marL="1371600" lvl="2" indent="-233363" algn="l">
              <a:buFont typeface="Arial"/>
              <a:buChar char="•"/>
            </a:pPr>
            <a:r>
              <a:rPr lang="en-US" sz="2000" dirty="0" smtClean="0">
                <a:solidFill>
                  <a:srgbClr val="595959"/>
                </a:solidFill>
              </a:rPr>
              <a:t>Adult stem cells defy the </a:t>
            </a:r>
            <a:r>
              <a:rPr lang="en-US" sz="2000" dirty="0" err="1" smtClean="0">
                <a:solidFill>
                  <a:srgbClr val="595959"/>
                </a:solidFill>
              </a:rPr>
              <a:t>Hayflick</a:t>
            </a:r>
            <a:r>
              <a:rPr lang="en-US" sz="2000" dirty="0" smtClean="0">
                <a:solidFill>
                  <a:srgbClr val="595959"/>
                </a:solidFill>
              </a:rPr>
              <a:t> Limit, can this be altered to stimulate regeneration?</a:t>
            </a:r>
            <a:endParaRPr lang="en-US" sz="2000" dirty="0">
              <a:solidFill>
                <a:srgbClr val="595959"/>
              </a:solidFill>
            </a:endParaRPr>
          </a:p>
          <a:p>
            <a:pPr marL="682625" indent="-223838"/>
            <a:endParaRPr lang="en-US" dirty="0"/>
          </a:p>
        </p:txBody>
      </p:sp>
      <p:sp>
        <p:nvSpPr>
          <p:cNvPr id="6" name="Title 1"/>
          <p:cNvSpPr txBox="1">
            <a:spLocks/>
          </p:cNvSpPr>
          <p:nvPr/>
        </p:nvSpPr>
        <p:spPr>
          <a:xfrm>
            <a:off x="0" y="364816"/>
            <a:ext cx="9144000" cy="1143000"/>
          </a:xfrm>
          <a:prstGeom prst="rect">
            <a:avLst/>
          </a:prstGeom>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12919C"/>
                </a:solidFill>
                <a:latin typeface="Arial"/>
                <a:cs typeface="Arial"/>
              </a:rPr>
              <a:t>What Do Stem Cells </a:t>
            </a:r>
          </a:p>
          <a:p>
            <a:r>
              <a:rPr lang="en-US" dirty="0" smtClean="0">
                <a:solidFill>
                  <a:srgbClr val="12919C"/>
                </a:solidFill>
                <a:latin typeface="Arial"/>
                <a:cs typeface="Arial"/>
              </a:rPr>
              <a:t>Do in the Body?</a:t>
            </a:r>
            <a:endParaRPr lang="en-US" dirty="0" smtClean="0">
              <a:solidFill>
                <a:srgbClr val="660066"/>
              </a:solidFill>
              <a:latin typeface="Helvetica"/>
              <a:cs typeface="Helvetica"/>
            </a:endParaRPr>
          </a:p>
        </p:txBody>
      </p:sp>
    </p:spTree>
    <p:extLst>
      <p:ext uri="{BB962C8B-B14F-4D97-AF65-F5344CB8AC3E}">
        <p14:creationId xmlns:p14="http://schemas.microsoft.com/office/powerpoint/2010/main" val="6329938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fade">
                                      <p:cBhvr>
                                        <p:cTn id="33" dur="500"/>
                                        <p:tgtEl>
                                          <p:spTgt spid="3">
                                            <p:txEl>
                                              <p:pRg st="10" end="10"/>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11" end="11"/>
                                            </p:txEl>
                                          </p:spTgt>
                                        </p:tgtEl>
                                        <p:attrNameLst>
                                          <p:attrName>style.visibility</p:attrName>
                                        </p:attrNameLst>
                                      </p:cBhvr>
                                      <p:to>
                                        <p:strVal val="visible"/>
                                      </p:to>
                                    </p:set>
                                    <p:animEffect transition="in" filter="fade">
                                      <p:cBhvr>
                                        <p:cTn id="36" dur="500"/>
                                        <p:tgtEl>
                                          <p:spTgt spid="3">
                                            <p:txEl>
                                              <p:pRg st="11" end="11"/>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fade">
                                      <p:cBhvr>
                                        <p:cTn id="39" dur="500"/>
                                        <p:tgtEl>
                                          <p:spTgt spid="3">
                                            <p:txEl>
                                              <p:pRg st="9" end="9"/>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3">
                                            <p:txEl>
                                              <p:pRg st="12" end="12"/>
                                            </p:txEl>
                                          </p:spTgt>
                                        </p:tgtEl>
                                        <p:attrNameLst>
                                          <p:attrName>style.visibility</p:attrName>
                                        </p:attrNameLst>
                                      </p:cBhvr>
                                      <p:to>
                                        <p:strVal val="visible"/>
                                      </p:to>
                                    </p:set>
                                    <p:animEffect transition="in" filter="fade">
                                      <p:cBhvr>
                                        <p:cTn id="42" dur="500"/>
                                        <p:tgtEl>
                                          <p:spTgt spid="3">
                                            <p:txEl>
                                              <p:pRg st="12" end="12"/>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13" end="13"/>
                                            </p:txEl>
                                          </p:spTgt>
                                        </p:tgtEl>
                                        <p:attrNameLst>
                                          <p:attrName>style.visibility</p:attrName>
                                        </p:attrNameLst>
                                      </p:cBhvr>
                                      <p:to>
                                        <p:strVal val="visible"/>
                                      </p:to>
                                    </p:set>
                                    <p:animEffect transition="in" filter="fade">
                                      <p:cBhvr>
                                        <p:cTn id="45" dur="500"/>
                                        <p:tgtEl>
                                          <p:spTgt spid="3">
                                            <p:txEl>
                                              <p:pRg st="13" end="13"/>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3">
                                            <p:txEl>
                                              <p:pRg st="14" end="14"/>
                                            </p:txEl>
                                          </p:spTgt>
                                        </p:tgtEl>
                                        <p:attrNameLst>
                                          <p:attrName>style.visibility</p:attrName>
                                        </p:attrNameLst>
                                      </p:cBhvr>
                                      <p:to>
                                        <p:strVal val="visible"/>
                                      </p:to>
                                    </p:set>
                                    <p:animEffect transition="in" filter="fade">
                                      <p:cBhvr>
                                        <p:cTn id="48" dur="500"/>
                                        <p:tgtEl>
                                          <p:spTgt spid="3">
                                            <p:txEl>
                                              <p:pRg st="14" end="14"/>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3">
                                            <p:txEl>
                                              <p:pRg st="15" end="15"/>
                                            </p:txEl>
                                          </p:spTgt>
                                        </p:tgtEl>
                                        <p:attrNameLst>
                                          <p:attrName>style.visibility</p:attrName>
                                        </p:attrNameLst>
                                      </p:cBhvr>
                                      <p:to>
                                        <p:strVal val="visible"/>
                                      </p:to>
                                    </p:set>
                                    <p:animEffect transition="in" filter="fade">
                                      <p:cBhvr>
                                        <p:cTn id="51" dur="500"/>
                                        <p:tgtEl>
                                          <p:spTgt spid="3">
                                            <p:txEl>
                                              <p:pRg st="15" end="15"/>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3">
                                            <p:txEl>
                                              <p:pRg st="16" end="16"/>
                                            </p:txEl>
                                          </p:spTgt>
                                        </p:tgtEl>
                                        <p:attrNameLst>
                                          <p:attrName>style.visibility</p:attrName>
                                        </p:attrNameLst>
                                      </p:cBhvr>
                                      <p:to>
                                        <p:strVal val="visible"/>
                                      </p:to>
                                    </p:set>
                                    <p:animEffect transition="in" filter="fade">
                                      <p:cBhvr>
                                        <p:cTn id="54" dur="500"/>
                                        <p:tgtEl>
                                          <p:spTgt spid="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293519"/>
            <a:ext cx="9144000" cy="1143000"/>
          </a:xfrm>
        </p:spPr>
        <p:txBody>
          <a:bodyPr>
            <a:normAutofit fontScale="90000"/>
          </a:bodyPr>
          <a:lstStyle/>
          <a:p>
            <a:r>
              <a:rPr lang="en-US" sz="3600" dirty="0" smtClean="0">
                <a:solidFill>
                  <a:srgbClr val="12919C"/>
                </a:solidFill>
                <a:latin typeface="Arial"/>
                <a:cs typeface="Arial"/>
              </a:rPr>
              <a:t>What Do Stem Cells </a:t>
            </a:r>
            <a:br>
              <a:rPr lang="en-US" sz="3600" dirty="0" smtClean="0">
                <a:solidFill>
                  <a:srgbClr val="12919C"/>
                </a:solidFill>
                <a:latin typeface="Arial"/>
                <a:cs typeface="Arial"/>
              </a:rPr>
            </a:br>
            <a:r>
              <a:rPr lang="en-US" sz="3600" dirty="0" smtClean="0">
                <a:solidFill>
                  <a:srgbClr val="12919C"/>
                </a:solidFill>
                <a:latin typeface="Arial"/>
                <a:cs typeface="Arial"/>
              </a:rPr>
              <a:t>Do in the Lab? </a:t>
            </a:r>
            <a:br>
              <a:rPr lang="en-US" sz="3600" dirty="0" smtClean="0">
                <a:solidFill>
                  <a:srgbClr val="12919C"/>
                </a:solidFill>
                <a:latin typeface="Arial"/>
                <a:cs typeface="Arial"/>
              </a:rPr>
            </a:br>
            <a:r>
              <a:rPr lang="en-US" sz="2800" i="1" dirty="0" smtClean="0">
                <a:solidFill>
                  <a:srgbClr val="595959"/>
                </a:solidFill>
                <a:latin typeface="Helvetica"/>
                <a:cs typeface="Helvetica"/>
              </a:rPr>
              <a:t>Note: Definitions Change with New Experimental Evidence</a:t>
            </a:r>
            <a:endParaRPr lang="en-US" sz="4000" dirty="0">
              <a:solidFill>
                <a:srgbClr val="660066"/>
              </a:solidFill>
              <a:latin typeface="Helvetica"/>
              <a:cs typeface="Helvetica"/>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199060777"/>
              </p:ext>
            </p:extLst>
          </p:nvPr>
        </p:nvGraphicFramePr>
        <p:xfrm>
          <a:off x="457200" y="2165350"/>
          <a:ext cx="7956550" cy="3931919"/>
        </p:xfrm>
        <a:graphic>
          <a:graphicData uri="http://schemas.openxmlformats.org/drawingml/2006/table">
            <a:tbl>
              <a:tblPr firstRow="1" bandRow="1">
                <a:tableStyleId>{7DF18680-E054-41AD-8BC1-D1AEF772440D}</a:tableStyleId>
              </a:tblPr>
              <a:tblGrid>
                <a:gridCol w="738145"/>
                <a:gridCol w="989055"/>
                <a:gridCol w="1460500"/>
                <a:gridCol w="1579033"/>
                <a:gridCol w="1488017"/>
                <a:gridCol w="1701800"/>
              </a:tblGrid>
              <a:tr h="370840">
                <a:tc>
                  <a:txBody>
                    <a:bodyPr/>
                    <a:lstStyle/>
                    <a:p>
                      <a:r>
                        <a:rPr lang="en-US" b="0" dirty="0" smtClean="0"/>
                        <a:t>Cell Type</a:t>
                      </a:r>
                      <a:endParaRPr lang="en-US" b="0" dirty="0"/>
                    </a:p>
                  </a:txBody>
                  <a:tcPr>
                    <a:solidFill>
                      <a:srgbClr val="3A8599"/>
                    </a:solidFill>
                  </a:tcPr>
                </a:tc>
                <a:tc>
                  <a:txBody>
                    <a:bodyPr/>
                    <a:lstStyle/>
                    <a:p>
                      <a:r>
                        <a:rPr lang="en-US" b="0" dirty="0" smtClean="0"/>
                        <a:t>Source</a:t>
                      </a:r>
                      <a:endParaRPr lang="en-US" b="0" dirty="0"/>
                    </a:p>
                  </a:txBody>
                  <a:tcPr>
                    <a:solidFill>
                      <a:srgbClr val="3A8599"/>
                    </a:solidFill>
                  </a:tcPr>
                </a:tc>
                <a:tc>
                  <a:txBody>
                    <a:bodyPr/>
                    <a:lstStyle/>
                    <a:p>
                      <a:r>
                        <a:rPr lang="en-US" b="0" dirty="0" smtClean="0"/>
                        <a:t>Regenerative</a:t>
                      </a:r>
                      <a:r>
                        <a:rPr lang="en-US" b="0" baseline="0" dirty="0" smtClean="0"/>
                        <a:t> Potential</a:t>
                      </a:r>
                      <a:endParaRPr lang="en-US" b="0" dirty="0"/>
                    </a:p>
                  </a:txBody>
                  <a:tcPr>
                    <a:solidFill>
                      <a:srgbClr val="3A8599"/>
                    </a:solidFill>
                  </a:tcPr>
                </a:tc>
                <a:tc>
                  <a:txBody>
                    <a:bodyPr/>
                    <a:lstStyle/>
                    <a:p>
                      <a:r>
                        <a:rPr lang="en-US" b="0" dirty="0" smtClean="0"/>
                        <a:t>Differentiation Potential</a:t>
                      </a:r>
                      <a:endParaRPr lang="en-US" b="0" dirty="0"/>
                    </a:p>
                  </a:txBody>
                  <a:tcPr>
                    <a:solidFill>
                      <a:srgbClr val="3A8599"/>
                    </a:solidFill>
                  </a:tcPr>
                </a:tc>
                <a:tc>
                  <a:txBody>
                    <a:bodyPr/>
                    <a:lstStyle/>
                    <a:p>
                      <a:r>
                        <a:rPr lang="en-US" b="0" dirty="0" smtClean="0"/>
                        <a:t>Gene </a:t>
                      </a:r>
                    </a:p>
                    <a:p>
                      <a:r>
                        <a:rPr lang="en-US" b="0" dirty="0" smtClean="0"/>
                        <a:t>Expression Profile </a:t>
                      </a:r>
                      <a:endParaRPr lang="en-US" b="0" dirty="0"/>
                    </a:p>
                  </a:txBody>
                  <a:tcPr>
                    <a:solidFill>
                      <a:srgbClr val="3A8599"/>
                    </a:solidFill>
                  </a:tcPr>
                </a:tc>
                <a:tc>
                  <a:txBody>
                    <a:bodyPr/>
                    <a:lstStyle/>
                    <a:p>
                      <a:r>
                        <a:rPr lang="en-US" b="0" dirty="0" smtClean="0"/>
                        <a:t>Immunological</a:t>
                      </a:r>
                      <a:r>
                        <a:rPr lang="en-US" b="0" baseline="0" dirty="0" smtClean="0"/>
                        <a:t> Match </a:t>
                      </a:r>
                    </a:p>
                    <a:p>
                      <a:r>
                        <a:rPr lang="en-US" sz="1400" b="0" baseline="0" dirty="0" smtClean="0"/>
                        <a:t>(donor/recipient)</a:t>
                      </a:r>
                      <a:endParaRPr lang="en-US" sz="1400" b="0" dirty="0"/>
                    </a:p>
                  </a:txBody>
                  <a:tcPr>
                    <a:solidFill>
                      <a:srgbClr val="3A8599"/>
                    </a:solidFill>
                  </a:tcPr>
                </a:tc>
              </a:tr>
              <a:tr h="370840">
                <a:tc>
                  <a:txBody>
                    <a:bodyPr/>
                    <a:lstStyle/>
                    <a:p>
                      <a:r>
                        <a:rPr lang="en-US" dirty="0" smtClean="0">
                          <a:solidFill>
                            <a:schemeClr val="tx1">
                              <a:lumMod val="75000"/>
                              <a:lumOff val="25000"/>
                            </a:schemeClr>
                          </a:solidFill>
                        </a:rPr>
                        <a:t>ESCs</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ICM of Embryo</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Unlimited</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Pluripotent </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Embryonic</a:t>
                      </a:r>
                      <a:endParaRPr lang="en-US" dirty="0">
                        <a:solidFill>
                          <a:schemeClr val="tx1">
                            <a:lumMod val="75000"/>
                            <a:lumOff val="25000"/>
                          </a:schemeClr>
                        </a:solidFill>
                      </a:endParaRPr>
                    </a:p>
                  </a:txBody>
                  <a:tcPr/>
                </a:tc>
                <a:tc>
                  <a:txBody>
                    <a:bodyPr/>
                    <a:lstStyle/>
                    <a:p>
                      <a:r>
                        <a:rPr lang="en-US" baseline="0" dirty="0" smtClean="0">
                          <a:solidFill>
                            <a:schemeClr val="tx1">
                              <a:lumMod val="75000"/>
                              <a:lumOff val="25000"/>
                            </a:schemeClr>
                          </a:solidFill>
                        </a:rPr>
                        <a:t> </a:t>
                      </a:r>
                      <a:r>
                        <a:rPr lang="en-US" dirty="0" smtClean="0">
                          <a:solidFill>
                            <a:schemeClr val="tx1">
                              <a:lumMod val="75000"/>
                              <a:lumOff val="25000"/>
                            </a:schemeClr>
                          </a:solidFill>
                        </a:rPr>
                        <a:t>SCNT</a:t>
                      </a:r>
                      <a:r>
                        <a:rPr lang="en-US" baseline="0" dirty="0" smtClean="0">
                          <a:solidFill>
                            <a:schemeClr val="tx1">
                              <a:lumMod val="75000"/>
                              <a:lumOff val="25000"/>
                            </a:schemeClr>
                          </a:solidFill>
                        </a:rPr>
                        <a:t> or “</a:t>
                      </a:r>
                      <a:r>
                        <a:rPr lang="en-US" baseline="0" dirty="0" err="1" smtClean="0">
                          <a:solidFill>
                            <a:schemeClr val="tx1">
                              <a:lumMod val="75000"/>
                              <a:lumOff val="25000"/>
                            </a:schemeClr>
                          </a:solidFill>
                        </a:rPr>
                        <a:t>saviour</a:t>
                      </a:r>
                      <a:r>
                        <a:rPr lang="en-US" baseline="0" dirty="0" smtClean="0">
                          <a:solidFill>
                            <a:schemeClr val="tx1">
                              <a:lumMod val="75000"/>
                              <a:lumOff val="25000"/>
                            </a:schemeClr>
                          </a:solidFill>
                        </a:rPr>
                        <a:t> siblings”</a:t>
                      </a:r>
                      <a:endParaRPr lang="en-US" dirty="0">
                        <a:solidFill>
                          <a:schemeClr val="tx1">
                            <a:lumMod val="75000"/>
                            <a:lumOff val="25000"/>
                          </a:schemeClr>
                        </a:solidFill>
                      </a:endParaRPr>
                    </a:p>
                  </a:txBody>
                  <a:tcPr/>
                </a:tc>
              </a:tr>
              <a:tr h="370840">
                <a:tc>
                  <a:txBody>
                    <a:bodyPr/>
                    <a:lstStyle/>
                    <a:p>
                      <a:r>
                        <a:rPr lang="en-US" dirty="0" smtClean="0">
                          <a:solidFill>
                            <a:schemeClr val="tx1">
                              <a:lumMod val="75000"/>
                              <a:lumOff val="25000"/>
                            </a:schemeClr>
                          </a:solidFill>
                        </a:rPr>
                        <a:t>ASCs</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Adult Tissue</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Limited</a:t>
                      </a:r>
                      <a:endParaRPr lang="en-US" dirty="0">
                        <a:solidFill>
                          <a:schemeClr val="tx1">
                            <a:lumMod val="75000"/>
                            <a:lumOff val="25000"/>
                          </a:schemeClr>
                        </a:solidFill>
                      </a:endParaRPr>
                    </a:p>
                  </a:txBody>
                  <a:tcPr/>
                </a:tc>
                <a:tc>
                  <a:txBody>
                    <a:bodyPr/>
                    <a:lstStyle/>
                    <a:p>
                      <a:r>
                        <a:rPr lang="en-US" dirty="0" err="1" smtClean="0">
                          <a:solidFill>
                            <a:schemeClr val="tx1">
                              <a:lumMod val="75000"/>
                              <a:lumOff val="25000"/>
                            </a:schemeClr>
                          </a:solidFill>
                        </a:rPr>
                        <a:t>Multipotent</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Lineage</a:t>
                      </a:r>
                      <a:r>
                        <a:rPr lang="en-US" baseline="0" dirty="0" smtClean="0">
                          <a:solidFill>
                            <a:schemeClr val="tx1">
                              <a:lumMod val="75000"/>
                              <a:lumOff val="25000"/>
                            </a:schemeClr>
                          </a:solidFill>
                        </a:rPr>
                        <a:t> Specific</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Donor and recipient are related or HLA</a:t>
                      </a:r>
                      <a:r>
                        <a:rPr lang="en-US" baseline="0" dirty="0" smtClean="0">
                          <a:solidFill>
                            <a:schemeClr val="tx1">
                              <a:lumMod val="75000"/>
                              <a:lumOff val="25000"/>
                            </a:schemeClr>
                          </a:solidFill>
                        </a:rPr>
                        <a:t> matched</a:t>
                      </a:r>
                      <a:endParaRPr lang="en-US" dirty="0">
                        <a:solidFill>
                          <a:schemeClr val="tx1">
                            <a:lumMod val="75000"/>
                            <a:lumOff val="25000"/>
                          </a:schemeClr>
                        </a:solidFill>
                      </a:endParaRPr>
                    </a:p>
                  </a:txBody>
                  <a:tcPr/>
                </a:tc>
              </a:tr>
              <a:tr h="370840">
                <a:tc>
                  <a:txBody>
                    <a:bodyPr/>
                    <a:lstStyle/>
                    <a:p>
                      <a:r>
                        <a:rPr lang="en-US" dirty="0" err="1" smtClean="0">
                          <a:solidFill>
                            <a:schemeClr val="tx1">
                              <a:lumMod val="75000"/>
                              <a:lumOff val="25000"/>
                            </a:schemeClr>
                          </a:solidFill>
                        </a:rPr>
                        <a:t>iPSCs</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Adult</a:t>
                      </a:r>
                      <a:r>
                        <a:rPr lang="en-US" baseline="0" dirty="0" smtClean="0">
                          <a:solidFill>
                            <a:schemeClr val="tx1">
                              <a:lumMod val="75000"/>
                              <a:lumOff val="25000"/>
                            </a:schemeClr>
                          </a:solidFill>
                        </a:rPr>
                        <a:t> Tissue</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Unlimited</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Pluripotent</a:t>
                      </a:r>
                      <a:endParaRPr lang="en-US" dirty="0">
                        <a:solidFill>
                          <a:schemeClr val="tx1">
                            <a:lumMod val="75000"/>
                            <a:lumOff val="25000"/>
                          </a:schemeClr>
                        </a:solidFill>
                      </a:endParaRPr>
                    </a:p>
                  </a:txBody>
                  <a:tcPr/>
                </a:tc>
                <a:tc>
                  <a:txBody>
                    <a:bodyPr/>
                    <a:lstStyle/>
                    <a:p>
                      <a:r>
                        <a:rPr lang="en-US" dirty="0" smtClean="0">
                          <a:solidFill>
                            <a:schemeClr val="tx1">
                              <a:lumMod val="75000"/>
                              <a:lumOff val="25000"/>
                            </a:schemeClr>
                          </a:solidFill>
                        </a:rPr>
                        <a:t>Embryonic</a:t>
                      </a:r>
                      <a:r>
                        <a:rPr lang="en-US" baseline="0" dirty="0" smtClean="0">
                          <a:solidFill>
                            <a:schemeClr val="tx1">
                              <a:lumMod val="75000"/>
                              <a:lumOff val="25000"/>
                            </a:schemeClr>
                          </a:solidFill>
                        </a:rPr>
                        <a:t>-like</a:t>
                      </a:r>
                      <a:endParaRPr lang="en-US" dirty="0">
                        <a:solidFill>
                          <a:schemeClr val="tx1">
                            <a:lumMod val="75000"/>
                            <a:lumOff val="25000"/>
                          </a:schemeClr>
                        </a:solidFill>
                      </a:endParaRPr>
                    </a:p>
                  </a:txBody>
                  <a:tcPr/>
                </a:tc>
                <a:tc>
                  <a:txBody>
                    <a:bodyPr/>
                    <a:lstStyle/>
                    <a:p>
                      <a:r>
                        <a:rPr lang="en-US" sz="1800" b="0" baseline="0" dirty="0" smtClean="0">
                          <a:solidFill>
                            <a:srgbClr val="404040"/>
                          </a:solidFill>
                        </a:rPr>
                        <a:t>Donor  and recipient are the same </a:t>
                      </a:r>
                      <a:endParaRPr lang="en-US" dirty="0">
                        <a:solidFill>
                          <a:srgbClr val="404040"/>
                        </a:solidFill>
                      </a:endParaRPr>
                    </a:p>
                  </a:txBody>
                  <a:tcPr/>
                </a:tc>
              </a:tr>
            </a:tbl>
          </a:graphicData>
        </a:graphic>
      </p:graphicFrame>
    </p:spTree>
    <p:extLst>
      <p:ext uri="{BB962C8B-B14F-4D97-AF65-F5344CB8AC3E}">
        <p14:creationId xmlns:p14="http://schemas.microsoft.com/office/powerpoint/2010/main" val="274366873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273050" y="190500"/>
            <a:ext cx="84931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defRPr sz="3200">
                <a:solidFill>
                  <a:schemeClr val="tx2"/>
                </a:solidFill>
                <a:latin typeface="Times" charset="0"/>
                <a:ea typeface="ＭＳ Ｐゴシック" charset="0"/>
              </a:defRPr>
            </a:lvl9pPr>
          </a:lstStyle>
          <a:p>
            <a:pPr algn="ctr"/>
            <a:r>
              <a:rPr lang="en-GB" dirty="0" smtClean="0">
                <a:solidFill>
                  <a:srgbClr val="3A8599"/>
                </a:solidFill>
                <a:latin typeface="Arial"/>
                <a:cs typeface="Arial"/>
              </a:rPr>
              <a:t>Differentiation </a:t>
            </a:r>
            <a:r>
              <a:rPr lang="en-GB" dirty="0">
                <a:solidFill>
                  <a:srgbClr val="3A8599"/>
                </a:solidFill>
                <a:latin typeface="Arial"/>
                <a:cs typeface="Arial"/>
              </a:rPr>
              <a:t>P</a:t>
            </a:r>
            <a:r>
              <a:rPr lang="en-GB" dirty="0" smtClean="0">
                <a:solidFill>
                  <a:srgbClr val="3A8599"/>
                </a:solidFill>
                <a:latin typeface="Arial"/>
                <a:cs typeface="Arial"/>
              </a:rPr>
              <a:t>otential &amp; </a:t>
            </a:r>
            <a:r>
              <a:rPr lang="en-GB" dirty="0">
                <a:solidFill>
                  <a:srgbClr val="3A8599"/>
                </a:solidFill>
                <a:latin typeface="Arial"/>
                <a:cs typeface="Arial"/>
              </a:rPr>
              <a:t>E</a:t>
            </a:r>
            <a:r>
              <a:rPr lang="en-GB" dirty="0" smtClean="0">
                <a:solidFill>
                  <a:srgbClr val="3A8599"/>
                </a:solidFill>
                <a:latin typeface="Arial"/>
                <a:cs typeface="Arial"/>
              </a:rPr>
              <a:t>pigenetic States</a:t>
            </a:r>
          </a:p>
          <a:p>
            <a:pPr algn="ctr"/>
            <a:r>
              <a:rPr lang="en-GB" dirty="0" smtClean="0">
                <a:solidFill>
                  <a:srgbClr val="3A8599"/>
                </a:solidFill>
                <a:latin typeface="Arial"/>
                <a:cs typeface="Arial"/>
              </a:rPr>
              <a:t>During Development</a:t>
            </a:r>
          </a:p>
          <a:p>
            <a:endParaRPr lang="en-GB" sz="2000" b="1" dirty="0">
              <a:solidFill>
                <a:srgbClr val="000000"/>
              </a:solidFill>
              <a:latin typeface="Helvetica" charset="0"/>
              <a:cs typeface="Helvetica" charset="0"/>
            </a:endParaRP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37" y="6270625"/>
            <a:ext cx="91106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29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8975" y="1612900"/>
            <a:ext cx="7804150" cy="362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9700" name="Text Box 4"/>
          <p:cNvSpPr txBox="1">
            <a:spLocks noChangeArrowheads="1"/>
          </p:cNvSpPr>
          <p:nvPr/>
        </p:nvSpPr>
        <p:spPr bwMode="auto">
          <a:xfrm>
            <a:off x="688975" y="5972175"/>
            <a:ext cx="3917950"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0" tIns="0" rIns="0" bIns="0"/>
          <a:lstStyle>
            <a:lvl1pPr>
              <a:tabLst>
                <a:tab pos="655638" algn="l"/>
                <a:tab pos="1312863" algn="l"/>
                <a:tab pos="1968500" algn="l"/>
                <a:tab pos="2625725" algn="l"/>
                <a:tab pos="3282950" algn="l"/>
              </a:tabLst>
              <a:defRPr sz="3200">
                <a:solidFill>
                  <a:schemeClr val="tx2"/>
                </a:solidFill>
                <a:latin typeface="Times" charset="0"/>
                <a:ea typeface="ＭＳ Ｐゴシック" charset="0"/>
                <a:cs typeface="ＭＳ Ｐゴシック" charset="0"/>
              </a:defRPr>
            </a:lvl1pPr>
            <a:lvl2pPr marL="742950" indent="-285750">
              <a:tabLst>
                <a:tab pos="655638" algn="l"/>
                <a:tab pos="1312863" algn="l"/>
                <a:tab pos="1968500" algn="l"/>
                <a:tab pos="2625725" algn="l"/>
                <a:tab pos="3282950" algn="l"/>
              </a:tabLst>
              <a:defRPr sz="3200">
                <a:solidFill>
                  <a:schemeClr val="tx2"/>
                </a:solidFill>
                <a:latin typeface="Times" charset="0"/>
                <a:ea typeface="ＭＳ Ｐゴシック" charset="0"/>
              </a:defRPr>
            </a:lvl2pPr>
            <a:lvl3pPr marL="11430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3pPr>
            <a:lvl4pPr marL="16002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4pPr>
            <a:lvl5pPr marL="2057400" indent="-228600">
              <a:tabLst>
                <a:tab pos="655638" algn="l"/>
                <a:tab pos="1312863" algn="l"/>
                <a:tab pos="1968500" algn="l"/>
                <a:tab pos="2625725" algn="l"/>
                <a:tab pos="3282950" algn="l"/>
              </a:tabLst>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tabLst>
                <a:tab pos="655638" algn="l"/>
                <a:tab pos="1312863" algn="l"/>
                <a:tab pos="1968500" algn="l"/>
                <a:tab pos="2625725" algn="l"/>
                <a:tab pos="3282950" algn="l"/>
              </a:tabLst>
              <a:defRPr sz="3200">
                <a:solidFill>
                  <a:schemeClr val="tx2"/>
                </a:solidFill>
                <a:latin typeface="Times" charset="0"/>
                <a:ea typeface="ＭＳ Ｐゴシック" charset="0"/>
              </a:defRPr>
            </a:lvl9pPr>
          </a:lstStyle>
          <a:p>
            <a:r>
              <a:rPr lang="en-GB" sz="1100" b="1">
                <a:solidFill>
                  <a:srgbClr val="000000"/>
                </a:solidFill>
                <a:latin typeface="Arial" charset="0"/>
              </a:rPr>
              <a:t>Hochedlinger K , Plath K Development 2009;136:509-523</a:t>
            </a:r>
          </a:p>
        </p:txBody>
      </p:sp>
    </p:spTree>
    <p:extLst>
      <p:ext uri="{BB962C8B-B14F-4D97-AF65-F5344CB8AC3E}">
        <p14:creationId xmlns:p14="http://schemas.microsoft.com/office/powerpoint/2010/main" val="3711737369"/>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a:xfrm>
            <a:off x="0" y="-33338"/>
            <a:ext cx="9144000" cy="1676401"/>
          </a:xfrm>
        </p:spPr>
        <p:txBody>
          <a:bodyPr>
            <a:normAutofit/>
          </a:bodyPr>
          <a:lstStyle/>
          <a:p>
            <a:r>
              <a:rPr lang="en-US" sz="4000" dirty="0" smtClean="0">
                <a:solidFill>
                  <a:srgbClr val="12919C"/>
                </a:solidFill>
                <a:latin typeface="Arial"/>
                <a:ea typeface="ＭＳ Ｐゴシック" charset="0"/>
                <a:cs typeface="Arial"/>
              </a:rPr>
              <a:t>Waddington Landscape </a:t>
            </a:r>
            <a:br>
              <a:rPr lang="en-US" sz="4000" dirty="0" smtClean="0">
                <a:solidFill>
                  <a:srgbClr val="12919C"/>
                </a:solidFill>
                <a:latin typeface="Arial"/>
                <a:ea typeface="ＭＳ Ｐゴシック" charset="0"/>
                <a:cs typeface="Arial"/>
              </a:rPr>
            </a:br>
            <a:r>
              <a:rPr lang="en-US" sz="4000" dirty="0" smtClean="0">
                <a:solidFill>
                  <a:srgbClr val="12919C"/>
                </a:solidFill>
                <a:latin typeface="Arial"/>
                <a:ea typeface="ＭＳ Ｐゴシック" charset="0"/>
                <a:cs typeface="Arial"/>
              </a:rPr>
              <a:t>Reimagined</a:t>
            </a:r>
            <a:endParaRPr lang="en-US" sz="4000" dirty="0">
              <a:solidFill>
                <a:srgbClr val="660066"/>
              </a:solidFill>
              <a:latin typeface="Helvetica" charset="0"/>
              <a:ea typeface="ＭＳ Ｐゴシック" charset="0"/>
              <a:cs typeface="Helvetica" charset="0"/>
            </a:endParaRPr>
          </a:p>
        </p:txBody>
      </p:sp>
      <p:sp>
        <p:nvSpPr>
          <p:cNvPr id="6" name="Rectangle 3"/>
          <p:cNvSpPr txBox="1">
            <a:spLocks noChangeArrowheads="1"/>
          </p:cNvSpPr>
          <p:nvPr/>
        </p:nvSpPr>
        <p:spPr bwMode="auto">
          <a:xfrm>
            <a:off x="304800" y="2336800"/>
            <a:ext cx="8568267"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3200">
                <a:solidFill>
                  <a:schemeClr val="tx2"/>
                </a:solidFill>
                <a:latin typeface="Times" charset="0"/>
                <a:ea typeface="ＭＳ Ｐゴシック" charset="0"/>
                <a:cs typeface="ＭＳ Ｐゴシック" charset="0"/>
              </a:defRPr>
            </a:lvl1pPr>
            <a:lvl2pPr marL="800100" indent="-34290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pPr marL="0" indent="0" algn="l">
              <a:spcBef>
                <a:spcPct val="20000"/>
              </a:spcBef>
            </a:pPr>
            <a:r>
              <a:rPr lang="en-US" sz="2400" dirty="0">
                <a:solidFill>
                  <a:schemeClr val="tx1">
                    <a:lumMod val="75000"/>
                    <a:lumOff val="25000"/>
                  </a:schemeClr>
                </a:solidFill>
                <a:latin typeface="Arial"/>
                <a:cs typeface="Arial"/>
              </a:rPr>
              <a:t>Conklin, B. Gladstone Institute. </a:t>
            </a:r>
            <a:r>
              <a:rPr lang="en-US" sz="2400" dirty="0" err="1">
                <a:solidFill>
                  <a:schemeClr val="tx1">
                    <a:lumMod val="75000"/>
                    <a:lumOff val="25000"/>
                  </a:schemeClr>
                </a:solidFill>
                <a:latin typeface="Arial"/>
                <a:cs typeface="Arial"/>
              </a:rPr>
              <a:t>iPS</a:t>
            </a:r>
            <a:r>
              <a:rPr lang="en-US" sz="2400" dirty="0">
                <a:solidFill>
                  <a:schemeClr val="tx1">
                    <a:lumMod val="75000"/>
                    <a:lumOff val="25000"/>
                  </a:schemeClr>
                </a:solidFill>
                <a:latin typeface="Arial"/>
                <a:cs typeface="Arial"/>
              </a:rPr>
              <a:t>-to-Direct-</a:t>
            </a:r>
            <a:r>
              <a:rPr lang="en-US" sz="2400" dirty="0" err="1">
                <a:solidFill>
                  <a:schemeClr val="tx1">
                    <a:lumMod val="75000"/>
                    <a:lumOff val="25000"/>
                  </a:schemeClr>
                </a:solidFill>
                <a:latin typeface="Arial"/>
                <a:cs typeface="Arial"/>
              </a:rPr>
              <a:t>Reprog</a:t>
            </a:r>
            <a:r>
              <a:rPr lang="en-US" sz="2400" dirty="0">
                <a:solidFill>
                  <a:schemeClr val="tx1">
                    <a:lumMod val="75000"/>
                    <a:lumOff val="25000"/>
                  </a:schemeClr>
                </a:solidFill>
                <a:latin typeface="Arial"/>
                <a:cs typeface="Arial"/>
              </a:rPr>
              <a:t>. 2011</a:t>
            </a:r>
            <a:r>
              <a:rPr lang="en-US" sz="2400" dirty="0" smtClean="0">
                <a:solidFill>
                  <a:schemeClr val="tx1">
                    <a:lumMod val="75000"/>
                    <a:lumOff val="25000"/>
                  </a:schemeClr>
                </a:solidFill>
                <a:latin typeface="Arial"/>
                <a:cs typeface="Arial"/>
              </a:rPr>
              <a:t>.</a:t>
            </a:r>
          </a:p>
          <a:p>
            <a:pPr algn="l">
              <a:spcBef>
                <a:spcPct val="20000"/>
              </a:spcBef>
              <a:buFontTx/>
              <a:buChar char="•"/>
            </a:pPr>
            <a:endParaRPr lang="en-US" sz="2400" dirty="0">
              <a:solidFill>
                <a:schemeClr val="tx1">
                  <a:lumMod val="75000"/>
                  <a:lumOff val="25000"/>
                </a:schemeClr>
              </a:solidFill>
              <a:latin typeface="Arial"/>
              <a:cs typeface="Arial"/>
            </a:endParaRPr>
          </a:p>
          <a:p>
            <a:pPr marL="0" indent="0" algn="l">
              <a:spcBef>
                <a:spcPct val="20000"/>
              </a:spcBef>
            </a:pPr>
            <a:endParaRPr lang="en-US" sz="1800" dirty="0">
              <a:solidFill>
                <a:schemeClr val="tx1"/>
              </a:solidFill>
              <a:latin typeface="Arial" charset="0"/>
              <a:cs typeface="Arial" charset="0"/>
            </a:endParaRPr>
          </a:p>
          <a:p>
            <a:pPr algn="l">
              <a:spcBef>
                <a:spcPct val="20000"/>
              </a:spcBef>
              <a:buFontTx/>
              <a:buChar char="•"/>
            </a:pPr>
            <a:endParaRPr lang="en-US" sz="1800" dirty="0">
              <a:solidFill>
                <a:schemeClr val="tx1"/>
              </a:solidFill>
              <a:latin typeface="Arial" charset="0"/>
              <a:cs typeface="Arial" charset="0"/>
            </a:endParaRPr>
          </a:p>
          <a:p>
            <a:pPr algn="l">
              <a:spcBef>
                <a:spcPct val="20000"/>
              </a:spcBef>
              <a:buFontTx/>
              <a:buChar char="•"/>
            </a:pPr>
            <a:endParaRPr lang="en-US" sz="1800" dirty="0">
              <a:solidFill>
                <a:schemeClr val="tx1"/>
              </a:solidFill>
              <a:latin typeface="Arial" charset="0"/>
              <a:cs typeface="Arial" charset="0"/>
            </a:endParaRPr>
          </a:p>
        </p:txBody>
      </p:sp>
      <p:sp>
        <p:nvSpPr>
          <p:cNvPr id="31747" name="TextBox 4"/>
          <p:cNvSpPr txBox="1">
            <a:spLocks noChangeArrowheads="1"/>
          </p:cNvSpPr>
          <p:nvPr/>
        </p:nvSpPr>
        <p:spPr bwMode="auto">
          <a:xfrm>
            <a:off x="1009650" y="5297488"/>
            <a:ext cx="184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3200">
                <a:solidFill>
                  <a:schemeClr val="tx2"/>
                </a:solidFill>
                <a:latin typeface="Times" charset="0"/>
                <a:ea typeface="ＭＳ Ｐゴシック" charset="0"/>
                <a:cs typeface="ＭＳ Ｐゴシック" charset="0"/>
              </a:defRPr>
            </a:lvl1pPr>
            <a:lvl2pPr marL="742950" indent="-285750">
              <a:defRPr sz="3200">
                <a:solidFill>
                  <a:schemeClr val="tx2"/>
                </a:solidFill>
                <a:latin typeface="Times" charset="0"/>
                <a:ea typeface="ＭＳ Ｐゴシック" charset="0"/>
              </a:defRPr>
            </a:lvl2pPr>
            <a:lvl3pPr marL="1143000" indent="-228600">
              <a:defRPr sz="3200">
                <a:solidFill>
                  <a:schemeClr val="tx2"/>
                </a:solidFill>
                <a:latin typeface="Times" charset="0"/>
                <a:ea typeface="ＭＳ Ｐゴシック" charset="0"/>
              </a:defRPr>
            </a:lvl3pPr>
            <a:lvl4pPr marL="1600200" indent="-228600">
              <a:defRPr sz="3200">
                <a:solidFill>
                  <a:schemeClr val="tx2"/>
                </a:solidFill>
                <a:latin typeface="Times" charset="0"/>
                <a:ea typeface="ＭＳ Ｐゴシック" charset="0"/>
              </a:defRPr>
            </a:lvl4pPr>
            <a:lvl5pPr marL="2057400" indent="-228600">
              <a:defRPr sz="3200">
                <a:solidFill>
                  <a:schemeClr val="tx2"/>
                </a:solidFill>
                <a:latin typeface="Times" charset="0"/>
                <a:ea typeface="ＭＳ Ｐゴシック" charset="0"/>
              </a:defRPr>
            </a:lvl5pPr>
            <a:lvl6pPr marL="2514600" indent="-228600" algn="ctr" eaLnBrk="0" fontAlgn="base" hangingPunct="0">
              <a:spcBef>
                <a:spcPct val="0"/>
              </a:spcBef>
              <a:spcAft>
                <a:spcPct val="0"/>
              </a:spcAft>
              <a:defRPr sz="3200">
                <a:solidFill>
                  <a:schemeClr val="tx2"/>
                </a:solidFill>
                <a:latin typeface="Times" charset="0"/>
                <a:ea typeface="ＭＳ Ｐゴシック" charset="0"/>
              </a:defRPr>
            </a:lvl6pPr>
            <a:lvl7pPr marL="2971800" indent="-228600" algn="ctr" eaLnBrk="0" fontAlgn="base" hangingPunct="0">
              <a:spcBef>
                <a:spcPct val="0"/>
              </a:spcBef>
              <a:spcAft>
                <a:spcPct val="0"/>
              </a:spcAft>
              <a:defRPr sz="3200">
                <a:solidFill>
                  <a:schemeClr val="tx2"/>
                </a:solidFill>
                <a:latin typeface="Times" charset="0"/>
                <a:ea typeface="ＭＳ Ｐゴシック" charset="0"/>
              </a:defRPr>
            </a:lvl7pPr>
            <a:lvl8pPr marL="3429000" indent="-228600" algn="ctr" eaLnBrk="0" fontAlgn="base" hangingPunct="0">
              <a:spcBef>
                <a:spcPct val="0"/>
              </a:spcBef>
              <a:spcAft>
                <a:spcPct val="0"/>
              </a:spcAft>
              <a:defRPr sz="3200">
                <a:solidFill>
                  <a:schemeClr val="tx2"/>
                </a:solidFill>
                <a:latin typeface="Times" charset="0"/>
                <a:ea typeface="ＭＳ Ｐゴシック" charset="0"/>
              </a:defRPr>
            </a:lvl8pPr>
            <a:lvl9pPr marL="3886200" indent="-228600" algn="ctr" eaLnBrk="0" fontAlgn="base" hangingPunct="0">
              <a:spcBef>
                <a:spcPct val="0"/>
              </a:spcBef>
              <a:spcAft>
                <a:spcPct val="0"/>
              </a:spcAft>
              <a:defRPr sz="3200">
                <a:solidFill>
                  <a:schemeClr val="tx2"/>
                </a:solidFill>
                <a:latin typeface="Times" charset="0"/>
                <a:ea typeface="ＭＳ Ｐゴシック" charset="0"/>
              </a:defRPr>
            </a:lvl9pPr>
          </a:lstStyle>
          <a:p>
            <a:endParaRPr lang="en-US"/>
          </a:p>
        </p:txBody>
      </p:sp>
      <p:pic>
        <p:nvPicPr>
          <p:cNvPr id="7" name="Picture 6"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8643" y="1643063"/>
            <a:ext cx="583806" cy="436789"/>
          </a:xfrm>
          <a:prstGeom prst="rect">
            <a:avLst/>
          </a:prstGeom>
        </p:spPr>
      </p:pic>
      <p:sp>
        <p:nvSpPr>
          <p:cNvPr id="2" name="TextBox 1"/>
          <p:cNvSpPr txBox="1"/>
          <p:nvPr/>
        </p:nvSpPr>
        <p:spPr>
          <a:xfrm>
            <a:off x="389467" y="2820950"/>
            <a:ext cx="8568267" cy="2308324"/>
          </a:xfrm>
          <a:prstGeom prst="rect">
            <a:avLst/>
          </a:prstGeom>
          <a:noFill/>
        </p:spPr>
        <p:txBody>
          <a:bodyPr wrap="square" rtlCol="0">
            <a:spAutoFit/>
          </a:bodyPr>
          <a:lstStyle/>
          <a:p>
            <a:r>
              <a:rPr lang="en-US" dirty="0" smtClean="0"/>
              <a:t>This animation was </a:t>
            </a:r>
            <a:r>
              <a:rPr lang="en-US" dirty="0"/>
              <a:t>created by Bruce Conklin and the Gladstone Institutes and reviews nuclear reprogramming protocols for inducing </a:t>
            </a:r>
            <a:r>
              <a:rPr lang="en-US" dirty="0" err="1"/>
              <a:t>pluripotency</a:t>
            </a:r>
            <a:r>
              <a:rPr lang="en-US" dirty="0"/>
              <a:t> and </a:t>
            </a:r>
            <a:r>
              <a:rPr lang="en-US" dirty="0" err="1"/>
              <a:t>multipotency</a:t>
            </a:r>
            <a:r>
              <a:rPr lang="en-US" dirty="0"/>
              <a:t> (Video1: </a:t>
            </a:r>
            <a:r>
              <a:rPr lang="en-US" dirty="0" err="1"/>
              <a:t>iPSC</a:t>
            </a:r>
            <a:r>
              <a:rPr lang="en-US" dirty="0"/>
              <a:t> to Direct Reprogramming</a:t>
            </a:r>
            <a:r>
              <a:rPr lang="en-US" dirty="0" smtClean="0"/>
              <a:t>). </a:t>
            </a:r>
            <a:r>
              <a:rPr lang="en-US" dirty="0"/>
              <a:t>Permission to post for educational use and non-commercial use received from copyright holder, The Gladstone Institutes, on January 20, 2012 from Jeanette </a:t>
            </a:r>
            <a:r>
              <a:rPr lang="en-US" dirty="0" err="1"/>
              <a:t>Borzo</a:t>
            </a:r>
            <a:r>
              <a:rPr lang="en-US" dirty="0"/>
              <a:t>, Chief Communications Officer at the Gladstone Institutes: </a:t>
            </a:r>
            <a:r>
              <a:rPr lang="en-US" dirty="0" err="1"/>
              <a:t>jeanette.borzo@gladstone.ucsf.edu</a:t>
            </a:r>
            <a:r>
              <a:rPr lang="en-US" dirty="0"/>
              <a:t>  and videos were received from Elena Lewis Administrator for Bruce Conklin, M.D., Cardiovascular Disease, Gladstone Institutes </a:t>
            </a:r>
            <a:r>
              <a:rPr lang="en-US" dirty="0" err="1"/>
              <a:t>elana.lewis@gladstone.ucsf.edu</a:t>
            </a:r>
            <a:endParaRPr lang="en-US" dirty="0"/>
          </a:p>
        </p:txBody>
      </p:sp>
    </p:spTree>
    <p:extLst>
      <p:ext uri="{BB962C8B-B14F-4D97-AF65-F5344CB8AC3E}">
        <p14:creationId xmlns:p14="http://schemas.microsoft.com/office/powerpoint/2010/main" val="86984426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3299</TotalTime>
  <Words>4123</Words>
  <Application>Microsoft Macintosh PowerPoint</Application>
  <PresentationFormat>On-screen Show (4:3)</PresentationFormat>
  <Paragraphs>268</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PowerPoint Presentation</vt:lpstr>
      <vt:lpstr>iPSCs &amp; Reprogramming</vt:lpstr>
      <vt:lpstr>PowerPoint Presentation</vt:lpstr>
      <vt:lpstr>What Do Stem Cells  Do in the Lab?  Note: Definitions Change with New Experimental Evidence</vt:lpstr>
      <vt:lpstr>PowerPoint Presentation</vt:lpstr>
      <vt:lpstr>Waddington Landscape  Reimagined</vt:lpstr>
      <vt:lpstr>PowerPoint Presentation</vt:lpstr>
      <vt:lpstr>PowerPoint Presentation</vt:lpstr>
      <vt:lpstr>PowerPoint Presentation</vt:lpstr>
      <vt:lpstr>PowerPoint Presentation</vt:lpstr>
      <vt:lpstr>Induced Potential &amp; Regeneration In Vivo Rebuilding Soldiers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Emmanuel</dc:creator>
  <cp:lastModifiedBy>Katayoun Chamany</cp:lastModifiedBy>
  <cp:revision>79</cp:revision>
  <dcterms:created xsi:type="dcterms:W3CDTF">2014-05-27T15:30:47Z</dcterms:created>
  <dcterms:modified xsi:type="dcterms:W3CDTF">2016-03-03T13:44:40Z</dcterms:modified>
</cp:coreProperties>
</file>