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257" r:id="rId2"/>
    <p:sldId id="262" r:id="rId3"/>
    <p:sldId id="281" r:id="rId4"/>
    <p:sldId id="328" r:id="rId5"/>
    <p:sldId id="279" r:id="rId6"/>
    <p:sldId id="299" r:id="rId7"/>
    <p:sldId id="288" r:id="rId8"/>
    <p:sldId id="289" r:id="rId9"/>
    <p:sldId id="304" r:id="rId10"/>
    <p:sldId id="305" r:id="rId11"/>
    <p:sldId id="306" r:id="rId12"/>
    <p:sldId id="307" r:id="rId13"/>
    <p:sldId id="308" r:id="rId14"/>
    <p:sldId id="309" r:id="rId15"/>
    <p:sldId id="260" r:id="rId16"/>
    <p:sldId id="296" r:id="rId17"/>
    <p:sldId id="297" r:id="rId18"/>
    <p:sldId id="298" r:id="rId19"/>
    <p:sldId id="258" r:id="rId20"/>
    <p:sldId id="259" r:id="rId21"/>
    <p:sldId id="283" r:id="rId22"/>
    <p:sldId id="316" r:id="rId23"/>
    <p:sldId id="317" r:id="rId24"/>
    <p:sldId id="280" r:id="rId25"/>
    <p:sldId id="318" r:id="rId26"/>
    <p:sldId id="319" r:id="rId27"/>
    <p:sldId id="320" r:id="rId28"/>
    <p:sldId id="321" r:id="rId29"/>
    <p:sldId id="322" r:id="rId30"/>
    <p:sldId id="323" r:id="rId31"/>
    <p:sldId id="324" r:id="rId32"/>
    <p:sldId id="325" r:id="rId33"/>
    <p:sldId id="326" r:id="rId34"/>
    <p:sldId id="327" r:id="rId35"/>
    <p:sldId id="282" r:id="rId36"/>
    <p:sldId id="300" r:id="rId37"/>
    <p:sldId id="301" r:id="rId38"/>
    <p:sldId id="302" r:id="rId39"/>
    <p:sldId id="303" r:id="rId40"/>
    <p:sldId id="312" r:id="rId41"/>
    <p:sldId id="311" r:id="rId42"/>
    <p:sldId id="314" r:id="rId43"/>
    <p:sldId id="310" r:id="rId44"/>
    <p:sldId id="315" r:id="rId45"/>
    <p:sldId id="313"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2919C"/>
    <a:srgbClr val="B2291C"/>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46" autoAdjust="0"/>
    <p:restoredTop sz="68670" autoAdjust="0"/>
  </p:normalViewPr>
  <p:slideViewPr>
    <p:cSldViewPr snapToGrid="0" snapToObjects="1">
      <p:cViewPr>
        <p:scale>
          <a:sx n="103" d="100"/>
          <a:sy n="103" d="100"/>
        </p:scale>
        <p:origin x="-1864" y="90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5835F0-1DF8-9C4E-AC14-09721E5711A5}" type="datetimeFigureOut">
              <a:rPr lang="en-US" smtClean="0"/>
              <a:t>2/23/16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A1D47B-A350-0746-A315-BAF5223465B6}" type="slidenum">
              <a:rPr lang="en-US" smtClean="0"/>
              <a:t>‹#›</a:t>
            </a:fld>
            <a:endParaRPr lang="en-US"/>
          </a:p>
        </p:txBody>
      </p:sp>
    </p:spTree>
    <p:extLst>
      <p:ext uri="{BB962C8B-B14F-4D97-AF65-F5344CB8AC3E}">
        <p14:creationId xmlns:p14="http://schemas.microsoft.com/office/powerpoint/2010/main" val="200699344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youtube.com/watch?v=bkVhLJLG7ug&amp;feature=related" TargetMode="External"/><Relationship Id="rId4" Type="http://schemas.openxmlformats.org/officeDocument/2006/relationships/hyperlink" Target="http://www.nature.com/emboj/journal/v25/n15/extref/7601227s2.mpg" TargetMode="External"/><Relationship Id="rId5" Type="http://schemas.openxmlformats.org/officeDocument/2006/relationships/hyperlink" Target="http://www.nature.com/emboj/journal/v25/n15/extref/7601227s11.mpg" TargetMode="External"/><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5C61D8-F973-6D4C-B901-DA1CFC376FEA}" type="slidenum">
              <a:rPr lang="en-US" smtClean="0"/>
              <a:t>1</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endParaRPr lang="en-US"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a:p>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11</a:t>
            </a:fld>
            <a:endParaRPr lang="en-US"/>
          </a:p>
        </p:txBody>
      </p:sp>
    </p:spTree>
    <p:extLst>
      <p:ext uri="{BB962C8B-B14F-4D97-AF65-F5344CB8AC3E}">
        <p14:creationId xmlns:p14="http://schemas.microsoft.com/office/powerpoint/2010/main" val="35183434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endParaRPr lang="en-US"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a:p>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12</a:t>
            </a:fld>
            <a:endParaRPr lang="en-US"/>
          </a:p>
        </p:txBody>
      </p:sp>
    </p:spTree>
    <p:extLst>
      <p:ext uri="{BB962C8B-B14F-4D97-AF65-F5344CB8AC3E}">
        <p14:creationId xmlns:p14="http://schemas.microsoft.com/office/powerpoint/2010/main" val="68888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b="1" dirty="0" smtClean="0"/>
              <a:t>References:</a:t>
            </a:r>
          </a:p>
          <a:p>
            <a:endParaRPr lang="en-US"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a:p>
            <a:pPr marL="228600" indent="-228600">
              <a:buFont typeface="+mj-lt"/>
              <a:buAutoNum type="arabicPeriod"/>
            </a:pPr>
            <a:r>
              <a:rPr lang="en-US" dirty="0" err="1" smtClean="0"/>
              <a:t>Cerrato</a:t>
            </a:r>
            <a:r>
              <a:rPr lang="en-US" dirty="0" smtClean="0"/>
              <a:t>, F. et al. 2003.</a:t>
            </a:r>
            <a:r>
              <a:rPr lang="en-US" baseline="0" dirty="0" smtClean="0"/>
              <a:t> Paternal imprints can be established on the </a:t>
            </a:r>
            <a:r>
              <a:rPr lang="en-US" i="1" baseline="0" dirty="0" smtClean="0"/>
              <a:t>maternal Igf2-H19 </a:t>
            </a:r>
            <a:r>
              <a:rPr lang="en-US" i="0" baseline="0" dirty="0" smtClean="0"/>
              <a:t> locus without altering replication timing of DNA. Human Molecular Genetics. 12 (23):3123-313 .2</a:t>
            </a:r>
            <a:r>
              <a:rPr lang="en-US" i="1" dirty="0" smtClean="0"/>
              <a:t>http</a:t>
            </a:r>
            <a:r>
              <a:rPr lang="en-US" dirty="0" smtClean="0"/>
              <a:t>://</a:t>
            </a:r>
            <a:r>
              <a:rPr lang="en-US" dirty="0" err="1" smtClean="0"/>
              <a:t>hmg.oxfordjournals.org</a:t>
            </a:r>
            <a:r>
              <a:rPr lang="en-US" dirty="0" smtClean="0"/>
              <a:t>/content/12/23/3123.full.pdf</a:t>
            </a:r>
            <a:endParaRPr lang="en-US" dirty="0"/>
          </a:p>
        </p:txBody>
      </p:sp>
      <p:sp>
        <p:nvSpPr>
          <p:cNvPr id="4" name="Slide Number Placeholder 3"/>
          <p:cNvSpPr>
            <a:spLocks noGrp="1"/>
          </p:cNvSpPr>
          <p:nvPr>
            <p:ph type="sldNum" sz="quarter" idx="10"/>
          </p:nvPr>
        </p:nvSpPr>
        <p:spPr/>
        <p:txBody>
          <a:bodyPr/>
          <a:lstStyle/>
          <a:p>
            <a:fld id="{CD4A7AF9-C802-9049-9311-AA17F8FC40DE}" type="slidenum">
              <a:rPr lang="en-US" smtClean="0"/>
              <a:pPr/>
              <a:t>13</a:t>
            </a:fld>
            <a:endParaRPr lang="en-US"/>
          </a:p>
        </p:txBody>
      </p:sp>
    </p:spTree>
    <p:extLst>
      <p:ext uri="{BB962C8B-B14F-4D97-AF65-F5344CB8AC3E}">
        <p14:creationId xmlns:p14="http://schemas.microsoft.com/office/powerpoint/2010/main" val="1980613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b="1" dirty="0" smtClean="0"/>
              <a:t>References</a:t>
            </a:r>
            <a:r>
              <a:rPr lang="en-US" b="1" baseline="0" dirty="0" smtClean="0"/>
              <a:t> </a:t>
            </a:r>
            <a:endParaRPr lang="en-US" b="1"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a:p>
            <a:pPr marL="228600" indent="-228600">
              <a:buFont typeface="+mj-lt"/>
              <a:buAutoNum type="arabicPeriod"/>
            </a:pPr>
            <a:r>
              <a:rPr lang="en-US" dirty="0" err="1" smtClean="0"/>
              <a:t>Cerrato</a:t>
            </a:r>
            <a:r>
              <a:rPr lang="en-US" dirty="0" smtClean="0"/>
              <a:t>, F. et al. 2003.</a:t>
            </a:r>
            <a:r>
              <a:rPr lang="en-US" baseline="0" dirty="0" smtClean="0"/>
              <a:t> Paternal imprints can be established on the </a:t>
            </a:r>
            <a:r>
              <a:rPr lang="en-US" i="1" baseline="0" dirty="0" smtClean="0"/>
              <a:t>maternal Igf2-H19 </a:t>
            </a:r>
            <a:r>
              <a:rPr lang="en-US" i="0" baseline="0" dirty="0" smtClean="0"/>
              <a:t> locus without altering replication timing of DNA. Human Molecular Genetics. 12 (23):3123-313 .2</a:t>
            </a:r>
            <a:r>
              <a:rPr lang="en-US" i="1" dirty="0" smtClean="0"/>
              <a:t>http</a:t>
            </a:r>
            <a:r>
              <a:rPr lang="en-US" dirty="0" smtClean="0"/>
              <a:t>://</a:t>
            </a:r>
            <a:r>
              <a:rPr lang="en-US" dirty="0" err="1" smtClean="0"/>
              <a:t>hmg.oxfordjournals.org</a:t>
            </a:r>
            <a:r>
              <a:rPr lang="en-US" dirty="0" smtClean="0"/>
              <a:t>/content/12/23/3123.full.pdf</a:t>
            </a:r>
          </a:p>
          <a:p>
            <a:pPr marL="228600" indent="-228600">
              <a:buFont typeface="+mj-lt"/>
              <a:buAutoNum type="arabicPeriod"/>
            </a:pPr>
            <a:r>
              <a:rPr lang="en-US" dirty="0" err="1" smtClean="0"/>
              <a:t>Kono</a:t>
            </a:r>
            <a:r>
              <a:rPr lang="en-US" dirty="0" smtClean="0"/>
              <a:t>, T.</a:t>
            </a:r>
            <a:r>
              <a:rPr lang="en-US" baseline="0" dirty="0" smtClean="0"/>
              <a:t> et al. 2004. </a:t>
            </a:r>
            <a:r>
              <a:rPr lang="en-US" baseline="0" dirty="0" err="1" smtClean="0"/>
              <a:t>Brith</a:t>
            </a:r>
            <a:r>
              <a:rPr lang="en-US" baseline="0" dirty="0" smtClean="0"/>
              <a:t> of </a:t>
            </a:r>
            <a:r>
              <a:rPr lang="en-US" baseline="0" dirty="0" err="1" smtClean="0"/>
              <a:t>parthenogenetic</a:t>
            </a:r>
            <a:r>
              <a:rPr lang="en-US" baseline="0" dirty="0" smtClean="0"/>
              <a:t> mice that can develop to adulthood. Nature. </a:t>
            </a:r>
            <a:r>
              <a:rPr lang="en-US" baseline="0" smtClean="0"/>
              <a:t>428:860-864. </a:t>
            </a:r>
            <a:endParaRPr lang="en-US" dirty="0" smtClean="0"/>
          </a:p>
          <a:p>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14</a:t>
            </a:fld>
            <a:endParaRPr lang="en-US"/>
          </a:p>
        </p:txBody>
      </p:sp>
    </p:spTree>
    <p:extLst>
      <p:ext uri="{BB962C8B-B14F-4D97-AF65-F5344CB8AC3E}">
        <p14:creationId xmlns:p14="http://schemas.microsoft.com/office/powerpoint/2010/main" val="2147083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r>
              <a:rPr lang="en-US" b="1" baseline="0" dirty="0" smtClean="0"/>
              <a:t> </a:t>
            </a:r>
          </a:p>
          <a:p>
            <a:endParaRPr lang="en-US" baseline="0" dirty="0" smtClean="0"/>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smtClean="0"/>
              <a:t>Video: </a:t>
            </a:r>
            <a:r>
              <a:rPr lang="en-US" i="0" baseline="0" dirty="0" err="1" smtClean="0"/>
              <a:t>Alberts</a:t>
            </a:r>
            <a:r>
              <a:rPr lang="en-US" i="0" baseline="0" dirty="0" smtClean="0"/>
              <a:t>, B. et al. Calcium Wave During Fertilization.  Garland Publishing  http://</a:t>
            </a:r>
            <a:r>
              <a:rPr lang="en-US" i="0" baseline="0" dirty="0" err="1" smtClean="0"/>
              <a:t>www.dnatube.com</a:t>
            </a:r>
            <a:r>
              <a:rPr lang="en-US" i="0" baseline="0" dirty="0" smtClean="0"/>
              <a:t>/video/4180/Calcium-Wave-During-Fertilization</a:t>
            </a:r>
          </a:p>
          <a:p>
            <a:pPr marL="228600" indent="-228600">
              <a:buFont typeface="+mj-lt"/>
              <a:buAutoNum type="arabicPeriod"/>
            </a:pPr>
            <a:r>
              <a:rPr lang="en-US" b="1" baseline="0" dirty="0" smtClean="0"/>
              <a:t>Video: </a:t>
            </a:r>
            <a:r>
              <a:rPr lang="en-US" baseline="0" dirty="0" smtClean="0"/>
              <a:t>Human Embryonic Development- Narrated by Douglas Melton. HHMI </a:t>
            </a:r>
            <a:r>
              <a:rPr lang="en-US" baseline="0" dirty="0" err="1" smtClean="0"/>
              <a:t>BioInteractive</a:t>
            </a:r>
            <a:r>
              <a:rPr lang="en-US" baseline="0" dirty="0" smtClean="0"/>
              <a:t> Animations. </a:t>
            </a:r>
            <a:r>
              <a:rPr lang="en-US" i="1" baseline="0" dirty="0" smtClean="0"/>
              <a:t> In </a:t>
            </a:r>
            <a:r>
              <a:rPr lang="en-US" i="0" baseline="0" dirty="0" smtClean="0"/>
              <a:t> Potent Biology: Stem Cells, Cloning and Regeneration. http://</a:t>
            </a:r>
            <a:r>
              <a:rPr lang="en-US" i="0" baseline="0" dirty="0" err="1" smtClean="0"/>
              <a:t>bcove.me</a:t>
            </a:r>
            <a:r>
              <a:rPr lang="en-US" i="0" baseline="0" dirty="0" smtClean="0"/>
              <a:t>/s4n8gkx4 </a:t>
            </a:r>
          </a:p>
          <a:p>
            <a:pPr marL="228600" indent="-228600">
              <a:buFont typeface="+mj-lt"/>
              <a:buAutoNum type="arabicPeriod"/>
            </a:pPr>
            <a:r>
              <a:rPr lang="en-US" b="1" baseline="0" dirty="0" smtClean="0"/>
              <a:t>Video: </a:t>
            </a:r>
            <a:r>
              <a:rPr lang="en-US" i="0" baseline="0" dirty="0" smtClean="0"/>
              <a:t>Texas Fertility Center. Human Embryo Growing from Fertilization to Day 6 Via </a:t>
            </a:r>
            <a:r>
              <a:rPr lang="en-US" i="0" baseline="0" dirty="0" err="1" smtClean="0"/>
              <a:t>Embryoscope</a:t>
            </a:r>
            <a:r>
              <a:rPr lang="en-US" i="0" baseline="0" dirty="0" smtClean="0"/>
              <a:t>. http://</a:t>
            </a:r>
            <a:r>
              <a:rPr lang="en-US" i="0" baseline="0" dirty="0" err="1" smtClean="0"/>
              <a:t>www.youtube.com</a:t>
            </a:r>
            <a:r>
              <a:rPr lang="en-US" i="0" baseline="0" dirty="0" smtClean="0"/>
              <a:t>/</a:t>
            </a:r>
            <a:r>
              <a:rPr lang="en-US" i="0" baseline="0" dirty="0" err="1" smtClean="0"/>
              <a:t>watch?v</a:t>
            </a:r>
            <a:r>
              <a:rPr lang="en-US" i="0" baseline="0" dirty="0" smtClean="0"/>
              <a:t>=RcjJ8LUvdkc </a:t>
            </a:r>
          </a:p>
          <a:p>
            <a:pPr marL="228600" indent="-228600">
              <a:buFont typeface="+mj-lt"/>
              <a:buAutoNum type="arabicPeriod"/>
            </a:pPr>
            <a:r>
              <a:rPr lang="en-US" b="1" i="0" baseline="0" dirty="0" smtClean="0"/>
              <a:t>Video: </a:t>
            </a:r>
            <a:r>
              <a:rPr lang="en-US" i="0" baseline="0" dirty="0" smtClean="0"/>
              <a:t>PBS. Life’s Greatest Miracle. http://</a:t>
            </a:r>
            <a:r>
              <a:rPr lang="en-US" i="0" baseline="0" dirty="0" err="1" smtClean="0"/>
              <a:t>video.pbs.org</a:t>
            </a:r>
            <a:r>
              <a:rPr lang="en-US" i="0" baseline="0" dirty="0" smtClean="0"/>
              <a:t>/video/1841157252/</a:t>
            </a:r>
          </a:p>
          <a:p>
            <a:pPr marL="228600" indent="-228600">
              <a:buFont typeface="+mj-lt"/>
              <a:buAutoNum type="arabicPeriod"/>
            </a:pPr>
            <a:endParaRPr lang="en-US" i="0" baseline="0" dirty="0" smtClean="0"/>
          </a:p>
          <a:p>
            <a:endParaRPr lang="en-US" baseline="0" dirty="0" smtClean="0"/>
          </a:p>
        </p:txBody>
      </p:sp>
      <p:sp>
        <p:nvSpPr>
          <p:cNvPr id="4" name="Slide Number Placeholder 3"/>
          <p:cNvSpPr>
            <a:spLocks noGrp="1"/>
          </p:cNvSpPr>
          <p:nvPr>
            <p:ph type="sldNum" sz="quarter" idx="10"/>
          </p:nvPr>
        </p:nvSpPr>
        <p:spPr/>
        <p:txBody>
          <a:bodyPr/>
          <a:lstStyle/>
          <a:p>
            <a:fld id="{D1A1D47B-A350-0746-A315-BAF5223465B6}" type="slidenum">
              <a:rPr lang="en-US" smtClean="0"/>
              <a:t>15</a:t>
            </a:fld>
            <a:endParaRPr lang="en-US"/>
          </a:p>
        </p:txBody>
      </p:sp>
    </p:spTree>
    <p:extLst>
      <p:ext uri="{BB962C8B-B14F-4D97-AF65-F5344CB8AC3E}">
        <p14:creationId xmlns:p14="http://schemas.microsoft.com/office/powerpoint/2010/main" val="12217591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atin typeface="Times" charset="0"/>
              <a:ea typeface="ＭＳ Ｐゴシック" charset="-128"/>
              <a:cs typeface="ＭＳ Ｐゴシック" charset="-128"/>
            </a:endParaRPr>
          </a:p>
        </p:txBody>
      </p:sp>
      <p:sp>
        <p:nvSpPr>
          <p:cNvPr id="29699" name="Slide Number Placeholder 3"/>
          <p:cNvSpPr>
            <a:spLocks noGrp="1"/>
          </p:cNvSpPr>
          <p:nvPr>
            <p:ph type="sldNum" sz="quarter" idx="5"/>
          </p:nvPr>
        </p:nvSpPr>
        <p:spPr bwMode="auto">
          <a:noFill/>
          <a:ln>
            <a:miter lim="800000"/>
            <a:headEnd/>
            <a:tailEnd/>
          </a:ln>
        </p:spPr>
        <p:txBody>
          <a:bodyPr/>
          <a:lstStyle/>
          <a:p>
            <a:fld id="{EE04831B-7FE2-674F-A74C-1EE085C366F3}" type="slidenum">
              <a:rPr lang="en-US"/>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atin typeface="Times" charset="0"/>
                <a:ea typeface="ＭＳ Ｐゴシック" charset="-128"/>
                <a:cs typeface="ＭＳ Ｐゴシック" charset="-128"/>
              </a:rPr>
              <a:t>Science Now: Sept 9, 2002. http://news.sciencemag.org/sciencenow/2002/09/09-01.html </a:t>
            </a:r>
            <a:r>
              <a:rPr lang="en-US">
                <a:ea typeface="ＭＳ Ｐゴシック" charset="-128"/>
                <a:cs typeface="ＭＳ Ｐゴシック" charset="-128"/>
              </a:rPr>
              <a:t>Reasoning that such RNA, if it exists, could hold the key to paternal potency, molecular geneticist Stephen Krawetz of Wayne State University in Detroit, Michigan, and colleagues used microarray analysis to create an mRNA "fingerprint" of healthy sperm. The team purified sperm from nine men and screened for mRNA with a microarray that can register matches to some 30,000 gene fragments. They calculated that healthy sperm contain between 2682 to 2886 different mRNA messages. To determine whether these protein templates might be involved in early embryo development--a job previously considered the domain of the egg's RNA stash--the researchers compared the mRNA from sperm, unfertilized eggs, and fertilized embryos just beginning to develop. They found 10 mRNAs in the developing embryo that were present in sperm but not eggs, turning the egg-centric view of RNA on its head.</a:t>
            </a:r>
          </a:p>
          <a:p>
            <a:pPr eaLnBrk="1" hangingPunct="1">
              <a:spcBef>
                <a:spcPct val="0"/>
              </a:spcBef>
            </a:pPr>
            <a:r>
              <a:rPr lang="en-US">
                <a:latin typeface="Times" charset="0"/>
                <a:ea typeface="ＭＳ Ｐゴシック" charset="-128"/>
                <a:cs typeface="ＭＳ Ｐゴシック" charset="-128"/>
              </a:rPr>
              <a:t> </a:t>
            </a:r>
          </a:p>
        </p:txBody>
      </p:sp>
      <p:sp>
        <p:nvSpPr>
          <p:cNvPr id="25603" name="Slide Number Placeholder 3"/>
          <p:cNvSpPr>
            <a:spLocks noGrp="1"/>
          </p:cNvSpPr>
          <p:nvPr>
            <p:ph type="sldNum" sz="quarter" idx="5"/>
          </p:nvPr>
        </p:nvSpPr>
        <p:spPr bwMode="auto">
          <a:noFill/>
          <a:ln>
            <a:miter lim="800000"/>
            <a:headEnd/>
            <a:tailEnd/>
          </a:ln>
        </p:spPr>
        <p:txBody>
          <a:bodyPr/>
          <a:lstStyle/>
          <a:p>
            <a:fld id="{B33D25B0-7965-D34C-B569-42E1B8415D97}" type="slidenum">
              <a:rPr lang="en-US"/>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atin typeface="Times" charset="0"/>
                <a:ea typeface="ＭＳ Ｐゴシック" charset="-128"/>
                <a:cs typeface="ＭＳ Ｐゴシック" charset="-128"/>
              </a:rPr>
              <a:t>Science Now: Sept 9, 2002. http://news.sciencemag.org/sciencenow/2002/09/09-01.html </a:t>
            </a:r>
            <a:r>
              <a:rPr lang="en-US">
                <a:ea typeface="ＭＳ Ｐゴシック" charset="-128"/>
                <a:cs typeface="ＭＳ Ｐゴシック" charset="-128"/>
              </a:rPr>
              <a:t>Reasoning that such RNA, if it exists, could hold the key to paternal potency, molecular geneticist Stephen Krawetz of Wayne State University in Detroit, Michigan, and colleagues used microarray analysis to create an mRNA "fingerprint" of healthy sperm. The team purified sperm from nine men and screened for mRNA with a microarray that can register matches to some 30,000 gene fragments. They calculated that healthy sperm contain between 2682 to 2886 different mRNA messages. To determine whether these protein templates might be involved in early embryo development--a job previously considered the domain of the egg's RNA stash--the researchers compared the mRNA from sperm, unfertilized eggs, and fertilized embryos just beginning to develop. They found 10 mRNAs in the developing embryo that were present in sperm but not eggs, turning the egg-centric view of RNA on its head.</a:t>
            </a:r>
          </a:p>
          <a:p>
            <a:pPr eaLnBrk="1" hangingPunct="1">
              <a:spcBef>
                <a:spcPct val="0"/>
              </a:spcBef>
            </a:pPr>
            <a:r>
              <a:rPr lang="en-US">
                <a:latin typeface="Times" charset="0"/>
                <a:ea typeface="ＭＳ Ｐゴシック" charset="-128"/>
                <a:cs typeface="ＭＳ Ｐゴシック" charset="-128"/>
              </a:rPr>
              <a:t> </a:t>
            </a:r>
          </a:p>
        </p:txBody>
      </p:sp>
      <p:sp>
        <p:nvSpPr>
          <p:cNvPr id="27651" name="Slide Number Placeholder 3"/>
          <p:cNvSpPr>
            <a:spLocks noGrp="1"/>
          </p:cNvSpPr>
          <p:nvPr>
            <p:ph type="sldNum" sz="quarter" idx="5"/>
          </p:nvPr>
        </p:nvSpPr>
        <p:spPr bwMode="auto">
          <a:noFill/>
          <a:ln>
            <a:miter lim="800000"/>
            <a:headEnd/>
            <a:tailEnd/>
          </a:ln>
        </p:spPr>
        <p:txBody>
          <a:bodyPr/>
          <a:lstStyle/>
          <a:p>
            <a:fld id="{6C081E43-A864-1B43-84E5-B895797B99F4}" type="slidenum">
              <a:rPr lang="en-US"/>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marL="457200" marR="0" lvl="1" indent="0" algn="l" defTabSz="457200" rtl="0" eaLnBrk="1" fontAlgn="base" latinLnBrk="0" hangingPunct="1">
              <a:lnSpc>
                <a:spcPct val="100000"/>
              </a:lnSpc>
              <a:spcBef>
                <a:spcPct val="0"/>
              </a:spcBef>
              <a:spcAft>
                <a:spcPct val="0"/>
              </a:spcAft>
              <a:buClrTx/>
              <a:buSzTx/>
              <a:buFontTx/>
              <a:buNone/>
              <a:tabLst/>
              <a:defRPr/>
            </a:pPr>
            <a:r>
              <a:rPr lang="en-US" dirty="0" smtClean="0"/>
              <a:t>Though </a:t>
            </a:r>
            <a:r>
              <a:rPr lang="en-US" baseline="0" dirty="0" smtClean="0"/>
              <a:t>humans </a:t>
            </a:r>
            <a:r>
              <a:rPr lang="en-US" dirty="0" smtClean="0"/>
              <a:t>are multicellular</a:t>
            </a:r>
            <a:r>
              <a:rPr lang="en-US" baseline="0" dirty="0" smtClean="0"/>
              <a:t> and much larger than the single celled organism </a:t>
            </a:r>
            <a:r>
              <a:rPr lang="en-US" baseline="0" dirty="0" err="1" smtClean="0"/>
              <a:t>dictystelium</a:t>
            </a:r>
            <a:r>
              <a:rPr lang="en-US" baseline="0" dirty="0" smtClean="0"/>
              <a:t>, our cells behave in similar ways to environmental cues and this includes human sex cells- egg and sperm. As described in the </a:t>
            </a:r>
            <a:r>
              <a:rPr lang="en-US" baseline="0" dirty="0" err="1" smtClean="0"/>
              <a:t>Schatten</a:t>
            </a:r>
            <a:r>
              <a:rPr lang="en-US" baseline="0" dirty="0" smtClean="0"/>
              <a:t> and </a:t>
            </a:r>
            <a:r>
              <a:rPr lang="en-US" baseline="0" dirty="0" err="1" smtClean="0"/>
              <a:t>Schatten</a:t>
            </a:r>
            <a:r>
              <a:rPr lang="en-US" baseline="0" dirty="0" smtClean="0"/>
              <a:t> 1983 paper “The Energetic Egg,”  the egg releases a signal that the sperm senses. Because the gradient of the chemical signal is strongest near the egg, it acts as a navigational signal causing the sperm to activate its motility proteins and move in the direction of the highest signal concentration, much like the </a:t>
            </a:r>
            <a:r>
              <a:rPr lang="en-US" baseline="0" dirty="0" err="1" smtClean="0"/>
              <a:t>dictystelium</a:t>
            </a:r>
            <a:r>
              <a:rPr lang="en-US" baseline="0" dirty="0" smtClean="0"/>
              <a:t> slime mold moves towards a cornflake or a chemical </a:t>
            </a:r>
            <a:r>
              <a:rPr lang="en-US" baseline="0" dirty="0" err="1" smtClean="0"/>
              <a:t>cAMP</a:t>
            </a:r>
            <a:r>
              <a:rPr lang="en-US" baseline="0" dirty="0" smtClean="0"/>
              <a:t> ( see prior </a:t>
            </a:r>
            <a:r>
              <a:rPr lang="en-US" baseline="0" dirty="0" err="1" smtClean="0"/>
              <a:t>ppt</a:t>
            </a:r>
            <a:r>
              <a:rPr lang="en-US" baseline="0" dirty="0" smtClean="0"/>
              <a:t> on What is a cell?) . </a:t>
            </a:r>
            <a:r>
              <a:rPr lang="en-US" dirty="0" smtClean="0"/>
              <a:t>In the case of the </a:t>
            </a:r>
            <a:r>
              <a:rPr lang="en-US" dirty="0" err="1" smtClean="0"/>
              <a:t>dictystelium</a:t>
            </a:r>
            <a:r>
              <a:rPr lang="en-US" dirty="0" smtClean="0"/>
              <a:t> fruiting</a:t>
            </a:r>
            <a:r>
              <a:rPr lang="en-US" baseline="0" dirty="0" smtClean="0"/>
              <a:t> body</a:t>
            </a:r>
            <a:r>
              <a:rPr lang="en-US" dirty="0" smtClean="0"/>
              <a:t> formation, we see that</a:t>
            </a:r>
            <a:r>
              <a:rPr lang="en-US" baseline="0" dirty="0" smtClean="0"/>
              <a:t> some cells in response to the chemical </a:t>
            </a:r>
            <a:r>
              <a:rPr lang="en-US" baseline="0" dirty="0" err="1" smtClean="0"/>
              <a:t>cAMP</a:t>
            </a:r>
            <a:r>
              <a:rPr lang="en-US" baseline="0" dirty="0" smtClean="0"/>
              <a:t> become the stalk, some the spores, and some die. In each case the cells are becoming specialized by activating some genes and turning off others such that the cells in each part of the fruiting body are using different proteins to execute different functions and  exhibit different behaviors. The same thing must happen during the more time consuming human fertilization and development processes through a combination of intracellular and extracellular signaling cascades that occur among sex cells, cells in the developing embryo, and cells of the supporting tissues such as chimeric placenta and the mother’s tissue and blood.</a:t>
            </a:r>
            <a:endParaRPr lang="en-US" dirty="0" smtClean="0"/>
          </a:p>
          <a:p>
            <a:pPr marL="457200" marR="0" lvl="1" indent="0" algn="l" defTabSz="457200" rtl="0" eaLnBrk="1" fontAlgn="base" latinLnBrk="0" hangingPunct="1">
              <a:lnSpc>
                <a:spcPct val="100000"/>
              </a:lnSpc>
              <a:spcBef>
                <a:spcPct val="0"/>
              </a:spcBef>
              <a:spcAft>
                <a:spcPct val="0"/>
              </a:spcAft>
              <a:buClrTx/>
              <a:buSzTx/>
              <a:buFontTx/>
              <a:buNone/>
              <a:tabLst/>
              <a:defRPr/>
            </a:pPr>
            <a:endParaRPr lang="en-US" baseline="0" dirty="0" smtClean="0"/>
          </a:p>
          <a:p>
            <a:pPr marL="457200" marR="0" lvl="1" indent="0" algn="l" defTabSz="457200" rtl="0" eaLnBrk="1" fontAlgn="base" latinLnBrk="0" hangingPunct="1">
              <a:lnSpc>
                <a:spcPct val="100000"/>
              </a:lnSpc>
              <a:spcBef>
                <a:spcPct val="0"/>
              </a:spcBef>
              <a:spcAft>
                <a:spcPct val="0"/>
              </a:spcAft>
              <a:buClrTx/>
              <a:buSzTx/>
              <a:buFontTx/>
              <a:buNone/>
              <a:tabLst/>
              <a:defRPr/>
            </a:pPr>
            <a:r>
              <a:rPr lang="en-US" baseline="0" dirty="0" smtClean="0"/>
              <a:t>A number of fertilization narratives have been created by artists, feminist scholars, and experimental scientists, with each one highlighting something different. As feminist scholar Emily Martin highlights in her 1991 essay “The Egg and The Sperm: How Science has Constructed A Romance Based on Stereotypical Male-Female Roles,” the interaction between egg and sperm should not be minimized nor should there be any emphasis given on one over the other. Most importantly, Martin stresses the dangers in positioning either one as the aggressor.  </a:t>
            </a:r>
          </a:p>
          <a:p>
            <a:pPr marL="457200" marR="0" lvl="1" indent="0" algn="l" defTabSz="457200" rtl="0" eaLnBrk="1" fontAlgn="base" latinLnBrk="0" hangingPunct="1">
              <a:lnSpc>
                <a:spcPct val="100000"/>
              </a:lnSpc>
              <a:spcBef>
                <a:spcPct val="0"/>
              </a:spcBef>
              <a:spcAft>
                <a:spcPct val="0"/>
              </a:spcAft>
              <a:buClrTx/>
              <a:buSzTx/>
              <a:buFontTx/>
              <a:buNone/>
              <a:tabLst/>
              <a:defRPr/>
            </a:pPr>
            <a:endParaRPr lang="en-US" dirty="0" smtClean="0"/>
          </a:p>
          <a:p>
            <a:pPr lvl="1">
              <a:spcBef>
                <a:spcPct val="0"/>
              </a:spcBef>
            </a:pPr>
            <a:r>
              <a:rPr lang="en-US" dirty="0" smtClean="0"/>
              <a:t>First image of sperm and egg: </a:t>
            </a:r>
          </a:p>
          <a:p>
            <a:pPr>
              <a:spcBef>
                <a:spcPct val="0"/>
              </a:spcBef>
            </a:pPr>
            <a:r>
              <a:rPr lang="en-US" dirty="0" err="1" smtClean="0"/>
              <a:t>Chemotaxis</a:t>
            </a:r>
            <a:r>
              <a:rPr lang="en-US" dirty="0" smtClean="0"/>
              <a:t>: sperm “sniffs” its way to egg</a:t>
            </a:r>
          </a:p>
          <a:p>
            <a:pPr lvl="1">
              <a:spcBef>
                <a:spcPct val="0"/>
              </a:spcBef>
            </a:pPr>
            <a:r>
              <a:rPr lang="en-US" dirty="0" smtClean="0"/>
              <a:t>Second image: </a:t>
            </a:r>
          </a:p>
          <a:p>
            <a:pPr>
              <a:spcBef>
                <a:spcPct val="0"/>
              </a:spcBef>
            </a:pPr>
            <a:r>
              <a:rPr lang="en-US" dirty="0" smtClean="0"/>
              <a:t>Intracellular Calcium Wave: sperm entry  triggers calcium influx and subsequent cell division via mitosis </a:t>
            </a:r>
          </a:p>
          <a:p>
            <a:pPr lvl="1">
              <a:spcBef>
                <a:spcPct val="0"/>
              </a:spcBef>
            </a:pPr>
            <a:r>
              <a:rPr lang="en-US" dirty="0" smtClean="0"/>
              <a:t>Third image</a:t>
            </a:r>
          </a:p>
          <a:p>
            <a:pPr>
              <a:spcBef>
                <a:spcPct val="0"/>
              </a:spcBef>
            </a:pPr>
            <a:r>
              <a:rPr lang="en-US" dirty="0" smtClean="0"/>
              <a:t>Maternal Signaling Gradient: signals from the womb instruct cell differentiation and determine patterning; top-bottom. </a:t>
            </a:r>
          </a:p>
          <a:p>
            <a:pPr lvl="1">
              <a:spcBef>
                <a:spcPct val="0"/>
              </a:spcBef>
            </a:pPr>
            <a:r>
              <a:rPr lang="en-US" dirty="0" smtClean="0"/>
              <a:t>Fourth Image</a:t>
            </a:r>
          </a:p>
          <a:p>
            <a:pPr>
              <a:spcBef>
                <a:spcPct val="0"/>
              </a:spcBef>
            </a:pPr>
            <a:r>
              <a:rPr lang="en-US" dirty="0" smtClean="0"/>
              <a:t>Blastula Signal Gradients: ICM cells communicate with one another, but layers result in different  concentration levels of signals reaching different cells. </a:t>
            </a:r>
          </a:p>
          <a:p>
            <a:pPr lvl="1">
              <a:spcBef>
                <a:spcPct val="0"/>
              </a:spcBef>
            </a:pPr>
            <a:r>
              <a:rPr lang="en-US" dirty="0" smtClean="0"/>
              <a:t>Fifth Image</a:t>
            </a:r>
          </a:p>
          <a:p>
            <a:pPr>
              <a:spcBef>
                <a:spcPct val="0"/>
              </a:spcBef>
            </a:pPr>
            <a:r>
              <a:rPr lang="en-US" dirty="0" smtClean="0"/>
              <a:t>Gastrula Signal Gradient:  Three layers send signals to further differentiate and develop pattern; front and back. </a:t>
            </a:r>
          </a:p>
          <a:p>
            <a:pPr>
              <a:spcBef>
                <a:spcPct val="0"/>
              </a:spcBef>
            </a:pPr>
            <a:endParaRPr lang="en-US" dirty="0" smtClean="0"/>
          </a:p>
          <a:p>
            <a:pPr>
              <a:spcBef>
                <a:spcPct val="0"/>
              </a:spcBef>
            </a:pPr>
            <a:r>
              <a:rPr lang="en-US" b="1" dirty="0" smtClean="0"/>
              <a:t>References:</a:t>
            </a:r>
            <a:br>
              <a:rPr lang="en-US" b="1" dirty="0" smtClean="0"/>
            </a:br>
            <a:endParaRPr lang="en-US" b="1" dirty="0" smtClean="0"/>
          </a:p>
          <a:p>
            <a:pPr marL="228600" indent="-228600">
              <a:spcBef>
                <a:spcPct val="0"/>
              </a:spcBef>
              <a:buFont typeface="+mj-lt"/>
              <a:buAutoNum type="arabicPeriod"/>
            </a:pPr>
            <a:r>
              <a:rPr lang="en-US" b="1" baseline="0" dirty="0" smtClean="0"/>
              <a:t>Review Article: </a:t>
            </a:r>
            <a:r>
              <a:rPr lang="en-US" baseline="0" dirty="0" smtClean="0"/>
              <a:t>Gilbert, S. et al. 2011. Fertilization narratives in the art of Gustav Klimt, Diego Rivera, and </a:t>
            </a:r>
            <a:r>
              <a:rPr lang="en-US" baseline="0" dirty="0" err="1" smtClean="0"/>
              <a:t>Frida</a:t>
            </a:r>
            <a:r>
              <a:rPr lang="en-US" baseline="0" dirty="0" smtClean="0"/>
              <a:t> Kahlo: Repression, domination, and </a:t>
            </a:r>
            <a:r>
              <a:rPr lang="en-US" baseline="0" dirty="0" err="1" smtClean="0"/>
              <a:t>eros</a:t>
            </a:r>
            <a:r>
              <a:rPr lang="en-US" baseline="0" dirty="0" smtClean="0"/>
              <a:t> among cells. Leonardo 44(3):221-227. https://</a:t>
            </a:r>
            <a:r>
              <a:rPr lang="en-US" baseline="0" dirty="0" err="1" smtClean="0"/>
              <a:t>muse.jhu.edu</a:t>
            </a:r>
            <a:r>
              <a:rPr lang="en-US" baseline="0" dirty="0" smtClean="0"/>
              <a:t>/</a:t>
            </a:r>
            <a:r>
              <a:rPr lang="en-US" baseline="0" dirty="0" err="1" smtClean="0"/>
              <a:t>login?auth</a:t>
            </a:r>
            <a:r>
              <a:rPr lang="en-US" baseline="0" dirty="0" smtClean="0"/>
              <a:t>=0&amp;type=</a:t>
            </a:r>
            <a:r>
              <a:rPr lang="en-US" baseline="0" dirty="0" err="1" smtClean="0"/>
              <a:t>summary&amp;url</a:t>
            </a:r>
            <a:r>
              <a:rPr lang="en-US" baseline="0" dirty="0" smtClean="0"/>
              <a:t>=/journals/</a:t>
            </a:r>
            <a:r>
              <a:rPr lang="en-US" baseline="0" dirty="0" err="1" smtClean="0"/>
              <a:t>leonardo</a:t>
            </a:r>
            <a:r>
              <a:rPr lang="en-US" baseline="0" dirty="0" smtClean="0"/>
              <a:t>/v044/44.3.gilbert.html </a:t>
            </a:r>
          </a:p>
          <a:p>
            <a:pPr marL="228600" indent="-228600">
              <a:spcBef>
                <a:spcPct val="0"/>
              </a:spcBef>
              <a:buFont typeface="+mj-lt"/>
              <a:buAutoNum type="arabicPeriod"/>
            </a:pPr>
            <a:r>
              <a:rPr lang="en-US" b="1" baseline="0" dirty="0" smtClean="0"/>
              <a:t> News: </a:t>
            </a:r>
            <a:r>
              <a:rPr lang="en-US" baseline="0" dirty="0" smtClean="0"/>
              <a:t>American Association For The Advancement Of Science. "Human Sperm May 'Smell' Their Way To The Egg, Science Study Suggests." </a:t>
            </a:r>
            <a:r>
              <a:rPr lang="en-US" baseline="0" dirty="0" err="1" smtClean="0"/>
              <a:t>ScienceDaily</a:t>
            </a:r>
            <a:r>
              <a:rPr lang="en-US" baseline="0" dirty="0" smtClean="0"/>
              <a:t>. 28 March 2003. &lt;</a:t>
            </a:r>
            <a:r>
              <a:rPr lang="en-US" baseline="0" dirty="0" err="1" smtClean="0"/>
              <a:t>www.sciencedaily.com</a:t>
            </a:r>
            <a:r>
              <a:rPr lang="en-US" baseline="0" dirty="0" smtClean="0"/>
              <a:t>/releases/2003/03/030328073214.htm&gt;.</a:t>
            </a:r>
            <a:endParaRPr lang="en-US" b="1" dirty="0" smtClean="0"/>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 Review Article: </a:t>
            </a:r>
            <a:r>
              <a:rPr lang="en-US" baseline="0" dirty="0" err="1" smtClean="0"/>
              <a:t>Schatten</a:t>
            </a:r>
            <a:r>
              <a:rPr lang="en-US" baseline="0" dirty="0" smtClean="0"/>
              <a:t> and </a:t>
            </a:r>
            <a:r>
              <a:rPr lang="en-US" baseline="0" dirty="0" err="1" smtClean="0"/>
              <a:t>Schatten</a:t>
            </a:r>
            <a:r>
              <a:rPr lang="en-US" baseline="0" dirty="0" smtClean="0"/>
              <a:t>. Sept/Oct 1983. The Energetic Egg. Sciences. 23(5):28-34. http://</a:t>
            </a:r>
            <a:r>
              <a:rPr lang="en-US" baseline="0" dirty="0" err="1" smtClean="0"/>
              <a:t>onlinelibrary.wiley.com</a:t>
            </a:r>
            <a:r>
              <a:rPr lang="en-US" baseline="0" dirty="0" smtClean="0"/>
              <a:t>/</a:t>
            </a:r>
            <a:r>
              <a:rPr lang="en-US" baseline="0" dirty="0" err="1" smtClean="0"/>
              <a:t>doi</a:t>
            </a:r>
            <a:r>
              <a:rPr lang="en-US" baseline="0" dirty="0" smtClean="0"/>
              <a:t>/10.1002/j.2326-1951.1983.tb02646.x/abstract </a:t>
            </a:r>
          </a:p>
          <a:p>
            <a:pPr marL="228600" indent="-228600">
              <a:spcBef>
                <a:spcPct val="0"/>
              </a:spcBef>
              <a:buFont typeface="+mj-lt"/>
              <a:buAutoNum type="arabicPeriod"/>
            </a:pPr>
            <a:r>
              <a:rPr lang="en-US" b="1" dirty="0" smtClean="0"/>
              <a:t>Research</a:t>
            </a:r>
            <a:r>
              <a:rPr lang="en-US" b="1" baseline="0" dirty="0" smtClean="0"/>
              <a:t> Article: </a:t>
            </a:r>
            <a:r>
              <a:rPr lang="en-US" dirty="0" smtClean="0"/>
              <a:t>Martin, E. 1991. </a:t>
            </a:r>
            <a:r>
              <a:rPr lang="en-US" baseline="0" dirty="0" smtClean="0"/>
              <a:t>The Egg and The Sperm: How Science has Constructed A Romance Based on Stereotypical Male-Female Roles. Signs: Journal of Women in Culture and Society 16 (3): 485-501. http://</a:t>
            </a:r>
            <a:r>
              <a:rPr lang="en-US" baseline="0" dirty="0" err="1" smtClean="0"/>
              <a:t>www.jstor.org</a:t>
            </a:r>
            <a:r>
              <a:rPr lang="en-US" baseline="0" dirty="0" smtClean="0"/>
              <a:t>/discover/10.2307/3174586?uid=2129&amp;uid=2&amp;uid=70&amp;uid=4&amp;sid=21104127495607 </a:t>
            </a:r>
          </a:p>
          <a:p>
            <a:pPr marL="228600" indent="-228600">
              <a:spcBef>
                <a:spcPct val="0"/>
              </a:spcBef>
              <a:buFont typeface="+mj-lt"/>
              <a:buAutoNum type="arabicPeriod"/>
            </a:pPr>
            <a:r>
              <a:rPr lang="en-US" dirty="0" smtClean="0">
                <a:hlinkClick r:id="rId3"/>
              </a:rPr>
              <a:t>Princeton University. 2010. John Bonner</a:t>
            </a:r>
            <a:r>
              <a:rPr lang="ja-JP" altLang="en-US" dirty="0" smtClean="0">
                <a:hlinkClick r:id="rId3"/>
              </a:rPr>
              <a:t>’</a:t>
            </a:r>
            <a:r>
              <a:rPr lang="en-US" altLang="ja-JP" dirty="0" smtClean="0">
                <a:hlinkClick r:id="rId3"/>
              </a:rPr>
              <a:t>s Dictystelium Movie</a:t>
            </a:r>
            <a:endParaRPr lang="en-US" altLang="ja-JP" dirty="0" smtClean="0"/>
          </a:p>
          <a:p>
            <a:pPr marL="228600" indent="-228600">
              <a:spcBef>
                <a:spcPct val="0"/>
              </a:spcBef>
              <a:buFont typeface="+mj-lt"/>
              <a:buAutoNum type="arabicPeriod"/>
            </a:pPr>
            <a:r>
              <a:rPr lang="en-US" dirty="0" smtClean="0">
                <a:hlinkClick r:id="rId4"/>
              </a:rPr>
              <a:t>Dormann and Weijer. 2005. Embo Journal. Movie 2 Waves of moving/non-moving cells. </a:t>
            </a:r>
            <a:r>
              <a:rPr lang="en-US" dirty="0" smtClean="0">
                <a:hlinkClick r:id="rId5"/>
              </a:rPr>
              <a:t>Flourescent Movie </a:t>
            </a:r>
            <a:endParaRPr lang="en-US" dirty="0" smtClean="0"/>
          </a:p>
          <a:p>
            <a:pPr marL="228600" indent="-228600">
              <a:spcBef>
                <a:spcPct val="0"/>
              </a:spcBef>
              <a:buFont typeface="+mj-lt"/>
              <a:buAutoNum type="arabicPeriod"/>
            </a:pPr>
            <a:endParaRPr lang="en-US" dirty="0" smtClean="0"/>
          </a:p>
          <a:p>
            <a:pPr marL="0" indent="0">
              <a:spcBef>
                <a:spcPct val="0"/>
              </a:spcBef>
              <a:buFont typeface="+mj-lt"/>
              <a:buNone/>
            </a:pPr>
            <a:endParaRPr lang="en-US" dirty="0" smtClean="0"/>
          </a:p>
          <a:p>
            <a:pPr marL="0" indent="0">
              <a:spcBef>
                <a:spcPct val="0"/>
              </a:spcBef>
              <a:buFont typeface="+mj-lt"/>
              <a:buNone/>
            </a:pPr>
            <a:endParaRPr lang="en-US" dirty="0"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5C81A72-97BE-4A4B-A672-D1175A24DD77}" type="slidenum">
              <a:rPr lang="en-US">
                <a:ea typeface="ＭＳ Ｐゴシック" charset="-128"/>
                <a:cs typeface="ＭＳ Ｐゴシック" charset="-128"/>
              </a:rPr>
              <a:pPr fontAlgn="base">
                <a:spcBef>
                  <a:spcPct val="0"/>
                </a:spcBef>
                <a:spcAft>
                  <a:spcPct val="0"/>
                </a:spcAft>
              </a:pPr>
              <a:t>19</a:t>
            </a:fld>
            <a:endParaRPr lang="en-US">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Embryo and its Environment: Macro and Micro Scale Translocation of Signals From the Outside to the Inside </a:t>
            </a:r>
          </a:p>
          <a:p>
            <a:r>
              <a:rPr lang="en-US" baseline="0" dirty="0" smtClean="0"/>
              <a:t>As the embryonic cells migrate and situate, the design, or form, of the blastocyst directly influences what the cells will be exposed to. The growth factor gradients in the womb are influenced by physiology of the mother which is turn is influenced by the natural, built, and social environments. These gradients ultimately influence the development of patterns: Front, Back, Top, and Bottom, which are critical to the design. In addition, the migration results in the formation of the four germ layers (Ectoderm, Mesoderm, Endoderm, and Germ) that ultimately give rise to the 200 cell types in the body as each lineage begins to express lineage specific signaling factors.  More recently, it has been noted that the life experience of  mice prior to fertilization can also influence embryonic development through DNA reprogramming events involving newly made </a:t>
            </a:r>
            <a:r>
              <a:rPr lang="en-US" baseline="0" dirty="0" err="1" smtClean="0"/>
              <a:t>miRNA</a:t>
            </a:r>
            <a:r>
              <a:rPr lang="en-US" baseline="0" dirty="0" smtClean="0"/>
              <a:t> and other regulatory factors. Trauma can thus,  be inherited through epigenetic changes caused by DNA reprogramming events.  Similarly, studies using mice and fish have found that both restraint induced stress and predation risk stress result in embryos with fewer or excessive embryonic cell numbers.  However,  studies using rats that suggest that  some of these early embryonic reprogramming events can be reversed with methyl group supplementation later in life. </a:t>
            </a:r>
          </a:p>
          <a:p>
            <a:r>
              <a:rPr lang="en-US" baseline="0" dirty="0" smtClean="0"/>
              <a:t> </a:t>
            </a:r>
          </a:p>
          <a:p>
            <a:r>
              <a:rPr lang="en-US" baseline="0" dirty="0" smtClean="0"/>
              <a:t>Note: The word </a:t>
            </a:r>
            <a:r>
              <a:rPr lang="en-US" baseline="0" dirty="0" err="1" smtClean="0"/>
              <a:t>trophoblast</a:t>
            </a:r>
            <a:r>
              <a:rPr lang="en-US" baseline="0" dirty="0" smtClean="0"/>
              <a:t> refers to the pink colored cells that will be the support tissue for the developing fetus, and surround the ball of blue colored cells representing the Inner Cell Mass (ICM) which will become the fetus. </a:t>
            </a:r>
          </a:p>
          <a:p>
            <a:endParaRPr lang="en-US" baseline="0" dirty="0" smtClean="0"/>
          </a:p>
          <a:p>
            <a:r>
              <a:rPr lang="en-US" b="1" baseline="0" dirty="0" smtClean="0"/>
              <a:t>References: </a:t>
            </a:r>
          </a:p>
          <a:p>
            <a:pPr marL="228600" indent="-228600">
              <a:buAutoNum type="arabicPeriod"/>
            </a:pPr>
            <a:r>
              <a:rPr lang="en-US" b="1" baseline="0" dirty="0" smtClean="0"/>
              <a:t>Science News Article: </a:t>
            </a:r>
            <a:r>
              <a:rPr lang="en-US" b="0" baseline="0" dirty="0" smtClean="0"/>
              <a:t> Hughes, V. April 15, 2014. Sperm RNA carries marks of trauma. Scientific American/ Nature. http://</a:t>
            </a:r>
            <a:r>
              <a:rPr lang="en-US" b="0" baseline="0" dirty="0" err="1" smtClean="0"/>
              <a:t>www.scientificamerican.com</a:t>
            </a:r>
            <a:r>
              <a:rPr lang="en-US" b="0" baseline="0" dirty="0" smtClean="0"/>
              <a:t>/article/sperm-</a:t>
            </a:r>
            <a:r>
              <a:rPr lang="en-US" b="0" baseline="0" dirty="0" err="1" smtClean="0"/>
              <a:t>rna</a:t>
            </a:r>
            <a:r>
              <a:rPr lang="en-US" b="0" baseline="0" dirty="0" smtClean="0"/>
              <a:t>-carries-marks-of-trauma/ </a:t>
            </a:r>
          </a:p>
          <a:p>
            <a:pPr marL="228600" indent="-228600">
              <a:buAutoNum type="arabicPeriod"/>
            </a:pPr>
            <a:r>
              <a:rPr lang="en-US" b="1" baseline="0" dirty="0" smtClean="0"/>
              <a:t>Research Article:  </a:t>
            </a:r>
            <a:r>
              <a:rPr lang="en-US" b="0" baseline="0" dirty="0" smtClean="0"/>
              <a:t>Rodgers, A. et al. May 22, 2013. Paternal stress exposure alters sperm microRNA content and reprograms offspring HPA stress axis regulation.  Journal of Neuroscience. 32 (21):9003-9012. http://</a:t>
            </a:r>
            <a:r>
              <a:rPr lang="en-US" b="0" baseline="0" dirty="0" err="1" smtClean="0"/>
              <a:t>www.jneurosci.org</a:t>
            </a:r>
            <a:r>
              <a:rPr lang="en-US" b="0" baseline="0" dirty="0" smtClean="0"/>
              <a:t>/content/33/21/9003.full.pdf </a:t>
            </a:r>
          </a:p>
          <a:p>
            <a:pPr marL="228600" indent="-228600">
              <a:buAutoNum type="arabicPeriod"/>
            </a:pPr>
            <a:r>
              <a:rPr lang="en-US" b="1" baseline="0" dirty="0" smtClean="0"/>
              <a:t>Research Article. </a:t>
            </a:r>
            <a:r>
              <a:rPr lang="en-US" b="0" baseline="0" dirty="0" smtClean="0"/>
              <a:t> </a:t>
            </a:r>
            <a:r>
              <a:rPr lang="en-US" b="0" baseline="0" dirty="0" err="1" smtClean="0"/>
              <a:t>Mommer</a:t>
            </a:r>
            <a:r>
              <a:rPr lang="en-US" b="0" baseline="0" dirty="0" smtClean="0"/>
              <a:t>, B. et al. June 2, 2014. Maternal experience with predation risk influences genome-wide embryonic gene expression in </a:t>
            </a:r>
            <a:r>
              <a:rPr lang="en-US" b="0" baseline="0" dirty="0" err="1" smtClean="0"/>
              <a:t>threespined</a:t>
            </a:r>
            <a:r>
              <a:rPr lang="en-US" b="0" baseline="0" dirty="0" smtClean="0"/>
              <a:t> </a:t>
            </a:r>
            <a:r>
              <a:rPr lang="en-US" b="0" baseline="0" dirty="0" err="1" smtClean="0"/>
              <a:t>stickebacks</a:t>
            </a:r>
            <a:r>
              <a:rPr lang="en-US" b="0" baseline="0" dirty="0" smtClean="0"/>
              <a:t> ( </a:t>
            </a:r>
            <a:r>
              <a:rPr lang="en-US" b="0" baseline="0" dirty="0" err="1" smtClean="0"/>
              <a:t>Gasterosteus</a:t>
            </a:r>
            <a:r>
              <a:rPr lang="en-US" b="0" baseline="0" dirty="0" smtClean="0"/>
              <a:t> </a:t>
            </a:r>
            <a:r>
              <a:rPr lang="en-US" b="0" baseline="0" dirty="0" err="1" smtClean="0"/>
              <a:t>aculeatus</a:t>
            </a:r>
            <a:r>
              <a:rPr lang="en-US" b="0" baseline="0" dirty="0" smtClean="0"/>
              <a:t>). </a:t>
            </a:r>
            <a:r>
              <a:rPr lang="en-US" b="0" baseline="0" dirty="0" err="1" smtClean="0"/>
              <a:t>PLOSone</a:t>
            </a:r>
            <a:r>
              <a:rPr lang="en-US" b="0" baseline="0" dirty="0" smtClean="0"/>
              <a:t>. http://</a:t>
            </a:r>
            <a:r>
              <a:rPr lang="en-US" b="0" baseline="0" dirty="0" err="1" smtClean="0"/>
              <a:t>www.plosone.org</a:t>
            </a:r>
            <a:r>
              <a:rPr lang="en-US" b="0" baseline="0" dirty="0" smtClean="0"/>
              <a:t>/article/info%3Adoi%2F10.1371%2Fjournal.pone.0098564 </a:t>
            </a:r>
          </a:p>
          <a:p>
            <a:pPr marL="228600" indent="-228600">
              <a:buAutoNum type="arabicPeriod"/>
            </a:pPr>
            <a:r>
              <a:rPr lang="en-US" b="1" baseline="0" dirty="0" smtClean="0"/>
              <a:t> Research Article: </a:t>
            </a:r>
            <a:r>
              <a:rPr lang="en-US" b="0" baseline="0" dirty="0" err="1" smtClean="0"/>
              <a:t>Pallares</a:t>
            </a:r>
            <a:r>
              <a:rPr lang="en-US" b="0" baseline="0" dirty="0" smtClean="0"/>
              <a:t>, M. et al. July 2013. Prenatal maternal restraint stress exposure alters the reproductive hormone profile and testis  development of rat male offspring. Stress 16 (4): 429-40. http://</a:t>
            </a:r>
            <a:r>
              <a:rPr lang="en-US" b="0" baseline="0" dirty="0" err="1" smtClean="0"/>
              <a:t>www.ncbi.nlm.nih.gov</a:t>
            </a:r>
            <a:r>
              <a:rPr lang="en-US" b="0" baseline="0" dirty="0" smtClean="0"/>
              <a:t>/</a:t>
            </a:r>
            <a:r>
              <a:rPr lang="en-US" b="0" baseline="0" dirty="0" err="1" smtClean="0"/>
              <a:t>pubmed</a:t>
            </a:r>
            <a:r>
              <a:rPr lang="en-US" b="0" baseline="0" dirty="0" smtClean="0"/>
              <a:t>/23252714 </a:t>
            </a:r>
          </a:p>
          <a:p>
            <a:pPr marL="228600" indent="-228600">
              <a:buAutoNum type="arabicPeriod"/>
            </a:pPr>
            <a:r>
              <a:rPr lang="en-US" b="1" baseline="0" dirty="0" smtClean="0"/>
              <a:t> Research Article: </a:t>
            </a:r>
            <a:r>
              <a:rPr lang="en-US" b="0" baseline="0" dirty="0" smtClean="0"/>
              <a:t> Weaver, I. et al. Nov 23, 2005. Reversal of maternal programming of stress responses in adult offspring through methyl supplementation: Altering epigenetic marking later in life. The Journal of Neuroscience. 25 (47): 11045-11-054. http://</a:t>
            </a:r>
            <a:r>
              <a:rPr lang="en-US" b="0" baseline="0" dirty="0" err="1" smtClean="0"/>
              <a:t>www.jneurosci.org</a:t>
            </a:r>
            <a:r>
              <a:rPr lang="en-US" b="0" baseline="0" dirty="0" smtClean="0"/>
              <a:t>/content/25/47/11045.full.pdf  </a:t>
            </a:r>
            <a:endParaRPr lang="en-US" b="1" baseline="0" dirty="0" smtClean="0"/>
          </a:p>
        </p:txBody>
      </p:sp>
      <p:sp>
        <p:nvSpPr>
          <p:cNvPr id="4" name="Slide Number Placeholder 3"/>
          <p:cNvSpPr>
            <a:spLocks noGrp="1"/>
          </p:cNvSpPr>
          <p:nvPr>
            <p:ph type="sldNum" sz="quarter" idx="10"/>
          </p:nvPr>
        </p:nvSpPr>
        <p:spPr/>
        <p:txBody>
          <a:bodyPr/>
          <a:lstStyle/>
          <a:p>
            <a:fld id="{4971A033-5C02-DC4A-89AA-8F0DE77E1852}" type="slidenum">
              <a:rPr lang="en-US" smtClean="0"/>
              <a:t>20</a:t>
            </a:fld>
            <a:endParaRPr lang="en-US"/>
          </a:p>
        </p:txBody>
      </p:sp>
    </p:spTree>
    <p:extLst>
      <p:ext uri="{BB962C8B-B14F-4D97-AF65-F5344CB8AC3E}">
        <p14:creationId xmlns:p14="http://schemas.microsoft.com/office/powerpoint/2010/main" val="275992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 </a:t>
            </a:r>
            <a:endParaRPr lang="en-US" dirty="0" smtClean="0"/>
          </a:p>
          <a:p>
            <a:pPr marL="228600" indent="-228600">
              <a:buAutoNum type="arabicPeriod"/>
            </a:pPr>
            <a:r>
              <a:rPr lang="en-US" dirty="0" smtClean="0"/>
              <a:t>Stark,</a:t>
            </a:r>
            <a:r>
              <a:rPr lang="en-US" baseline="0" dirty="0" smtClean="0"/>
              <a:t> L. Spring 2010. </a:t>
            </a:r>
            <a:r>
              <a:rPr lang="en-US" dirty="0" smtClean="0"/>
              <a:t>Epigenetics</a:t>
            </a:r>
            <a:r>
              <a:rPr lang="en-US" baseline="0" dirty="0" smtClean="0"/>
              <a:t> online: Multimedia teaching resources. CBE Life Sciences Education. 9(1):6-9. http://</a:t>
            </a:r>
            <a:r>
              <a:rPr lang="en-US" baseline="0" dirty="0" err="1" smtClean="0"/>
              <a:t>www.ncbi.nlm.nih.gov</a:t>
            </a:r>
            <a:r>
              <a:rPr lang="en-US" baseline="0" dirty="0" smtClean="0"/>
              <a:t>/</a:t>
            </a:r>
            <a:r>
              <a:rPr lang="en-US" baseline="0" dirty="0" err="1" smtClean="0"/>
              <a:t>pmc</a:t>
            </a:r>
            <a:r>
              <a:rPr lang="en-US" baseline="0" dirty="0" smtClean="0"/>
              <a:t>/articles/PMC2830163/</a:t>
            </a:r>
          </a:p>
          <a:p>
            <a:pPr marL="228600" indent="-228600">
              <a:buAutoNum type="arabicPeriod"/>
            </a:pPr>
            <a:r>
              <a:rPr lang="en-US" baseline="0" dirty="0" smtClean="0"/>
              <a:t>HHMI. X- inactivation. Part of Learning from Patients: The Science of Medicine. </a:t>
            </a:r>
          </a:p>
          <a:p>
            <a:pPr marL="228600" indent="-228600">
              <a:buAutoNum type="arabicPeriod"/>
            </a:pPr>
            <a:r>
              <a:rPr lang="en-US" dirty="0" err="1" smtClean="0"/>
              <a:t>Muzzey</a:t>
            </a:r>
            <a:r>
              <a:rPr lang="en-US" dirty="0" smtClean="0"/>
              <a:t>, D. 2008. Stem Cell Differentiation: A Chromosome</a:t>
            </a:r>
            <a:r>
              <a:rPr lang="en-US" baseline="0" dirty="0" smtClean="0"/>
              <a:t> View. The President and Fellows at Harvard College. HHMI Teacher Outreach. http://</a:t>
            </a:r>
            <a:r>
              <a:rPr lang="en-US" baseline="0" dirty="0" err="1" smtClean="0"/>
              <a:t>outreach.mcb.harvard.edu</a:t>
            </a:r>
            <a:r>
              <a:rPr lang="en-US" baseline="0" dirty="0" smtClean="0"/>
              <a:t>/animations/</a:t>
            </a:r>
            <a:r>
              <a:rPr lang="en-US" baseline="0" dirty="0" err="1" smtClean="0"/>
              <a:t>preloaderstemcells.swf</a:t>
            </a:r>
            <a:endParaRPr lang="en-US" dirty="0" smtClean="0"/>
          </a:p>
        </p:txBody>
      </p:sp>
      <p:sp>
        <p:nvSpPr>
          <p:cNvPr id="4" name="Slide Number Placeholder 3"/>
          <p:cNvSpPr>
            <a:spLocks noGrp="1"/>
          </p:cNvSpPr>
          <p:nvPr>
            <p:ph type="sldNum" sz="quarter" idx="10"/>
          </p:nvPr>
        </p:nvSpPr>
        <p:spPr/>
        <p:txBody>
          <a:bodyPr/>
          <a:lstStyle/>
          <a:p>
            <a:fld id="{A9E9048C-208F-4746-9DB9-A027717C0AD6}" type="slidenum">
              <a:rPr lang="en-US" smtClean="0"/>
              <a:t>2</a:t>
            </a:fld>
            <a:endParaRPr lang="en-US"/>
          </a:p>
        </p:txBody>
      </p:sp>
    </p:spTree>
    <p:extLst>
      <p:ext uri="{BB962C8B-B14F-4D97-AF65-F5344CB8AC3E}">
        <p14:creationId xmlns:p14="http://schemas.microsoft.com/office/powerpoint/2010/main" val="9422680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a typeface="ＭＳ Ｐゴシック" charset="0"/>
              <a:cs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Supplementary information S1 (movie)</a:t>
            </a:r>
          </a:p>
          <a:p>
            <a:r>
              <a:rPr lang="en-US" dirty="0" smtClean="0"/>
              <a:t>Re-enactment of the Spemann–</a:t>
            </a:r>
            <a:r>
              <a:rPr lang="en-US" dirty="0" err="1" smtClean="0"/>
              <a:t>Mangold</a:t>
            </a:r>
            <a:r>
              <a:rPr lang="en-US" dirty="0" smtClean="0"/>
              <a:t> experiment by Eddy De </a:t>
            </a:r>
            <a:r>
              <a:rPr lang="en-US" dirty="0" err="1" smtClean="0"/>
              <a:t>Robertis</a:t>
            </a:r>
            <a:r>
              <a:rPr lang="en-US" dirty="0" smtClean="0"/>
              <a:t>.</a:t>
            </a:r>
          </a:p>
          <a:p>
            <a:r>
              <a:rPr lang="en-US" dirty="0" smtClean="0"/>
              <a:t>The movie starts with photos of Hans Spemann and Hilde </a:t>
            </a:r>
            <a:r>
              <a:rPr lang="en-US" dirty="0" err="1" smtClean="0"/>
              <a:t>Mangold</a:t>
            </a:r>
            <a:r>
              <a:rPr lang="en-US" dirty="0" smtClean="0"/>
              <a:t> circa 1924 (Ref. 1). Next, it shows the author at the dissection microscope. Two embryos can be seen, one of which has the dorsal </a:t>
            </a:r>
            <a:r>
              <a:rPr lang="en-US" dirty="0" err="1" smtClean="0"/>
              <a:t>blastopore</a:t>
            </a:r>
            <a:r>
              <a:rPr lang="en-US" dirty="0" smtClean="0"/>
              <a:t> lip, the Spemann's organizer, clearly visible as a crescent. With the help of a tungsten needle and forceps, a square of organizer tissue is excised — the operation is done free-hand. The organizer is pushed into the ventral side of a recipient gastrula with an eyebrow hair. One hour after transplantation, the graft has, almost miraculously, healed into the host embryo. Two days later, a Siamese twin has developed with two perfect body axes. The Spemann's organizer graft induced complete central nervous systems and </a:t>
            </a:r>
            <a:r>
              <a:rPr lang="en-US" dirty="0" err="1" smtClean="0"/>
              <a:t>mesodermal</a:t>
            </a:r>
            <a:r>
              <a:rPr lang="en-US" dirty="0" smtClean="0"/>
              <a:t> </a:t>
            </a:r>
            <a:r>
              <a:rPr lang="en-US" dirty="0" err="1" smtClean="0"/>
              <a:t>somites</a:t>
            </a:r>
            <a:r>
              <a:rPr lang="en-US" dirty="0" smtClean="0"/>
              <a:t> in tissues of the host that would otherwise have become ventral tissue.</a:t>
            </a:r>
          </a:p>
          <a:p>
            <a:endParaRPr lang="en-US" dirty="0" smtClean="0"/>
          </a:p>
          <a:p>
            <a:r>
              <a:rPr lang="en-US" dirty="0" smtClean="0"/>
              <a:t>Reference</a:t>
            </a:r>
          </a:p>
          <a:p>
            <a:endParaRPr lang="en-US" dirty="0" smtClean="0"/>
          </a:p>
          <a:p>
            <a:r>
              <a:rPr lang="en-US" dirty="0" smtClean="0"/>
              <a:t>1. De </a:t>
            </a:r>
            <a:r>
              <a:rPr lang="en-US" dirty="0" err="1" smtClean="0"/>
              <a:t>Robertis</a:t>
            </a:r>
            <a:r>
              <a:rPr lang="en-US" dirty="0" smtClean="0"/>
              <a:t>, E. M. &amp; </a:t>
            </a:r>
            <a:r>
              <a:rPr lang="en-US" dirty="0" err="1" smtClean="0"/>
              <a:t>Aréchaga</a:t>
            </a:r>
            <a:r>
              <a:rPr lang="en-US" dirty="0" smtClean="0"/>
              <a:t>, J. (</a:t>
            </a:r>
            <a:r>
              <a:rPr lang="en-US" dirty="0" err="1" smtClean="0"/>
              <a:t>eds</a:t>
            </a:r>
            <a:r>
              <a:rPr lang="en-US" dirty="0" smtClean="0"/>
              <a:t>). Special issue: the Spemann–</a:t>
            </a:r>
            <a:r>
              <a:rPr lang="en-US" dirty="0" err="1" smtClean="0"/>
              <a:t>Mangold</a:t>
            </a:r>
            <a:r>
              <a:rPr lang="en-US" dirty="0" smtClean="0"/>
              <a:t> Organizer Int. J. Dev. Biol.45, (2001)</a:t>
            </a:r>
            <a:endParaRPr lang="en-US" dirty="0"/>
          </a:p>
        </p:txBody>
      </p:sp>
      <p:sp>
        <p:nvSpPr>
          <p:cNvPr id="4" name="Slide Number Placeholder 3"/>
          <p:cNvSpPr>
            <a:spLocks noGrp="1"/>
          </p:cNvSpPr>
          <p:nvPr>
            <p:ph type="sldNum" sz="quarter" idx="10"/>
          </p:nvPr>
        </p:nvSpPr>
        <p:spPr/>
        <p:txBody>
          <a:bodyPr/>
          <a:lstStyle/>
          <a:p>
            <a:pPr>
              <a:defRPr/>
            </a:pPr>
            <a:fld id="{9C975A06-4CFB-D849-9C7D-77D9D5730F0B}" type="slidenum">
              <a:rPr lang="en-US" smtClean="0"/>
              <a:pPr>
                <a:defRPr/>
              </a:pPr>
              <a:t>27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When this experiment</a:t>
            </a:r>
            <a:r>
              <a:rPr lang="en-US" baseline="0" dirty="0" smtClean="0"/>
              <a:t> was conducted the donor cells ( </a:t>
            </a:r>
            <a:r>
              <a:rPr lang="en-US" baseline="0" dirty="0" err="1" smtClean="0"/>
              <a:t>rom</a:t>
            </a:r>
            <a:r>
              <a:rPr lang="en-US" baseline="0" dirty="0" smtClean="0"/>
              <a:t> the dorsal lip) and the recipient cells (</a:t>
            </a:r>
            <a:endParaRPr lang="en-US" dirty="0"/>
          </a:p>
        </p:txBody>
      </p:sp>
      <p:sp>
        <p:nvSpPr>
          <p:cNvPr id="4" name="Slide Number Placeholder 3"/>
          <p:cNvSpPr>
            <a:spLocks noGrp="1"/>
          </p:cNvSpPr>
          <p:nvPr>
            <p:ph type="sldNum" sz="quarter" idx="10"/>
          </p:nvPr>
        </p:nvSpPr>
        <p:spPr/>
        <p:txBody>
          <a:bodyPr/>
          <a:lstStyle/>
          <a:p>
            <a:fld id="{20C425A0-E0B2-574C-A6C5-3E7DA9D18B1D}" type="slidenum">
              <a:rPr lang="en-US" smtClean="0"/>
              <a:t>29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64516" name="Slide Number Placeholder 3"/>
          <p:cNvSpPr>
            <a:spLocks noGrp="1"/>
          </p:cNvSpPr>
          <p:nvPr>
            <p:ph type="sldNum" sz="quarter" idx="5"/>
          </p:nvPr>
        </p:nvSpPr>
        <p:spPr bwMode="auto">
          <a:noFill/>
          <a:ln>
            <a:miter lim="800000"/>
            <a:headEnd/>
            <a:tailEnd/>
          </a:ln>
        </p:spPr>
        <p:txBody>
          <a:bodyPr/>
          <a:lstStyle/>
          <a:p>
            <a:fld id="{33975ABF-3D89-E741-9D14-2ED98D1D77C5}" type="slidenum">
              <a:rPr lang="en-US"/>
              <a:pPr/>
              <a:t>33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a:ln/>
        </p:spPr>
      </p:sp>
      <p:sp>
        <p:nvSpPr>
          <p:cNvPr id="3584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spcBef>
                <a:spcPct val="0"/>
              </a:spcBef>
            </a:pPr>
            <a:endParaRPr lang="en-US">
              <a:latin typeface="Times" charset="0"/>
              <a:ea typeface="ＭＳ Ｐゴシック" charset="0"/>
              <a:cs typeface="ＭＳ Ｐゴシック" charset="0"/>
            </a:endParaRPr>
          </a:p>
        </p:txBody>
      </p:sp>
      <p:sp>
        <p:nvSpPr>
          <p:cNvPr id="3584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fld id="{AE2E2298-ABF6-FA4D-BD02-6C434FE11FE1}" type="slidenum">
              <a:rPr lang="en-US" sz="1200">
                <a:solidFill>
                  <a:schemeClr val="tx1"/>
                </a:solidFill>
              </a:rPr>
              <a:pPr/>
              <a:t>35</a:t>
            </a:fld>
            <a:endParaRPr lang="en-US" sz="1200">
              <a:solidFill>
                <a:schemeClr val="tx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fld id="{3AD3CB22-3CD2-EF45-8108-3689D7E9D795}" type="slidenum">
              <a:rPr lang="en-US" sz="1200">
                <a:solidFill>
                  <a:schemeClr val="tx1"/>
                </a:solidFill>
              </a:rPr>
              <a:pPr/>
              <a:t>37</a:t>
            </a:fld>
            <a:endParaRPr lang="en-US" sz="1200">
              <a:solidFill>
                <a:schemeClr val="tx1"/>
              </a:solidFill>
            </a:endParaRPr>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endParaRPr lang="en-US"/>
          </a:p>
        </p:txBody>
      </p:sp>
      <p:sp>
        <p:nvSpPr>
          <p:cNvPr id="30723" name="Text Box 2"/>
          <p:cNvSpPr>
            <a:spLocks noGrp="1" noChangeArrowheads="1"/>
          </p:cNvSpPr>
          <p:nvPr>
            <p:ph type="body"/>
          </p:nvPr>
        </p:nvSpPr>
        <p:spPr>
          <a:xfrm>
            <a:off x="1046163" y="4352925"/>
            <a:ext cx="4770437" cy="3478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6200" indent="-76200" eaLnBrk="1">
              <a:lnSpc>
                <a:spcPct val="93000"/>
              </a:lnSpc>
              <a:spcBef>
                <a:spcPct val="0"/>
              </a:spcBef>
              <a:buSzPct val="45000"/>
              <a:tabLst>
                <a:tab pos="649288" algn="l"/>
                <a:tab pos="1298575" algn="l"/>
                <a:tab pos="1947863" algn="l"/>
                <a:tab pos="2597150" algn="l"/>
                <a:tab pos="3248025" algn="l"/>
                <a:tab pos="3897313" algn="l"/>
                <a:tab pos="4546600" algn="l"/>
              </a:tabLst>
            </a:pPr>
            <a:r>
              <a:rPr lang="en-GB">
                <a:latin typeface="Arial" charset="0"/>
                <a:ea typeface="ＭＳ Ｐゴシック" charset="0"/>
                <a:cs typeface="ＭＳ Ｐゴシック" charset="0"/>
              </a:rPr>
              <a:t>The developmental potential and epigenetic states of cells at different stages of development. A modification of C. H. Waddington's epigenetic landscape model, showing cell populations with different developmental potentials (left) and their respective epigenetic states (right). Developmental restrictions can be illustrated as marbles rolling down a landscape into one of several valleys (cell fates). Colored marbles correspond to different differentiation states (purple, totipotent; blue, pluripotent; red, multipotent; green, unipotent). Examples of reprogramming processes are shown by dashed arrows. Adapted, with permission, from Waddington (Waddington, 1957).</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fld id="{B45A66FE-94CA-8043-8A0D-2664B511785C}" type="slidenum">
              <a:rPr lang="en-US" sz="1200">
                <a:solidFill>
                  <a:schemeClr val="tx1"/>
                </a:solidFill>
              </a:rPr>
              <a:pPr/>
              <a:t>39</a:t>
            </a:fld>
            <a:endParaRPr lang="en-US" sz="1200">
              <a:solidFill>
                <a:schemeClr val="tx1"/>
              </a:solidFill>
            </a:endParaRPr>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fld id="{F6745D0F-8E88-8945-9AB0-C9439DCBBAD0}" type="slidenum">
              <a:rPr lang="en-US" sz="1200">
                <a:solidFill>
                  <a:schemeClr val="tx1"/>
                </a:solidFill>
              </a:rPr>
              <a:pPr/>
              <a:t>40</a:t>
            </a:fld>
            <a:endParaRPr lang="en-US" sz="1200">
              <a:solidFill>
                <a:schemeClr val="tx1"/>
              </a:solidFill>
            </a:endParaRPr>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http://www.brighthub.com/science/medical/articles/121546.aspx</a:t>
            </a:r>
            <a:endParaRPr lang="en-US" dirty="0"/>
          </a:p>
        </p:txBody>
      </p:sp>
      <p:sp>
        <p:nvSpPr>
          <p:cNvPr id="4" name="Slide Number Placeholder 3"/>
          <p:cNvSpPr>
            <a:spLocks noGrp="1"/>
          </p:cNvSpPr>
          <p:nvPr>
            <p:ph type="sldNum" sz="quarter" idx="10"/>
          </p:nvPr>
        </p:nvSpPr>
        <p:spPr/>
        <p:txBody>
          <a:bodyPr/>
          <a:lstStyle/>
          <a:p>
            <a:fld id="{20C425A0-E0B2-574C-A6C5-3E7DA9D18B1D}" type="slidenum">
              <a:rPr lang="en-US" smtClean="0"/>
              <a:t>41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ChangeArrowheads="1" noTextEdit="1"/>
          </p:cNvSpPr>
          <p:nvPr>
            <p:ph type="sldImg"/>
          </p:nvPr>
        </p:nvSpPr>
        <p:spPr>
          <a:ln/>
        </p:spPr>
      </p:sp>
      <p:sp>
        <p:nvSpPr>
          <p:cNvPr id="18434" name="Rectangle 3"/>
          <p:cNvSpPr>
            <a:spLocks noGrp="1" noChangeArrowheads="1"/>
          </p:cNvSpPr>
          <p:nvPr>
            <p:ph type="body" idx="1"/>
          </p:nvPr>
        </p:nvSpPr>
        <p:spPr>
          <a:xfrm>
            <a:off x="0" y="4340225"/>
            <a:ext cx="50276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buFontTx/>
              <a:buChar char="•"/>
            </a:pPr>
            <a:endParaRPr lang="en-US">
              <a:latin typeface="Times" charset="0"/>
              <a:ea typeface="ＭＳ Ｐゴシック" charset="0"/>
              <a:cs typeface="ＭＳ Ｐゴシック"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Nuclear Reprogramming refers to physical changes to the DNA in the nucleus. These physical changes can cause the DNA to be more compressed/ compacted or more relaxed and open.  Compaction can occur when DNA itself is </a:t>
            </a:r>
            <a:r>
              <a:rPr lang="en-US" sz="1200" kern="1200" dirty="0" err="1" smtClean="0">
                <a:solidFill>
                  <a:schemeClr val="tx1"/>
                </a:solidFill>
                <a:latin typeface="+mn-lt"/>
                <a:ea typeface="+mn-ea"/>
                <a:cs typeface="+mn-cs"/>
              </a:rPr>
              <a:t>methylated</a:t>
            </a:r>
            <a:r>
              <a:rPr lang="en-US" sz="1200" kern="1200" dirty="0" smtClean="0">
                <a:solidFill>
                  <a:schemeClr val="tx1"/>
                </a:solidFill>
                <a:latin typeface="+mn-lt"/>
                <a:ea typeface="+mn-ea"/>
                <a:cs typeface="+mn-cs"/>
              </a:rPr>
              <a:t> ( a chemical modification) or the proteins around which DNA is wrapped (the </a:t>
            </a:r>
            <a:r>
              <a:rPr lang="en-US" sz="1200" kern="1200" dirty="0" err="1" smtClean="0">
                <a:solidFill>
                  <a:schemeClr val="tx1"/>
                </a:solidFill>
                <a:latin typeface="+mn-lt"/>
                <a:ea typeface="+mn-ea"/>
                <a:cs typeface="+mn-cs"/>
              </a:rPr>
              <a:t>histones</a:t>
            </a:r>
            <a:r>
              <a:rPr lang="en-US" sz="1200" kern="1200" dirty="0" smtClean="0">
                <a:solidFill>
                  <a:schemeClr val="tx1"/>
                </a:solidFill>
                <a:latin typeface="+mn-lt"/>
                <a:ea typeface="+mn-ea"/>
                <a:cs typeface="+mn-cs"/>
              </a:rPr>
              <a:t>) are </a:t>
            </a:r>
            <a:r>
              <a:rPr lang="en-US" sz="1200" kern="1200" dirty="0" err="1" smtClean="0">
                <a:solidFill>
                  <a:schemeClr val="tx1"/>
                </a:solidFill>
                <a:latin typeface="+mn-lt"/>
                <a:ea typeface="+mn-ea"/>
                <a:cs typeface="+mn-cs"/>
              </a:rPr>
              <a:t>methylated</a:t>
            </a:r>
            <a:r>
              <a:rPr lang="en-US" sz="1200" kern="1200" dirty="0" smtClean="0">
                <a:solidFill>
                  <a:schemeClr val="tx1"/>
                </a:solidFill>
                <a:latin typeface="+mn-lt"/>
                <a:ea typeface="+mn-ea"/>
                <a:cs typeface="+mn-cs"/>
              </a:rPr>
              <a:t>). This compaction prevents the transcriptional machinery from gaining access to make RNA from the protein coding regions, and thus these events can influence which genes are actively be used to make protein.  Relaxed regions of the DNA, where the DNA is not physically compacted, are a result of chemical modifications to </a:t>
            </a:r>
            <a:r>
              <a:rPr lang="en-US" sz="1200" kern="1200" dirty="0" err="1" smtClean="0">
                <a:solidFill>
                  <a:schemeClr val="tx1"/>
                </a:solidFill>
                <a:latin typeface="+mn-lt"/>
                <a:ea typeface="+mn-ea"/>
                <a:cs typeface="+mn-cs"/>
              </a:rPr>
              <a:t>histones</a:t>
            </a:r>
            <a:r>
              <a:rPr lang="en-US" sz="1200" kern="1200" dirty="0" smtClean="0">
                <a:solidFill>
                  <a:schemeClr val="tx1"/>
                </a:solidFill>
                <a:latin typeface="+mn-lt"/>
                <a:ea typeface="+mn-ea"/>
                <a:cs typeface="+mn-cs"/>
              </a:rPr>
              <a:t>  such as </a:t>
            </a:r>
            <a:r>
              <a:rPr lang="en-US" sz="1200" kern="1200" dirty="0" err="1" smtClean="0">
                <a:solidFill>
                  <a:schemeClr val="tx1"/>
                </a:solidFill>
                <a:latin typeface="+mn-lt"/>
                <a:ea typeface="+mn-ea"/>
                <a:cs typeface="+mn-cs"/>
              </a:rPr>
              <a:t>acetylation</a:t>
            </a:r>
            <a:r>
              <a:rPr lang="en-US" sz="1200" kern="1200" dirty="0" smtClean="0">
                <a:solidFill>
                  <a:schemeClr val="tx1"/>
                </a:solidFill>
                <a:latin typeface="+mn-lt"/>
                <a:ea typeface="+mn-ea"/>
                <a:cs typeface="+mn-cs"/>
              </a:rPr>
              <a:t> which allow the transcriptional machinery access and thus these regions are considered to have activated genes expressed RNA which can be used to synthesize the proteins coded by these regions. During our lifetime and during </a:t>
            </a:r>
            <a:r>
              <a:rPr lang="en-US" sz="1200" kern="1200" dirty="0" err="1" smtClean="0">
                <a:solidFill>
                  <a:schemeClr val="tx1"/>
                </a:solidFill>
                <a:latin typeface="+mn-lt"/>
                <a:ea typeface="+mn-ea"/>
                <a:cs typeface="+mn-cs"/>
              </a:rPr>
              <a:t>gametogenesis</a:t>
            </a:r>
            <a:r>
              <a:rPr lang="en-US" sz="1200" kern="1200" dirty="0" smtClean="0">
                <a:solidFill>
                  <a:schemeClr val="tx1"/>
                </a:solidFill>
                <a:latin typeface="+mn-lt"/>
                <a:ea typeface="+mn-ea"/>
                <a:cs typeface="+mn-cs"/>
              </a:rPr>
              <a:t> and fertilization there are a number of reprogramming events that allow humans to be sexually reproducing organisms, and to allow for the differentiation of all of our tissues, and to allow for us to response to our environments during the course of our lifetime.  Please see the information Design on Nuclear Reprogramming and the </a:t>
            </a:r>
            <a:r>
              <a:rPr lang="en-US" sz="1200" kern="1200" dirty="0" err="1" smtClean="0">
                <a:solidFill>
                  <a:schemeClr val="tx1"/>
                </a:solidFill>
                <a:latin typeface="+mn-lt"/>
                <a:ea typeface="+mn-ea"/>
                <a:cs typeface="+mn-cs"/>
              </a:rPr>
              <a:t>Kubicek</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Infodesign</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9C975A06-4CFB-D849-9C7D-77D9D5730F0B}" type="slidenum">
              <a:rPr lang="en-US" smtClean="0"/>
              <a:pPr>
                <a:defRPr/>
              </a:pPr>
              <a:t>42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892A74-50CF-6C43-8385-7FE425B4FD10}" type="slidenum">
              <a:rPr lang="en-US">
                <a:ea typeface="ＭＳ Ｐゴシック" charset="-128"/>
                <a:cs typeface="ＭＳ Ｐゴシック" charset="-128"/>
              </a:rPr>
              <a:pPr fontAlgn="base">
                <a:spcBef>
                  <a:spcPct val="0"/>
                </a:spcBef>
                <a:spcAft>
                  <a:spcPct val="0"/>
                </a:spcAft>
              </a:pPr>
              <a:t>44</a:t>
            </a:fld>
            <a:endParaRPr lang="en-US">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ln/>
        </p:spPr>
      </p:sp>
      <p:sp>
        <p:nvSpPr>
          <p:cNvPr id="2355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2800" dirty="0" smtClean="0">
                <a:latin typeface="Helvetica"/>
                <a:cs typeface="Helvetica"/>
              </a:rPr>
              <a:t>Remember that chromosomes can be condensed or remodeled </a:t>
            </a:r>
          </a:p>
          <a:p>
            <a:pPr eaLnBrk="1" hangingPunct="1"/>
            <a:r>
              <a:rPr lang="en-US" sz="2800" dirty="0" smtClean="0">
                <a:latin typeface="Helvetica"/>
                <a:cs typeface="Helvetica"/>
              </a:rPr>
              <a:t>Occurs because of an interactions among </a:t>
            </a:r>
            <a:r>
              <a:rPr lang="en-US" sz="2800" dirty="0" err="1" smtClean="0">
                <a:latin typeface="Helvetica"/>
                <a:cs typeface="Helvetica"/>
              </a:rPr>
              <a:t>miRNS</a:t>
            </a:r>
            <a:r>
              <a:rPr lang="en-US" sz="2800" dirty="0" smtClean="0">
                <a:latin typeface="Helvetica"/>
                <a:cs typeface="Helvetica"/>
              </a:rPr>
              <a:t>,</a:t>
            </a:r>
            <a:r>
              <a:rPr lang="en-US" sz="2800" baseline="0" dirty="0" smtClean="0">
                <a:latin typeface="Helvetica"/>
                <a:cs typeface="Helvetica"/>
              </a:rPr>
              <a:t> DNA Sequences and Proteins involved in remodeling the DNA ( reprogramming the DNA )</a:t>
            </a:r>
            <a:endParaRPr lang="en-US" sz="2800" dirty="0" smtClean="0">
              <a:latin typeface="Helvetica"/>
              <a:cs typeface="Helvetica"/>
            </a:endParaRPr>
          </a:p>
          <a:p>
            <a:pPr eaLnBrk="1" hangingPunct="1"/>
            <a:r>
              <a:rPr lang="en-US" sz="2800" dirty="0" smtClean="0">
                <a:latin typeface="Helvetica"/>
                <a:cs typeface="Helvetica"/>
              </a:rPr>
              <a:t>When looking at chromosome staining</a:t>
            </a:r>
          </a:p>
          <a:p>
            <a:pPr lvl="1" eaLnBrk="1" hangingPunct="1"/>
            <a:r>
              <a:rPr lang="en-US" sz="2162" dirty="0" smtClean="0">
                <a:latin typeface="Helvetica"/>
                <a:cs typeface="Helvetica"/>
              </a:rPr>
              <a:t>Suggests different levels of compression (chromatin)</a:t>
            </a:r>
          </a:p>
          <a:p>
            <a:pPr lvl="1" eaLnBrk="1" hangingPunct="1"/>
            <a:r>
              <a:rPr lang="en-US" sz="2162" dirty="0" smtClean="0">
                <a:latin typeface="Helvetica"/>
                <a:cs typeface="Helvetica"/>
              </a:rPr>
              <a:t>Some regions are more accessible to transcription machinery than others</a:t>
            </a:r>
          </a:p>
          <a:p>
            <a:pPr lvl="1" eaLnBrk="1" hangingPunct="1"/>
            <a:r>
              <a:rPr lang="en-US" sz="2162" dirty="0" smtClean="0">
                <a:latin typeface="Helvetica"/>
                <a:cs typeface="Helvetica"/>
              </a:rPr>
              <a:t>Thus, only genes in the accessible regions can be “turned on”</a:t>
            </a:r>
          </a:p>
          <a:p>
            <a:pPr lvl="1" eaLnBrk="1" hangingPunct="1"/>
            <a:r>
              <a:rPr lang="en-US" sz="2162" dirty="0" smtClean="0">
                <a:latin typeface="Helvetica"/>
                <a:cs typeface="Helvetica"/>
              </a:rPr>
              <a:t>The degree to which they are turned on or transcribed</a:t>
            </a:r>
          </a:p>
          <a:p>
            <a:pPr lvl="2" eaLnBrk="1" hangingPunct="1"/>
            <a:r>
              <a:rPr lang="en-US" sz="2000" dirty="0" smtClean="0">
                <a:latin typeface="Helvetica"/>
                <a:cs typeface="Helvetica"/>
              </a:rPr>
              <a:t>Depends on interactions between genes and proteins</a:t>
            </a:r>
          </a:p>
          <a:p>
            <a:pPr lvl="2" eaLnBrk="1" hangingPunct="1"/>
            <a:r>
              <a:rPr lang="en-US" sz="2000" dirty="0" smtClean="0">
                <a:latin typeface="Helvetica"/>
                <a:cs typeface="Helvetica"/>
              </a:rPr>
              <a:t>Signals mobilize DNA binding proteins to these regions</a:t>
            </a:r>
          </a:p>
          <a:p>
            <a:pPr lvl="3" eaLnBrk="1" hangingPunct="1"/>
            <a:r>
              <a:rPr lang="en-US" sz="1946" dirty="0" smtClean="0">
                <a:latin typeface="Helvetica"/>
                <a:cs typeface="Helvetica"/>
              </a:rPr>
              <a:t>Some of these proteins allow transcription (RNA polymerase)</a:t>
            </a:r>
          </a:p>
          <a:p>
            <a:pPr lvl="3" eaLnBrk="1" hangingPunct="1"/>
            <a:r>
              <a:rPr lang="en-US" sz="1946" dirty="0" smtClean="0">
                <a:latin typeface="Helvetica"/>
                <a:cs typeface="Helvetica"/>
              </a:rPr>
              <a:t>Some of these proteins enhance transcription (transcriptional repressor)</a:t>
            </a:r>
          </a:p>
          <a:p>
            <a:pPr lvl="3" eaLnBrk="1" hangingPunct="1"/>
            <a:r>
              <a:rPr lang="en-US" sz="1946" dirty="0" smtClean="0">
                <a:latin typeface="Helvetica"/>
                <a:cs typeface="Helvetica"/>
              </a:rPr>
              <a:t>Some of these proteins inhibit transcription (transcriptional activator)</a:t>
            </a:r>
          </a:p>
          <a:p>
            <a:endParaRPr lang="en-US" dirty="0"/>
          </a:p>
        </p:txBody>
      </p:sp>
      <p:sp>
        <p:nvSpPr>
          <p:cNvPr id="4" name="Slide Number Placeholder 3"/>
          <p:cNvSpPr>
            <a:spLocks noGrp="1"/>
          </p:cNvSpPr>
          <p:nvPr>
            <p:ph type="sldNum" sz="quarter" idx="10"/>
          </p:nvPr>
        </p:nvSpPr>
        <p:spPr/>
        <p:txBody>
          <a:bodyPr/>
          <a:lstStyle/>
          <a:p>
            <a:fld id="{20C425A0-E0B2-574C-A6C5-3E7DA9D18B1D}" type="slidenum">
              <a:rPr lang="en-US" smtClean="0"/>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r>
              <a:rPr lang="en-US" baseline="0" dirty="0" smtClean="0"/>
              <a:t> from:</a:t>
            </a:r>
          </a:p>
          <a:p>
            <a:r>
              <a:rPr lang="en-US" dirty="0" smtClean="0"/>
              <a:t>1. Swales, K. and N.</a:t>
            </a:r>
            <a:r>
              <a:rPr lang="en-US" baseline="0" dirty="0" smtClean="0"/>
              <a:t> Spears. 2005, Genomic imprinting and reproduction. Reproduction. 130:389-399. http://</a:t>
            </a:r>
            <a:r>
              <a:rPr lang="en-US" baseline="0" dirty="0" err="1" smtClean="0"/>
              <a:t>www.reproduction-online.org</a:t>
            </a:r>
            <a:r>
              <a:rPr lang="en-US" baseline="0" dirty="0" smtClean="0"/>
              <a:t>/content/130/4/389.full#ref-58 </a:t>
            </a:r>
            <a:endParaRPr lang="en-US" dirty="0" smtClean="0"/>
          </a:p>
          <a:p>
            <a:r>
              <a:rPr lang="en-US" baseline="0" dirty="0" smtClean="0"/>
              <a:t>2. </a:t>
            </a:r>
            <a:r>
              <a:rPr lang="en-US" baseline="0" dirty="0" err="1" smtClean="0"/>
              <a:t>Tycko</a:t>
            </a:r>
            <a:r>
              <a:rPr lang="en-US" baseline="0" dirty="0" smtClean="0"/>
              <a:t> B. and I.2002. Morison. Physiological functions of imprinted genes. Journal of Cellular Physiology. 192:245-258. </a:t>
            </a:r>
          </a:p>
          <a:p>
            <a:r>
              <a:rPr lang="en-US" dirty="0" smtClean="0"/>
              <a:t>http://</a:t>
            </a:r>
            <a:r>
              <a:rPr lang="en-US" dirty="0" err="1" smtClean="0"/>
              <a:t>onlinelibrary.wiley.com</a:t>
            </a:r>
            <a:r>
              <a:rPr lang="en-US" dirty="0" smtClean="0"/>
              <a:t>/store/10.1002/jcp.10129/asset/10129_ftp.pdf?v=1&amp;t=huy1t3hu&amp;s=512a6b5344b6c3715ecf75680396c57494514505</a:t>
            </a:r>
            <a:r>
              <a:rPr lang="en-US" dirty="0" smtClean="0">
                <a:sym typeface="Wingdings"/>
              </a:rPr>
              <a:t></a:t>
            </a:r>
            <a:r>
              <a:rPr lang="en-US" dirty="0" smtClean="0"/>
              <a:t>Reviewing studies of knockout experiments</a:t>
            </a:r>
            <a:r>
              <a:rPr lang="en-US" baseline="0" dirty="0" smtClean="0"/>
              <a:t> conducted by Haig et. Al in 1991” </a:t>
            </a:r>
            <a:r>
              <a:rPr lang="en-US" dirty="0" smtClean="0"/>
              <a:t>“</a:t>
            </a:r>
            <a:r>
              <a:rPr lang="en-US" sz="1200" b="0" i="0" u="none" strike="noStrike" kern="1200" baseline="0" dirty="0" smtClean="0">
                <a:solidFill>
                  <a:schemeClr val="tx1"/>
                </a:solidFill>
                <a:latin typeface="+mn-lt"/>
                <a:ea typeface="+mn-ea"/>
                <a:cs typeface="+mn-cs"/>
              </a:rPr>
              <a:t>The two deletions produced opposite effects on growth, with growth retardation in the Igf2- null </a:t>
            </a:r>
            <a:r>
              <a:rPr lang="en-US" sz="1200" b="0" i="0" u="none" strike="noStrike" kern="1200" baseline="0" dirty="0" err="1" smtClean="0">
                <a:solidFill>
                  <a:schemeClr val="tx1"/>
                </a:solidFill>
                <a:latin typeface="+mn-lt"/>
                <a:ea typeface="+mn-ea"/>
                <a:cs typeface="+mn-cs"/>
              </a:rPr>
              <a:t>conceptuses</a:t>
            </a:r>
            <a:r>
              <a:rPr lang="en-US" sz="1200" b="0" i="0" u="none" strike="noStrike" kern="1200" baseline="0" dirty="0" smtClean="0">
                <a:solidFill>
                  <a:schemeClr val="tx1"/>
                </a:solidFill>
                <a:latin typeface="+mn-lt"/>
                <a:ea typeface="+mn-ea"/>
                <a:cs typeface="+mn-cs"/>
              </a:rPr>
              <a:t>, and overgrowth in the Igf2r-null </a:t>
            </a:r>
            <a:r>
              <a:rPr lang="en-US" sz="1200" b="0" i="0" u="none" strike="noStrike" kern="1200" baseline="0" dirty="0" err="1" smtClean="0">
                <a:solidFill>
                  <a:schemeClr val="tx1"/>
                </a:solidFill>
                <a:latin typeface="+mn-lt"/>
                <a:ea typeface="+mn-ea"/>
                <a:cs typeface="+mn-cs"/>
              </a:rPr>
              <a:t>conceptuses</a:t>
            </a:r>
            <a:r>
              <a:rPr lang="en-US" sz="1200" b="0" i="0" u="none" strike="noStrike" kern="1200" baseline="0" dirty="0" smtClean="0">
                <a:solidFill>
                  <a:schemeClr val="tx1"/>
                </a:solidFill>
                <a:latin typeface="+mn-lt"/>
                <a:ea typeface="+mn-ea"/>
                <a:cs typeface="+mn-cs"/>
              </a:rPr>
              <a:t>.”</a:t>
            </a:r>
          </a:p>
          <a:p>
            <a:r>
              <a:rPr lang="en-US" sz="1200" b="0" kern="1200" dirty="0" smtClean="0">
                <a:solidFill>
                  <a:schemeClr val="tx1"/>
                </a:solidFill>
                <a:latin typeface="+mn-lt"/>
                <a:ea typeface="+mn-ea"/>
                <a:cs typeface="+mn-cs"/>
              </a:rPr>
              <a:t>3. Phillips, T. &amp; Lobo, I. (2008) Genetic imprinting and X inactivation. Nature Education 1(1):117.</a:t>
            </a:r>
            <a:r>
              <a:rPr lang="en-US" sz="1200" b="0" kern="1200" baseline="0" dirty="0" smtClean="0">
                <a:solidFill>
                  <a:schemeClr val="tx1"/>
                </a:solidFill>
                <a:latin typeface="+mn-lt"/>
                <a:ea typeface="+mn-ea"/>
                <a:cs typeface="+mn-cs"/>
              </a:rPr>
              <a:t> </a:t>
            </a:r>
            <a:r>
              <a:rPr lang="en-US" baseline="0" dirty="0" smtClean="0"/>
              <a:t> </a:t>
            </a:r>
            <a:r>
              <a:rPr lang="en-US" baseline="0" dirty="0" err="1" smtClean="0"/>
              <a:t>Scitable</a:t>
            </a:r>
            <a:r>
              <a:rPr lang="en-US" baseline="0" dirty="0" smtClean="0"/>
              <a:t> in Nature review article that places imprinting in the context of other epigenetic  mechanisms such as somatic nuclear reprogramming during cell differentiation and X inactivation. </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F35C61D8-F973-6D4C-B901-DA1CFC376FEA}" type="slidenum">
              <a:rPr lang="en-US" smtClean="0"/>
              <a:t>7</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endParaRPr lang="en-US" b="1" baseline="0" dirty="0" smtClean="0"/>
          </a:p>
          <a:p>
            <a:r>
              <a:rPr lang="en-US" dirty="0" smtClean="0"/>
              <a:t>1. Swales, K. and N.</a:t>
            </a:r>
            <a:r>
              <a:rPr lang="en-US" baseline="0" dirty="0" smtClean="0"/>
              <a:t> Spears. 2005, Genomic imprinting and reproduction. Reproduction. 130:389-399. http://</a:t>
            </a:r>
            <a:r>
              <a:rPr lang="en-US" baseline="0" dirty="0" err="1" smtClean="0"/>
              <a:t>www.reproduction-online.org</a:t>
            </a:r>
            <a:r>
              <a:rPr lang="en-US" baseline="0" dirty="0" smtClean="0"/>
              <a:t>/content/130/4/389.full#ref-58 </a:t>
            </a:r>
            <a:endParaRPr lang="en-US" dirty="0" smtClean="0"/>
          </a:p>
          <a:p>
            <a:r>
              <a:rPr lang="en-US" baseline="0" dirty="0" smtClean="0"/>
              <a:t>2. </a:t>
            </a:r>
            <a:r>
              <a:rPr lang="en-US" baseline="0" dirty="0" err="1" smtClean="0"/>
              <a:t>Tycko</a:t>
            </a:r>
            <a:r>
              <a:rPr lang="en-US" baseline="0" dirty="0" smtClean="0"/>
              <a:t> B. and I.2002. Morison. Physiological functions of imprinted genes. Journal of Cellular Physiology. 192:245-258. </a:t>
            </a:r>
          </a:p>
          <a:p>
            <a:r>
              <a:rPr lang="en-US" dirty="0" smtClean="0"/>
              <a:t>http://</a:t>
            </a:r>
            <a:r>
              <a:rPr lang="en-US" dirty="0" err="1" smtClean="0"/>
              <a:t>onlinelibrary.wiley.com</a:t>
            </a:r>
            <a:r>
              <a:rPr lang="en-US" dirty="0" smtClean="0"/>
              <a:t>/store/10.1002/jcp.10129/asset/10129_ftp.pdf?v=1&amp;t=huy1t3hu&amp;s=512a6b5344b6c3715ecf75680396c57494514505</a:t>
            </a:r>
            <a:r>
              <a:rPr lang="en-US" dirty="0" smtClean="0">
                <a:sym typeface="Wingdings"/>
              </a:rPr>
              <a:t></a:t>
            </a:r>
            <a:r>
              <a:rPr lang="en-US" dirty="0" smtClean="0"/>
              <a:t>Reviewing studies of knockout experiments</a:t>
            </a:r>
            <a:r>
              <a:rPr lang="en-US" baseline="0" dirty="0" smtClean="0"/>
              <a:t> conducted by Haig et. Al in 1991” </a:t>
            </a:r>
            <a:r>
              <a:rPr lang="en-US" dirty="0" smtClean="0"/>
              <a:t>“</a:t>
            </a:r>
            <a:r>
              <a:rPr lang="en-US" sz="1200" b="0" i="0" u="none" strike="noStrike" kern="1200" baseline="0" dirty="0" smtClean="0">
                <a:solidFill>
                  <a:schemeClr val="tx1"/>
                </a:solidFill>
                <a:latin typeface="+mn-lt"/>
                <a:ea typeface="+mn-ea"/>
                <a:cs typeface="+mn-cs"/>
              </a:rPr>
              <a:t>The two deletions produced opposite effects on growth, with growth retardation in the Igf2- null </a:t>
            </a:r>
            <a:r>
              <a:rPr lang="en-US" sz="1200" b="0" i="0" u="none" strike="noStrike" kern="1200" baseline="0" dirty="0" err="1" smtClean="0">
                <a:solidFill>
                  <a:schemeClr val="tx1"/>
                </a:solidFill>
                <a:latin typeface="+mn-lt"/>
                <a:ea typeface="+mn-ea"/>
                <a:cs typeface="+mn-cs"/>
              </a:rPr>
              <a:t>conceptuses</a:t>
            </a:r>
            <a:r>
              <a:rPr lang="en-US" sz="1200" b="0" i="0" u="none" strike="noStrike" kern="1200" baseline="0" dirty="0" smtClean="0">
                <a:solidFill>
                  <a:schemeClr val="tx1"/>
                </a:solidFill>
                <a:latin typeface="+mn-lt"/>
                <a:ea typeface="+mn-ea"/>
                <a:cs typeface="+mn-cs"/>
              </a:rPr>
              <a:t>, and overgrowth in the Igf2r-null </a:t>
            </a:r>
            <a:r>
              <a:rPr lang="en-US" sz="1200" b="0" i="0" u="none" strike="noStrike" kern="1200" baseline="0" dirty="0" err="1" smtClean="0">
                <a:solidFill>
                  <a:schemeClr val="tx1"/>
                </a:solidFill>
                <a:latin typeface="+mn-lt"/>
                <a:ea typeface="+mn-ea"/>
                <a:cs typeface="+mn-cs"/>
              </a:rPr>
              <a:t>conceptuses</a:t>
            </a:r>
            <a:r>
              <a:rPr lang="en-US" sz="1200" b="0" i="0" u="none" strike="noStrike" kern="1200" baseline="0" dirty="0" smtClean="0">
                <a:solidFill>
                  <a:schemeClr val="tx1"/>
                </a:solidFill>
                <a:latin typeface="+mn-lt"/>
                <a:ea typeface="+mn-ea"/>
                <a:cs typeface="+mn-cs"/>
              </a:rPr>
              <a:t>.”</a:t>
            </a:r>
          </a:p>
          <a:p>
            <a:r>
              <a:rPr lang="en-US" sz="1200" b="0" kern="1200" dirty="0" smtClean="0">
                <a:solidFill>
                  <a:schemeClr val="tx1"/>
                </a:solidFill>
                <a:latin typeface="+mn-lt"/>
                <a:ea typeface="+mn-ea"/>
                <a:cs typeface="+mn-cs"/>
              </a:rPr>
              <a:t>3. Phillips, T. &amp; Lobo, I. (2008) Genetic imprinting and X inactivation. Nature Education 1(1):117.</a:t>
            </a:r>
            <a:r>
              <a:rPr lang="en-US" sz="1200" b="0" kern="1200" baseline="0" dirty="0" smtClean="0">
                <a:solidFill>
                  <a:schemeClr val="tx1"/>
                </a:solidFill>
                <a:latin typeface="+mn-lt"/>
                <a:ea typeface="+mn-ea"/>
                <a:cs typeface="+mn-cs"/>
              </a:rPr>
              <a:t> </a:t>
            </a:r>
            <a:r>
              <a:rPr lang="en-US" baseline="0" dirty="0" smtClean="0"/>
              <a:t> </a:t>
            </a:r>
            <a:r>
              <a:rPr lang="en-US" baseline="0" dirty="0" err="1" smtClean="0"/>
              <a:t>Scitable</a:t>
            </a:r>
            <a:r>
              <a:rPr lang="en-US" baseline="0" dirty="0" smtClean="0"/>
              <a:t> in Nature review article that places imprinting in the context of other epigenetic  mechanisms such as somatic nuclear reprogramming during cell differentiation and X inactivation.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8</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endParaRPr lang="en-US"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p:txBody>
      </p:sp>
      <p:sp>
        <p:nvSpPr>
          <p:cNvPr id="4" name="Slide Number Placeholder 3"/>
          <p:cNvSpPr>
            <a:spLocks noGrp="1"/>
          </p:cNvSpPr>
          <p:nvPr>
            <p:ph type="sldNum" sz="quarter" idx="10"/>
          </p:nvPr>
        </p:nvSpPr>
        <p:spPr/>
        <p:txBody>
          <a:bodyPr/>
          <a:lstStyle/>
          <a:p>
            <a:fld id="{D1A1D47B-A350-0746-A315-BAF5223465B6}" type="slidenum">
              <a:rPr lang="en-US" smtClean="0"/>
              <a:t>9</a:t>
            </a:fld>
            <a:endParaRPr lang="en-US"/>
          </a:p>
        </p:txBody>
      </p:sp>
    </p:spTree>
    <p:extLst>
      <p:ext uri="{BB962C8B-B14F-4D97-AF65-F5344CB8AC3E}">
        <p14:creationId xmlns:p14="http://schemas.microsoft.com/office/powerpoint/2010/main" val="2118959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endParaRPr lang="en-US"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a:p>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10</a:t>
            </a:fld>
            <a:endParaRPr lang="en-US"/>
          </a:p>
        </p:txBody>
      </p:sp>
    </p:spTree>
    <p:extLst>
      <p:ext uri="{BB962C8B-B14F-4D97-AF65-F5344CB8AC3E}">
        <p14:creationId xmlns:p14="http://schemas.microsoft.com/office/powerpoint/2010/main" val="2011558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953117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778664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638940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554673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71EEC3-C496-1442-A428-C99A5836DF5A}" type="datetimeFigureOut">
              <a:rPr lang="en-US" smtClean="0"/>
              <a:t>2/23/16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90268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571EEC3-C496-1442-A428-C99A5836DF5A}" type="datetimeFigureOut">
              <a:rPr lang="en-US" smtClean="0"/>
              <a:t>2/23/16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2922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571EEC3-C496-1442-A428-C99A5836DF5A}" type="datetimeFigureOut">
              <a:rPr lang="en-US" smtClean="0"/>
              <a:t>2/23/16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4178480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571EEC3-C496-1442-A428-C99A5836DF5A}" type="datetimeFigureOut">
              <a:rPr lang="en-US" smtClean="0"/>
              <a:t>2/23/16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614850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71EEC3-C496-1442-A428-C99A5836DF5A}" type="datetimeFigureOut">
              <a:rPr lang="en-US" smtClean="0"/>
              <a:t>2/23/16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49756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2/23/16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18174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2/23/16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00475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1EEC3-C496-1442-A428-C99A5836DF5A}" type="datetimeFigureOut">
              <a:rPr lang="en-US" smtClean="0"/>
              <a:t>2/23/16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3BA20-6E48-B742-BD60-C4F489D99535}" type="slidenum">
              <a:rPr lang="en-US" smtClean="0"/>
              <a:t>‹#›</a:t>
            </a:fld>
            <a:endParaRPr lang="en-US"/>
          </a:p>
        </p:txBody>
      </p:sp>
    </p:spTree>
    <p:extLst>
      <p:ext uri="{BB962C8B-B14F-4D97-AF65-F5344CB8AC3E}">
        <p14:creationId xmlns:p14="http://schemas.microsoft.com/office/powerpoint/2010/main" val="81853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png"/><Relationship Id="rId9" Type="http://schemas.openxmlformats.org/officeDocument/2006/relationships/image" Target="../media/image12.png"/><Relationship Id="rId10"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1.png"/><Relationship Id="rId9" Type="http://schemas.openxmlformats.org/officeDocument/2006/relationships/image" Target="../media/image12.png"/><Relationship Id="rId10"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19.png"/><Relationship Id="rId7" Type="http://schemas.openxmlformats.org/officeDocument/2006/relationships/image" Target="../media/image1.png"/><Relationship Id="rId8"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20.png"/><Relationship Id="rId7" Type="http://schemas.openxmlformats.org/officeDocument/2006/relationships/image" Target="../media/image8.png"/><Relationship Id="rId8" Type="http://schemas.openxmlformats.org/officeDocument/2006/relationships/image" Target="../media/image21.png"/><Relationship Id="rId9" Type="http://schemas.openxmlformats.org/officeDocument/2006/relationships/image" Target="../media/image1.png"/><Relationship Id="rId10"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video.pbs.org/video/1841157252/" TargetMode="External"/><Relationship Id="rId5" Type="http://schemas.openxmlformats.org/officeDocument/2006/relationships/image" Target="../media/image2.png"/><Relationship Id="rId6" Type="http://schemas.openxmlformats.org/officeDocument/2006/relationships/hyperlink" Target="http://outreach.mcb.harvard.edu/animations/preloaderstemcells.swf" TargetMode="External"/><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hyperlink" Target="http://highered.mcgraw-hill.com/sites/0072995246/student_view0/chapter24/using_a_dna_microarray.html" TargetMode="External"/><Relationship Id="rId5" Type="http://schemas.openxmlformats.org/officeDocument/2006/relationships/image" Target="../media/image2.png"/><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1" Type="http://schemas.openxmlformats.org/officeDocument/2006/relationships/image" Target="../media/image32.png"/><Relationship Id="rId12" Type="http://schemas.openxmlformats.org/officeDocument/2006/relationships/image" Target="../media/image33.png"/><Relationship Id="rId13" Type="http://schemas.openxmlformats.org/officeDocument/2006/relationships/image" Target="../media/image34.png"/><Relationship Id="rId14" Type="http://schemas.openxmlformats.org/officeDocument/2006/relationships/image" Target="../media/image35.png"/><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image" Target="../media/image29.png"/><Relationship Id="rId9" Type="http://schemas.openxmlformats.org/officeDocument/2006/relationships/image" Target="../media/image30.png"/><Relationship Id="rId10"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outreach.mcb.harvard.edu/animations/preloaderstemcells.swf" TargetMode="External"/><Relationship Id="rId5" Type="http://schemas.openxmlformats.org/officeDocument/2006/relationships/image" Target="../media/image2.png"/><Relationship Id="rId6" Type="http://schemas.openxmlformats.org/officeDocument/2006/relationships/hyperlink" Target="http://www.hhmi.org/biointeractive/x-inactivation"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9" Type="http://schemas.openxmlformats.org/officeDocument/2006/relationships/image" Target="../media/image42.png"/><Relationship Id="rId20" Type="http://schemas.openxmlformats.org/officeDocument/2006/relationships/image" Target="../media/image53.png"/><Relationship Id="rId21" Type="http://schemas.openxmlformats.org/officeDocument/2006/relationships/image" Target="../media/image54.png"/><Relationship Id="rId22" Type="http://schemas.openxmlformats.org/officeDocument/2006/relationships/image" Target="../media/image55.png"/><Relationship Id="rId23" Type="http://schemas.openxmlformats.org/officeDocument/2006/relationships/image" Target="../media/image1.png"/><Relationship Id="rId10" Type="http://schemas.openxmlformats.org/officeDocument/2006/relationships/image" Target="../media/image43.png"/><Relationship Id="rId11" Type="http://schemas.openxmlformats.org/officeDocument/2006/relationships/image" Target="../media/image44.png"/><Relationship Id="rId12" Type="http://schemas.openxmlformats.org/officeDocument/2006/relationships/image" Target="../media/image45.png"/><Relationship Id="rId13" Type="http://schemas.openxmlformats.org/officeDocument/2006/relationships/image" Target="../media/image46.png"/><Relationship Id="rId14" Type="http://schemas.openxmlformats.org/officeDocument/2006/relationships/image" Target="../media/image47.png"/><Relationship Id="rId15" Type="http://schemas.openxmlformats.org/officeDocument/2006/relationships/image" Target="../media/image48.png"/><Relationship Id="rId16" Type="http://schemas.openxmlformats.org/officeDocument/2006/relationships/image" Target="../media/image49.png"/><Relationship Id="rId17" Type="http://schemas.openxmlformats.org/officeDocument/2006/relationships/image" Target="../media/image50.png"/><Relationship Id="rId18" Type="http://schemas.openxmlformats.org/officeDocument/2006/relationships/image" Target="../media/image51.png"/><Relationship Id="rId19" Type="http://schemas.openxmlformats.org/officeDocument/2006/relationships/image" Target="../media/image52.png"/><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png"/><Relationship Id="rId7" Type="http://schemas.openxmlformats.org/officeDocument/2006/relationships/image" Target="../media/image40.png"/><Relationship Id="rId8"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jpeg"/></Relationships>
</file>

<file path=ppt/slides/_rels/slide27.xml.rels><?xml version="1.0" encoding="UTF-8" standalone="yes"?>
<Relationships xmlns="http://schemas.openxmlformats.org/package/2006/relationships"><Relationship Id="rId3" Type="http://schemas.openxmlformats.org/officeDocument/2006/relationships/hyperlink" Target="http://www.nature.com/nrm/journal/v7/n4/extref/nrm1855-s1.avi" TargetMode="External"/><Relationship Id="rId4" Type="http://schemas.openxmlformats.org/officeDocument/2006/relationships/image" Target="../media/image59.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6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3.jpeg"/></Relationships>
</file>

<file path=ppt/slides/_rels/slide35.xml.rels><?xml version="1.0" encoding="UTF-8" standalone="yes"?>
<Relationships xmlns="http://schemas.openxmlformats.org/package/2006/relationships"><Relationship Id="rId3" Type="http://schemas.openxmlformats.org/officeDocument/2006/relationships/hyperlink" Target="http://the-scientist.com/wordpress/wp-content/uploads/2011/06/epigenetics_primer.jpg" TargetMode="External"/><Relationship Id="rId4" Type="http://schemas.openxmlformats.org/officeDocument/2006/relationships/hyperlink" Target="http://www.the-scientist.com/wordpress/wp-content/uploads/2011/06/epigenetics_primer.pdf" TargetMode="External"/><Relationship Id="rId5" Type="http://schemas.openxmlformats.org/officeDocument/2006/relationships/image" Target="../media/image64.jpe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pbs.org/wgbh/nova/body/epigenetic-mice.html" TargetMode="External"/><Relationship Id="rId3" Type="http://schemas.openxmlformats.org/officeDocument/2006/relationships/image" Target="../media/image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65.png"/></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jpeg"/><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39.xml.rels><?xml version="1.0" encoding="UTF-8" standalone="yes"?>
<Relationships xmlns="http://schemas.openxmlformats.org/package/2006/relationships"><Relationship Id="rId3" Type="http://schemas.openxmlformats.org/officeDocument/2006/relationships/hyperlink" Target="http://www.stemcellcurriculum.org/video_cellular-reprogramming.html" TargetMode="External"/><Relationship Id="rId4"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hyperlink" Target="http://highered.mcgraw-hill.com/sites/0072995246/student_view0/chapter24/using_a_dna_microarray.html" TargetMode="External"/><Relationship Id="rId4"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41.xml.rels><?xml version="1.0" encoding="UTF-8" standalone="yes"?>
<Relationships xmlns="http://schemas.openxmlformats.org/package/2006/relationships"><Relationship Id="rId3" Type="http://schemas.openxmlformats.org/officeDocument/2006/relationships/hyperlink" Target="http://www.youtube.com/watch?v=kTHoTMr_0U8" TargetMode="External"/><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2.xml.rels><?xml version="1.0" encoding="UTF-8" standalone="yes"?>
<Relationships xmlns="http://schemas.openxmlformats.org/package/2006/relationships"><Relationship Id="rId3" Type="http://schemas.openxmlformats.org/officeDocument/2006/relationships/hyperlink" Target="http://www.nobelprize.org/mediaplayer/index.php?id=1781" TargetMode="External"/><Relationship Id="rId4" Type="http://schemas.openxmlformats.org/officeDocument/2006/relationships/image" Target="../media/image59.png"/><Relationship Id="rId5"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ciencemag.org/content/322/5909/1766.1.full.pdf"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hyperlink" Target="http://www.cbc.ca/news/technology/story/2011/10/28/technology-dna-epigenetics-poverty.html"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hyperlink" Target="http://www.hhmi.org/biointeractive/genetic-switches" TargetMode="External"/><Relationship Id="rId4" Type="http://schemas.openxmlformats.org/officeDocument/2006/relationships/image" Target="../media/image2.png"/><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1.png"/><Relationship Id="rId10"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633361"/>
            <a:ext cx="9144000" cy="3293209"/>
          </a:xfrm>
          <a:prstGeom prst="rect">
            <a:avLst/>
          </a:prstGeom>
          <a:noFill/>
        </p:spPr>
        <p:txBody>
          <a:bodyPr wrap="square" rtlCol="0">
            <a:spAutoFit/>
          </a:bodyPr>
          <a:lstStyle/>
          <a:p>
            <a:pPr algn="ctr"/>
            <a:r>
              <a:rPr lang="en-US" sz="5400" dirty="0" smtClean="0">
                <a:solidFill>
                  <a:srgbClr val="12919C"/>
                </a:solidFill>
                <a:ea typeface="ＭＳ Ｐゴシック" charset="0"/>
                <a:cs typeface="Helvetica" charset="0"/>
              </a:rPr>
              <a:t>Nuclear Reprogramming &amp;</a:t>
            </a:r>
          </a:p>
          <a:p>
            <a:pPr algn="ctr"/>
            <a:r>
              <a:rPr lang="en-US" sz="5400" dirty="0" smtClean="0">
                <a:solidFill>
                  <a:srgbClr val="12919C"/>
                </a:solidFill>
                <a:ea typeface="ＭＳ Ｐゴシック" charset="0"/>
                <a:cs typeface="Helvetica" charset="0"/>
              </a:rPr>
              <a:t>Genomic Imprinting</a:t>
            </a:r>
          </a:p>
          <a:p>
            <a:pPr algn="ctr"/>
            <a:endParaRPr lang="en-US" sz="2000" i="1" cap="all" dirty="0" smtClean="0">
              <a:solidFill>
                <a:srgbClr val="7F7F7F"/>
              </a:solidFill>
            </a:endParaRPr>
          </a:p>
          <a:p>
            <a:pPr algn="ctr"/>
            <a:endParaRPr lang="en-US" sz="2000" i="1" cap="all" dirty="0" smtClean="0">
              <a:solidFill>
                <a:srgbClr val="7F7F7F"/>
              </a:solidFill>
            </a:endParaRPr>
          </a:p>
          <a:p>
            <a:pPr algn="ctr"/>
            <a:r>
              <a:rPr lang="en-US" sz="2000" i="1" cap="all" dirty="0" smtClean="0">
                <a:solidFill>
                  <a:srgbClr val="7F7F7F"/>
                </a:solidFill>
              </a:rPr>
              <a:t>Stem </a:t>
            </a:r>
            <a:r>
              <a:rPr lang="en-US" sz="2000" i="1" cap="all" dirty="0">
                <a:solidFill>
                  <a:srgbClr val="7F7F7F"/>
                </a:solidFill>
              </a:rPr>
              <a:t>Cells Across the Curriculum</a:t>
            </a:r>
            <a:br>
              <a:rPr lang="en-US" sz="2000" i="1" cap="all" dirty="0">
                <a:solidFill>
                  <a:srgbClr val="7F7F7F"/>
                </a:solidFill>
              </a:rPr>
            </a:br>
            <a:r>
              <a:rPr lang="en-US" sz="2000" i="1" dirty="0" err="1">
                <a:solidFill>
                  <a:schemeClr val="tx1">
                    <a:lumMod val="50000"/>
                    <a:lumOff val="50000"/>
                  </a:schemeClr>
                </a:solidFill>
              </a:rPr>
              <a:t>www.stemcellcurriculum.org</a:t>
            </a:r>
            <a:r>
              <a:rPr lang="en-US" sz="2000" i="1" dirty="0">
                <a:solidFill>
                  <a:schemeClr val="tx1">
                    <a:lumMod val="50000"/>
                    <a:lumOff val="50000"/>
                  </a:schemeClr>
                </a:solidFill>
              </a:rPr>
              <a:t/>
            </a:r>
            <a:br>
              <a:rPr lang="en-US" sz="2000" i="1" dirty="0">
                <a:solidFill>
                  <a:schemeClr val="tx1">
                    <a:lumMod val="50000"/>
                    <a:lumOff val="50000"/>
                  </a:schemeClr>
                </a:solidFill>
              </a:rPr>
            </a:br>
            <a:r>
              <a:rPr lang="en-US" sz="2000" i="1" dirty="0" smtClean="0">
                <a:solidFill>
                  <a:schemeClr val="tx1">
                    <a:lumMod val="50000"/>
                    <a:lumOff val="50000"/>
                  </a:schemeClr>
                </a:solidFill>
              </a:rPr>
              <a:t> </a:t>
            </a:r>
            <a:endParaRPr lang="en-US" sz="2000" i="1" dirty="0">
              <a:solidFill>
                <a:schemeClr val="tx1">
                  <a:lumMod val="50000"/>
                  <a:lumOff val="50000"/>
                </a:schemeClr>
              </a:solidFill>
            </a:endParaRPr>
          </a:p>
        </p:txBody>
      </p:sp>
      <p:sp>
        <p:nvSpPr>
          <p:cNvPr id="4" name="TextBox 3"/>
          <p:cNvSpPr txBox="1"/>
          <p:nvPr/>
        </p:nvSpPr>
        <p:spPr>
          <a:xfrm>
            <a:off x="6235700" y="5308600"/>
            <a:ext cx="184666" cy="369332"/>
          </a:xfrm>
          <a:prstGeom prst="rect">
            <a:avLst/>
          </a:prstGeom>
          <a:noFill/>
        </p:spPr>
        <p:txBody>
          <a:bodyPr wrap="none" rtlCol="0">
            <a:spAutoFit/>
          </a:bodyPr>
          <a:lstStyle/>
          <a:p>
            <a:endParaRPr lang="en-US" dirty="0"/>
          </a:p>
        </p:txBody>
      </p:sp>
      <p:pic>
        <p:nvPicPr>
          <p:cNvPr id="8" name="Picture 7"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333" y="4848708"/>
            <a:ext cx="1636890" cy="248363"/>
          </a:xfrm>
          <a:prstGeom prst="rect">
            <a:avLst/>
          </a:prstGeom>
        </p:spPr>
      </p:pic>
      <p:sp>
        <p:nvSpPr>
          <p:cNvPr id="9" name="TextBox 8"/>
          <p:cNvSpPr txBox="1"/>
          <p:nvPr/>
        </p:nvSpPr>
        <p:spPr>
          <a:xfrm>
            <a:off x="2226727" y="4732042"/>
            <a:ext cx="6917273" cy="2562240"/>
          </a:xfrm>
          <a:prstGeom prst="rect">
            <a:avLst/>
          </a:prstGeom>
          <a:noFill/>
        </p:spPr>
        <p:txBody>
          <a:bodyPr wrap="square" rtlCol="0">
            <a:spAutoFit/>
          </a:bodyPr>
          <a:lstStyle/>
          <a:p>
            <a:r>
              <a:rPr lang="en-US" sz="1200" cap="small" dirty="0">
                <a:solidFill>
                  <a:srgbClr val="12919C"/>
                </a:solidFill>
                <a:latin typeface="+mj-lt"/>
              </a:rPr>
              <a:t>a</a:t>
            </a:r>
            <a:r>
              <a:rPr lang="en-US" sz="1200" cap="small" dirty="0" smtClean="0">
                <a:solidFill>
                  <a:srgbClr val="12919C"/>
                </a:solidFill>
                <a:latin typeface="+mj-lt"/>
              </a:rPr>
              <a:t>nimated </a:t>
            </a:r>
            <a:r>
              <a:rPr lang="en-US" sz="1200" cap="small" dirty="0">
                <a:solidFill>
                  <a:srgbClr val="12919C"/>
                </a:solidFill>
                <a:latin typeface="+mj-lt"/>
              </a:rPr>
              <a:t>p</a:t>
            </a:r>
            <a:r>
              <a:rPr lang="en-US" sz="1200" cap="small" dirty="0" smtClean="0">
                <a:solidFill>
                  <a:srgbClr val="12919C"/>
                </a:solidFill>
                <a:latin typeface="+mj-lt"/>
              </a:rPr>
              <a:t>resentation: </a:t>
            </a:r>
            <a:r>
              <a:rPr lang="en-US" sz="1200" cap="small" dirty="0" err="1" smtClean="0">
                <a:solidFill>
                  <a:srgbClr val="12919C"/>
                </a:solidFill>
                <a:latin typeface="+mj-lt"/>
              </a:rPr>
              <a:t>katayoun</a:t>
            </a:r>
            <a:r>
              <a:rPr lang="en-US" sz="1200" cap="small" dirty="0" smtClean="0">
                <a:solidFill>
                  <a:srgbClr val="12919C"/>
                </a:solidFill>
                <a:latin typeface="+mj-lt"/>
              </a:rPr>
              <a:t> </a:t>
            </a:r>
            <a:r>
              <a:rPr lang="en-US" sz="1200" cap="small" dirty="0" err="1">
                <a:solidFill>
                  <a:srgbClr val="12919C"/>
                </a:solidFill>
                <a:latin typeface="+mj-lt"/>
              </a:rPr>
              <a:t>c</a:t>
            </a:r>
            <a:r>
              <a:rPr lang="en-US" sz="1200" cap="small" dirty="0" err="1" smtClean="0">
                <a:solidFill>
                  <a:srgbClr val="12919C"/>
                </a:solidFill>
                <a:latin typeface="+mj-lt"/>
              </a:rPr>
              <a:t>hamany</a:t>
            </a:r>
            <a:r>
              <a:rPr lang="en-US" sz="1200" cap="small" dirty="0" smtClean="0">
                <a:solidFill>
                  <a:srgbClr val="12919C"/>
                </a:solidFill>
                <a:latin typeface="+mj-lt"/>
              </a:rPr>
              <a:t>  &amp; </a:t>
            </a:r>
            <a:r>
              <a:rPr lang="en-US" sz="1200" cap="small" dirty="0" err="1" smtClean="0">
                <a:solidFill>
                  <a:srgbClr val="12919C"/>
                </a:solidFill>
                <a:latin typeface="+mj-lt"/>
              </a:rPr>
              <a:t>emmanuel</a:t>
            </a:r>
            <a:r>
              <a:rPr lang="en-US" sz="1200" cap="small" dirty="0" smtClean="0">
                <a:solidFill>
                  <a:srgbClr val="12919C"/>
                </a:solidFill>
                <a:latin typeface="+mj-lt"/>
              </a:rPr>
              <a:t> </a:t>
            </a:r>
            <a:r>
              <a:rPr lang="en-US" sz="1200" cap="small" dirty="0" err="1" smtClean="0">
                <a:solidFill>
                  <a:srgbClr val="12919C"/>
                </a:solidFill>
                <a:latin typeface="+mj-lt"/>
              </a:rPr>
              <a:t>nunez</a:t>
            </a:r>
            <a:endParaRPr lang="en-US" sz="1200" cap="small" dirty="0" smtClean="0">
              <a:solidFill>
                <a:srgbClr val="12919C"/>
              </a:solidFill>
              <a:latin typeface="+mj-lt"/>
            </a:endParaRPr>
          </a:p>
          <a:p>
            <a:r>
              <a:rPr lang="en-US" sz="1200" cap="small" dirty="0">
                <a:solidFill>
                  <a:srgbClr val="12919C"/>
                </a:solidFill>
                <a:latin typeface="+mj-lt"/>
              </a:rPr>
              <a:t>i</a:t>
            </a:r>
            <a:r>
              <a:rPr lang="en-US" sz="1200" cap="small" dirty="0" smtClean="0">
                <a:solidFill>
                  <a:srgbClr val="12919C"/>
                </a:solidFill>
                <a:latin typeface="+mj-lt"/>
              </a:rPr>
              <a:t>llustrations: </a:t>
            </a:r>
            <a:r>
              <a:rPr lang="en-US" sz="1200" cap="small" dirty="0" err="1" smtClean="0">
                <a:solidFill>
                  <a:srgbClr val="12919C"/>
                </a:solidFill>
                <a:latin typeface="+mj-lt"/>
              </a:rPr>
              <a:t>emmanuel</a:t>
            </a:r>
            <a:r>
              <a:rPr lang="en-US" sz="1200" cap="small" dirty="0" smtClean="0">
                <a:solidFill>
                  <a:srgbClr val="12919C"/>
                </a:solidFill>
                <a:latin typeface="+mj-lt"/>
              </a:rPr>
              <a:t> </a:t>
            </a:r>
            <a:r>
              <a:rPr lang="en-US" sz="1200" cap="small" dirty="0" err="1" smtClean="0">
                <a:solidFill>
                  <a:srgbClr val="12919C"/>
                </a:solidFill>
                <a:latin typeface="+mj-lt"/>
              </a:rPr>
              <a:t>nunez</a:t>
            </a:r>
            <a:r>
              <a:rPr lang="en-US" sz="1200" cap="small" dirty="0" smtClean="0">
                <a:solidFill>
                  <a:srgbClr val="12919C"/>
                </a:solidFill>
                <a:latin typeface="+mj-lt"/>
              </a:rPr>
              <a:t>	</a:t>
            </a:r>
          </a:p>
          <a:p>
            <a:r>
              <a:rPr lang="en-US" sz="1200" cap="small" dirty="0" smtClean="0">
                <a:solidFill>
                  <a:srgbClr val="12919C"/>
                </a:solidFill>
                <a:latin typeface="+mj-lt"/>
              </a:rPr>
              <a:t>Slide 6: </a:t>
            </a:r>
            <a:r>
              <a:rPr lang="en-US" sz="1200" cap="small" dirty="0" smtClean="0">
                <a:solidFill>
                  <a:srgbClr val="7F7F7F"/>
                </a:solidFill>
                <a:latin typeface="+mj-lt"/>
              </a:rPr>
              <a:t>adapted from “nuclear reprogramming” </a:t>
            </a:r>
            <a:r>
              <a:rPr lang="en-US" sz="1200" cap="small" dirty="0" err="1" smtClean="0">
                <a:solidFill>
                  <a:srgbClr val="7F7F7F"/>
                </a:solidFill>
                <a:latin typeface="+mj-lt"/>
              </a:rPr>
              <a:t>zoomgraphic</a:t>
            </a:r>
            <a:endParaRPr lang="en-US" sz="1200" cap="small" dirty="0" smtClean="0">
              <a:solidFill>
                <a:srgbClr val="7F7F7F"/>
              </a:solidFill>
              <a:latin typeface="+mj-lt"/>
            </a:endParaRPr>
          </a:p>
          <a:p>
            <a:r>
              <a:rPr lang="en-US" sz="1200" cap="small" dirty="0" smtClean="0">
                <a:solidFill>
                  <a:srgbClr val="7F7F7F"/>
                </a:solidFill>
                <a:latin typeface="+mj-lt"/>
              </a:rPr>
              <a:t>	content &amp; content flow: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r>
              <a:rPr lang="en-US" sz="1200" cap="small" dirty="0" smtClean="0">
                <a:solidFill>
                  <a:srgbClr val="7F7F7F"/>
                </a:solidFill>
                <a:latin typeface="+mj-lt"/>
              </a:rPr>
              <a:t> &amp; </a:t>
            </a:r>
            <a:r>
              <a:rPr lang="en-US" sz="1200" cap="small" dirty="0" err="1" smtClean="0">
                <a:solidFill>
                  <a:srgbClr val="7F7F7F"/>
                </a:solidFill>
                <a:latin typeface="+mj-lt"/>
              </a:rPr>
              <a:t>lianna</a:t>
            </a:r>
            <a:r>
              <a:rPr lang="en-US" sz="1200" cap="small" dirty="0" smtClean="0">
                <a:solidFill>
                  <a:srgbClr val="7F7F7F"/>
                </a:solidFill>
                <a:latin typeface="+mj-lt"/>
              </a:rPr>
              <a:t> </a:t>
            </a:r>
            <a:r>
              <a:rPr lang="en-US" sz="1200" cap="small" dirty="0" err="1" smtClean="0">
                <a:solidFill>
                  <a:srgbClr val="7F7F7F"/>
                </a:solidFill>
                <a:latin typeface="+mj-lt"/>
              </a:rPr>
              <a:t>schwartz-orbach</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design: art direction, information design, &amp; illustrations by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r>
              <a:rPr lang="en-US" sz="1200" cap="small" dirty="0" smtClean="0">
                <a:solidFill>
                  <a:srgbClr val="7F7F7F"/>
                </a:solidFill>
                <a:latin typeface="+mj-lt"/>
              </a:rPr>
              <a:t> &amp;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endParaRPr lang="en-US" sz="1200" cap="small" dirty="0" smtClean="0">
              <a:solidFill>
                <a:srgbClr val="7F7F7F"/>
              </a:solidFill>
              <a:latin typeface="+mj-lt"/>
            </a:endParaRPr>
          </a:p>
          <a:p>
            <a:endParaRPr lang="en-US" sz="1200" cap="small" dirty="0" smtClean="0">
              <a:solidFill>
                <a:srgbClr val="7F7F7F"/>
              </a:solidFill>
              <a:latin typeface="+mj-lt"/>
            </a:endParaRPr>
          </a:p>
          <a:p>
            <a:r>
              <a:rPr lang="en-US" sz="1200" cap="small" dirty="0" err="1" smtClean="0">
                <a:solidFill>
                  <a:srgbClr val="12919C"/>
                </a:solidFill>
              </a:rPr>
              <a:t>february</a:t>
            </a:r>
            <a:r>
              <a:rPr lang="en-US" sz="1200" cap="small" dirty="0" smtClean="0">
                <a:solidFill>
                  <a:srgbClr val="12919C"/>
                </a:solidFill>
              </a:rPr>
              <a:t> 2016 </a:t>
            </a:r>
          </a:p>
          <a:p>
            <a:endParaRPr lang="en-US" sz="1200" cap="small" dirty="0">
              <a:solidFill>
                <a:srgbClr val="7F7F7F"/>
              </a:solidFill>
              <a:latin typeface="+mj-lt"/>
            </a:endParaRPr>
          </a:p>
          <a:p>
            <a:r>
              <a:rPr lang="en-US" sz="1050" cap="small" dirty="0" smtClean="0">
                <a:solidFill>
                  <a:srgbClr val="7F7F7F"/>
                </a:solidFill>
              </a:rPr>
              <a:t>opinions </a:t>
            </a:r>
            <a:r>
              <a:rPr lang="en-US" sz="1050" cap="small" dirty="0">
                <a:solidFill>
                  <a:srgbClr val="7F7F7F"/>
                </a:solidFill>
              </a:rPr>
              <a:t>expressed </a:t>
            </a:r>
            <a:r>
              <a:rPr lang="en-US" sz="1050" cap="small" dirty="0">
                <a:solidFill>
                  <a:schemeClr val="tx1">
                    <a:lumMod val="50000"/>
                    <a:lumOff val="50000"/>
                  </a:schemeClr>
                </a:solidFill>
              </a:rPr>
              <a:t>here are </a:t>
            </a:r>
            <a:r>
              <a:rPr lang="en-US" sz="1050" cap="small" dirty="0" smtClean="0">
                <a:solidFill>
                  <a:schemeClr val="tx1">
                    <a:lumMod val="50000"/>
                    <a:lumOff val="50000"/>
                  </a:schemeClr>
                </a:solidFill>
              </a:rPr>
              <a:t>solely </a:t>
            </a:r>
            <a:r>
              <a:rPr lang="en-US" sz="1050" cap="small" dirty="0">
                <a:solidFill>
                  <a:schemeClr val="tx1">
                    <a:lumMod val="50000"/>
                    <a:lumOff val="50000"/>
                  </a:schemeClr>
                </a:solidFill>
              </a:rPr>
              <a:t>those of the authors and do not necessarily reflect those </a:t>
            </a:r>
            <a:r>
              <a:rPr lang="en-US" sz="1050" cap="small" dirty="0" smtClean="0">
                <a:solidFill>
                  <a:schemeClr val="tx1">
                    <a:lumMod val="50000"/>
                    <a:lumOff val="50000"/>
                  </a:schemeClr>
                </a:solidFill>
              </a:rPr>
              <a:t>of</a:t>
            </a:r>
          </a:p>
          <a:p>
            <a:r>
              <a:rPr lang="en-US" sz="1050" cap="small" dirty="0" smtClean="0">
                <a:solidFill>
                  <a:schemeClr val="tx1">
                    <a:lumMod val="50000"/>
                    <a:lumOff val="50000"/>
                  </a:schemeClr>
                </a:solidFill>
              </a:rPr>
              <a:t>the empire state stem cell board </a:t>
            </a:r>
            <a:r>
              <a:rPr lang="en-US" sz="1050" cap="small" dirty="0">
                <a:solidFill>
                  <a:schemeClr val="tx1">
                    <a:lumMod val="50000"/>
                    <a:lumOff val="50000"/>
                  </a:schemeClr>
                </a:solidFill>
              </a:rPr>
              <a:t>the </a:t>
            </a:r>
            <a:r>
              <a:rPr lang="en-US" sz="1050" cap="small" dirty="0" smtClean="0">
                <a:solidFill>
                  <a:schemeClr val="tx1">
                    <a:lumMod val="50000"/>
                    <a:lumOff val="50000"/>
                  </a:schemeClr>
                </a:solidFill>
              </a:rPr>
              <a:t>new york state department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health</a:t>
            </a:r>
            <a:r>
              <a:rPr lang="en-US" sz="1050" cap="small" dirty="0">
                <a:solidFill>
                  <a:schemeClr val="tx1">
                    <a:lumMod val="50000"/>
                    <a:lumOff val="50000"/>
                  </a:schemeClr>
                </a:solidFill>
              </a:rPr>
              <a:t>, or the </a:t>
            </a:r>
            <a:r>
              <a:rPr lang="en-US" sz="1050" cap="small" dirty="0" smtClean="0">
                <a:solidFill>
                  <a:schemeClr val="tx1">
                    <a:lumMod val="50000"/>
                    <a:lumOff val="50000"/>
                  </a:schemeClr>
                </a:solidFill>
              </a:rPr>
              <a:t>state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new york</a:t>
            </a:r>
            <a:r>
              <a:rPr lang="en-US" sz="1050" cap="small" dirty="0">
                <a:solidFill>
                  <a:schemeClr val="tx1">
                    <a:lumMod val="50000"/>
                    <a:lumOff val="50000"/>
                  </a:schemeClr>
                </a:solidFill>
              </a:rPr>
              <a:t>. </a:t>
            </a:r>
          </a:p>
          <a:p>
            <a:endParaRPr lang="en-US" sz="1050" cap="small" dirty="0"/>
          </a:p>
          <a:p>
            <a:endParaRPr lang="en-US" sz="1050" cap="small" dirty="0" smtClean="0">
              <a:solidFill>
                <a:srgbClr val="7F7F7F"/>
              </a:solidFill>
              <a:latin typeface="+mj-lt"/>
            </a:endParaRPr>
          </a:p>
          <a:p>
            <a:r>
              <a:rPr lang="en-US" sz="1050" cap="all" dirty="0">
                <a:solidFill>
                  <a:schemeClr val="tx1">
                    <a:lumMod val="65000"/>
                    <a:lumOff val="35000"/>
                  </a:schemeClr>
                </a:solidFill>
                <a:latin typeface="+mj-lt"/>
              </a:rPr>
              <a:t>	</a:t>
            </a:r>
            <a:endParaRPr lang="en-US" sz="1050" cap="all" dirty="0" smtClean="0">
              <a:solidFill>
                <a:schemeClr val="tx1">
                  <a:lumMod val="65000"/>
                  <a:lumOff val="35000"/>
                </a:schemeClr>
              </a:solidFill>
              <a:latin typeface="+mj-lt"/>
            </a:endParaRPr>
          </a:p>
        </p:txBody>
      </p:sp>
    </p:spTree>
    <p:extLst>
      <p:ext uri="{BB962C8B-B14F-4D97-AF65-F5344CB8AC3E}">
        <p14:creationId xmlns:p14="http://schemas.microsoft.com/office/powerpoint/2010/main" val="185535329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g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456" y="2979422"/>
            <a:ext cx="777524" cy="779190"/>
          </a:xfrm>
          <a:prstGeom prst="rect">
            <a:avLst/>
          </a:prstGeom>
        </p:spPr>
      </p:pic>
      <p:pic>
        <p:nvPicPr>
          <p:cNvPr id="5" name="Picture 4"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547" y="3369017"/>
            <a:ext cx="136526" cy="119876"/>
          </a:xfrm>
          <a:prstGeom prst="rect">
            <a:avLst/>
          </a:prstGeom>
        </p:spPr>
      </p:pic>
      <p:pic>
        <p:nvPicPr>
          <p:cNvPr id="6" name="Picture 5" descr="Embry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28" y="2952124"/>
            <a:ext cx="665974" cy="1007284"/>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4315" y="2147456"/>
            <a:ext cx="2772116" cy="2222687"/>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44839" y="2513096"/>
            <a:ext cx="1718367" cy="1711842"/>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856" y="3369017"/>
            <a:ext cx="136526" cy="119876"/>
          </a:xfrm>
          <a:prstGeom prst="rect">
            <a:avLst/>
          </a:prstGeom>
        </p:spPr>
      </p:pic>
      <p:pic>
        <p:nvPicPr>
          <p:cNvPr id="13" name="Picture 1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347" y="3369017"/>
            <a:ext cx="136526" cy="119876"/>
          </a:xfrm>
          <a:prstGeom prst="rect">
            <a:avLst/>
          </a:prstGeom>
        </p:spPr>
      </p:pic>
      <p:sp>
        <p:nvSpPr>
          <p:cNvPr id="14" name="TextBox 13"/>
          <p:cNvSpPr txBox="1"/>
          <p:nvPr/>
        </p:nvSpPr>
        <p:spPr>
          <a:xfrm>
            <a:off x="1174255" y="4109281"/>
            <a:ext cx="1524614" cy="246221"/>
          </a:xfrm>
          <a:prstGeom prst="rect">
            <a:avLst/>
          </a:prstGeom>
          <a:noFill/>
        </p:spPr>
        <p:txBody>
          <a:bodyPr wrap="none" rtlCol="0">
            <a:spAutoFit/>
          </a:bodyPr>
          <a:lstStyle/>
          <a:p>
            <a:r>
              <a:rPr lang="en-US" sz="1000" dirty="0" smtClean="0">
                <a:solidFill>
                  <a:schemeClr val="tx1">
                    <a:lumMod val="85000"/>
                    <a:lumOff val="15000"/>
                  </a:schemeClr>
                </a:solidFill>
              </a:rPr>
              <a:t>Mouse Embryo – Day 9</a:t>
            </a:r>
            <a:endParaRPr lang="en-US" sz="1000" dirty="0">
              <a:solidFill>
                <a:schemeClr val="tx1">
                  <a:lumMod val="85000"/>
                  <a:lumOff val="15000"/>
                </a:schemeClr>
              </a:solidFill>
            </a:endParaRPr>
          </a:p>
        </p:txBody>
      </p:sp>
      <p:sp>
        <p:nvSpPr>
          <p:cNvPr id="15" name="TextBox 14"/>
          <p:cNvSpPr txBox="1"/>
          <p:nvPr/>
        </p:nvSpPr>
        <p:spPr>
          <a:xfrm>
            <a:off x="3357710" y="4356803"/>
            <a:ext cx="284528" cy="276999"/>
          </a:xfrm>
          <a:prstGeom prst="rect">
            <a:avLst/>
          </a:prstGeom>
          <a:noFill/>
        </p:spPr>
        <p:txBody>
          <a:bodyPr wrap="none" rtlCol="0">
            <a:spAutoFit/>
          </a:bodyPr>
          <a:lstStyle/>
          <a:p>
            <a:r>
              <a:rPr lang="en-US" sz="1200" dirty="0" smtClean="0">
                <a:solidFill>
                  <a:schemeClr val="tx1">
                    <a:lumMod val="85000"/>
                    <a:lumOff val="15000"/>
                  </a:schemeClr>
                </a:solidFill>
              </a:rPr>
              <a:t>P</a:t>
            </a:r>
            <a:endParaRPr lang="en-US" sz="1200" dirty="0">
              <a:solidFill>
                <a:schemeClr val="tx1">
                  <a:lumMod val="85000"/>
                  <a:lumOff val="15000"/>
                </a:schemeClr>
              </a:solidFill>
            </a:endParaRPr>
          </a:p>
        </p:txBody>
      </p:sp>
      <p:sp>
        <p:nvSpPr>
          <p:cNvPr id="16" name="TextBox 15"/>
          <p:cNvSpPr txBox="1"/>
          <p:nvPr/>
        </p:nvSpPr>
        <p:spPr>
          <a:xfrm>
            <a:off x="3809941" y="4351054"/>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7" name="TextBox 16"/>
          <p:cNvSpPr txBox="1"/>
          <p:nvPr/>
        </p:nvSpPr>
        <p:spPr>
          <a:xfrm>
            <a:off x="7726221" y="4097323"/>
            <a:ext cx="1417779" cy="246221"/>
          </a:xfrm>
          <a:prstGeom prst="rect">
            <a:avLst/>
          </a:prstGeom>
          <a:noFill/>
        </p:spPr>
        <p:txBody>
          <a:bodyPr wrap="square" rtlCol="0">
            <a:spAutoFit/>
          </a:bodyPr>
          <a:lstStyle/>
          <a:p>
            <a:r>
              <a:rPr lang="en-US" sz="1000" dirty="0" smtClean="0">
                <a:solidFill>
                  <a:schemeClr val="tx1">
                    <a:lumMod val="85000"/>
                    <a:lumOff val="15000"/>
                  </a:schemeClr>
                </a:solidFill>
              </a:rPr>
              <a:t>Enlarged Fetus</a:t>
            </a:r>
            <a:endParaRPr lang="en-US" sz="1000" dirty="0">
              <a:solidFill>
                <a:schemeClr val="tx1">
                  <a:lumMod val="85000"/>
                  <a:lumOff val="15000"/>
                </a:schemeClr>
              </a:solidFill>
            </a:endParaRPr>
          </a:p>
        </p:txBody>
      </p:sp>
      <p:sp>
        <p:nvSpPr>
          <p:cNvPr id="20" name="TextBox 19"/>
          <p:cNvSpPr txBox="1"/>
          <p:nvPr/>
        </p:nvSpPr>
        <p:spPr>
          <a:xfrm>
            <a:off x="0" y="0"/>
            <a:ext cx="7305643" cy="1692771"/>
          </a:xfrm>
          <a:prstGeom prst="rect">
            <a:avLst/>
          </a:prstGeom>
          <a:noFill/>
        </p:spPr>
        <p:txBody>
          <a:bodyPr wrap="none" rtlCol="0">
            <a:spAutoFit/>
          </a:bodyPr>
          <a:lstStyle/>
          <a:p>
            <a:endParaRPr lang="en-US" dirty="0" smtClean="0"/>
          </a:p>
          <a:p>
            <a:r>
              <a:rPr lang="en-US" dirty="0"/>
              <a:t>	</a:t>
            </a:r>
            <a:r>
              <a:rPr lang="en-US" dirty="0" smtClean="0">
                <a:solidFill>
                  <a:srgbClr val="12919C"/>
                </a:solidFill>
              </a:rPr>
              <a:t>Experiment 1: Gene Knockout of Maternal Insulin Receptor Gene</a:t>
            </a:r>
            <a:endParaRPr lang="en-US" dirty="0">
              <a:solidFill>
                <a:srgbClr val="12919C"/>
              </a:solidFill>
            </a:endParaRPr>
          </a:p>
          <a:p>
            <a:r>
              <a:rPr lang="en-US" dirty="0">
                <a:solidFill>
                  <a:srgbClr val="7F7F7F"/>
                </a:solidFill>
              </a:rPr>
              <a:t>	</a:t>
            </a:r>
            <a:r>
              <a:rPr lang="en-US" sz="1600" dirty="0" smtClean="0">
                <a:solidFill>
                  <a:schemeClr val="bg1">
                    <a:lumMod val="50000"/>
                  </a:schemeClr>
                </a:solidFill>
              </a:rPr>
              <a:t>Unbalanced growth: Small placenta and enlarged fetus</a:t>
            </a:r>
            <a:endParaRPr lang="en-US" sz="1600" dirty="0">
              <a:solidFill>
                <a:schemeClr val="bg1">
                  <a:lumMod val="50000"/>
                </a:schemeClr>
              </a:solidFill>
            </a:endParaRPr>
          </a:p>
          <a:p>
            <a:r>
              <a:rPr lang="en-US" sz="1600" dirty="0">
                <a:solidFill>
                  <a:schemeClr val="bg1">
                    <a:lumMod val="50000"/>
                  </a:schemeClr>
                </a:solidFill>
              </a:rPr>
              <a:t> 	</a:t>
            </a:r>
            <a:r>
              <a:rPr lang="en-US" sz="1600" dirty="0" smtClean="0">
                <a:solidFill>
                  <a:schemeClr val="bg1">
                    <a:lumMod val="50000"/>
                  </a:schemeClr>
                </a:solidFill>
              </a:rPr>
              <a:t>Gene knockout mimics paternal imprint </a:t>
            </a:r>
          </a:p>
          <a:p>
            <a:r>
              <a:rPr lang="en-US" sz="1600" dirty="0">
                <a:solidFill>
                  <a:schemeClr val="bg1">
                    <a:lumMod val="50000"/>
                  </a:schemeClr>
                </a:solidFill>
              </a:rPr>
              <a:t>	</a:t>
            </a:r>
            <a:r>
              <a:rPr lang="en-US" sz="1600" dirty="0" smtClean="0">
                <a:solidFill>
                  <a:schemeClr val="bg1">
                    <a:lumMod val="50000"/>
                  </a:schemeClr>
                </a:solidFill>
              </a:rPr>
              <a:t>Insulin receptors absent, insulin signal undetectable</a:t>
            </a:r>
            <a:endParaRPr lang="en-US" sz="1600" dirty="0">
              <a:solidFill>
                <a:schemeClr val="bg1">
                  <a:lumMod val="50000"/>
                </a:schemeClr>
              </a:solidFill>
            </a:endParaRPr>
          </a:p>
          <a:p>
            <a:endParaRPr lang="en-US" dirty="0" smtClean="0">
              <a:solidFill>
                <a:schemeClr val="bg1">
                  <a:lumMod val="50000"/>
                </a:schemeClr>
              </a:solidFill>
            </a:endParaRPr>
          </a:p>
        </p:txBody>
      </p:sp>
      <p:pic>
        <p:nvPicPr>
          <p:cNvPr id="18" name="Picture 17" descr="Logo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2" name="Picture 1" descr="Imprinting_Knockout_5_21_14.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59766" y="703895"/>
            <a:ext cx="1196890" cy="560705"/>
          </a:xfrm>
          <a:prstGeom prst="rect">
            <a:avLst/>
          </a:prstGeom>
        </p:spPr>
      </p:pic>
      <p:pic>
        <p:nvPicPr>
          <p:cNvPr id="21" name="Picture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26221" y="2773875"/>
            <a:ext cx="882452" cy="1190284"/>
          </a:xfrm>
          <a:prstGeom prst="rect">
            <a:avLst/>
          </a:prstGeom>
        </p:spPr>
      </p:pic>
    </p:spTree>
    <p:extLst>
      <p:ext uri="{BB962C8B-B14F-4D97-AF65-F5344CB8AC3E}">
        <p14:creationId xmlns:p14="http://schemas.microsoft.com/office/powerpoint/2010/main" val="10266035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g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456" y="2979422"/>
            <a:ext cx="777524" cy="779190"/>
          </a:xfrm>
          <a:prstGeom prst="rect">
            <a:avLst/>
          </a:prstGeom>
        </p:spPr>
      </p:pic>
      <p:pic>
        <p:nvPicPr>
          <p:cNvPr id="5" name="Picture 4"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547" y="3369017"/>
            <a:ext cx="136526" cy="119876"/>
          </a:xfrm>
          <a:prstGeom prst="rect">
            <a:avLst/>
          </a:prstGeom>
        </p:spPr>
      </p:pic>
      <p:pic>
        <p:nvPicPr>
          <p:cNvPr id="6" name="Picture 5" descr="Embry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28" y="2952124"/>
            <a:ext cx="665974" cy="1007284"/>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4315" y="2147456"/>
            <a:ext cx="2772116" cy="2222687"/>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44839" y="2506256"/>
            <a:ext cx="1718367" cy="1725521"/>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856" y="3369017"/>
            <a:ext cx="136526" cy="119876"/>
          </a:xfrm>
          <a:prstGeom prst="rect">
            <a:avLst/>
          </a:prstGeom>
        </p:spPr>
      </p:pic>
      <p:pic>
        <p:nvPicPr>
          <p:cNvPr id="13" name="Picture 1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347" y="3369017"/>
            <a:ext cx="136526" cy="119876"/>
          </a:xfrm>
          <a:prstGeom prst="rect">
            <a:avLst/>
          </a:prstGeom>
        </p:spPr>
      </p:pic>
      <p:sp>
        <p:nvSpPr>
          <p:cNvPr id="14" name="TextBox 13"/>
          <p:cNvSpPr txBox="1"/>
          <p:nvPr/>
        </p:nvSpPr>
        <p:spPr>
          <a:xfrm>
            <a:off x="1174255" y="4109281"/>
            <a:ext cx="1524614" cy="246221"/>
          </a:xfrm>
          <a:prstGeom prst="rect">
            <a:avLst/>
          </a:prstGeom>
          <a:noFill/>
        </p:spPr>
        <p:txBody>
          <a:bodyPr wrap="none" rtlCol="0">
            <a:spAutoFit/>
          </a:bodyPr>
          <a:lstStyle/>
          <a:p>
            <a:r>
              <a:rPr lang="en-US" sz="1000" dirty="0" smtClean="0">
                <a:solidFill>
                  <a:schemeClr val="tx1">
                    <a:lumMod val="85000"/>
                    <a:lumOff val="15000"/>
                  </a:schemeClr>
                </a:solidFill>
              </a:rPr>
              <a:t>Mouse Embryo – Day 9</a:t>
            </a:r>
            <a:endParaRPr lang="en-US" sz="1000" dirty="0">
              <a:solidFill>
                <a:schemeClr val="tx1">
                  <a:lumMod val="85000"/>
                  <a:lumOff val="15000"/>
                </a:schemeClr>
              </a:solidFill>
            </a:endParaRPr>
          </a:p>
        </p:txBody>
      </p:sp>
      <p:sp>
        <p:nvSpPr>
          <p:cNvPr id="15" name="TextBox 14"/>
          <p:cNvSpPr txBox="1"/>
          <p:nvPr/>
        </p:nvSpPr>
        <p:spPr>
          <a:xfrm>
            <a:off x="3357710" y="4356803"/>
            <a:ext cx="284528" cy="276999"/>
          </a:xfrm>
          <a:prstGeom prst="rect">
            <a:avLst/>
          </a:prstGeom>
          <a:noFill/>
        </p:spPr>
        <p:txBody>
          <a:bodyPr wrap="none" rtlCol="0">
            <a:spAutoFit/>
          </a:bodyPr>
          <a:lstStyle/>
          <a:p>
            <a:r>
              <a:rPr lang="en-US" sz="1200" dirty="0" smtClean="0">
                <a:solidFill>
                  <a:schemeClr val="tx1">
                    <a:lumMod val="85000"/>
                    <a:lumOff val="15000"/>
                  </a:schemeClr>
                </a:solidFill>
              </a:rPr>
              <a:t>P</a:t>
            </a:r>
            <a:endParaRPr lang="en-US" sz="1200" dirty="0">
              <a:solidFill>
                <a:schemeClr val="tx1">
                  <a:lumMod val="85000"/>
                  <a:lumOff val="15000"/>
                </a:schemeClr>
              </a:solidFill>
            </a:endParaRPr>
          </a:p>
        </p:txBody>
      </p:sp>
      <p:sp>
        <p:nvSpPr>
          <p:cNvPr id="16" name="TextBox 15"/>
          <p:cNvSpPr txBox="1"/>
          <p:nvPr/>
        </p:nvSpPr>
        <p:spPr>
          <a:xfrm>
            <a:off x="3809941" y="4351054"/>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7" name="TextBox 16"/>
          <p:cNvSpPr txBox="1"/>
          <p:nvPr/>
        </p:nvSpPr>
        <p:spPr>
          <a:xfrm>
            <a:off x="7726221" y="4097323"/>
            <a:ext cx="1417779" cy="246221"/>
          </a:xfrm>
          <a:prstGeom prst="rect">
            <a:avLst/>
          </a:prstGeom>
          <a:noFill/>
        </p:spPr>
        <p:txBody>
          <a:bodyPr wrap="square" rtlCol="0">
            <a:spAutoFit/>
          </a:bodyPr>
          <a:lstStyle/>
          <a:p>
            <a:r>
              <a:rPr lang="en-US" sz="1000" dirty="0" smtClean="0">
                <a:solidFill>
                  <a:schemeClr val="tx1">
                    <a:lumMod val="85000"/>
                    <a:lumOff val="15000"/>
                  </a:schemeClr>
                </a:solidFill>
              </a:rPr>
              <a:t>Enlarged Placenta</a:t>
            </a:r>
            <a:endParaRPr lang="en-US" sz="1000" dirty="0">
              <a:solidFill>
                <a:schemeClr val="tx1">
                  <a:lumMod val="85000"/>
                  <a:lumOff val="15000"/>
                </a:schemeClr>
              </a:solidFill>
            </a:endParaRPr>
          </a:p>
        </p:txBody>
      </p:sp>
      <p:sp>
        <p:nvSpPr>
          <p:cNvPr id="19" name="TextBox 18"/>
          <p:cNvSpPr txBox="1"/>
          <p:nvPr/>
        </p:nvSpPr>
        <p:spPr>
          <a:xfrm>
            <a:off x="0" y="0"/>
            <a:ext cx="6972356" cy="1754327"/>
          </a:xfrm>
          <a:prstGeom prst="rect">
            <a:avLst/>
          </a:prstGeom>
          <a:noFill/>
        </p:spPr>
        <p:txBody>
          <a:bodyPr wrap="none" rtlCol="0">
            <a:spAutoFit/>
          </a:bodyPr>
          <a:lstStyle/>
          <a:p>
            <a:endParaRPr lang="en-US" dirty="0" smtClean="0"/>
          </a:p>
          <a:p>
            <a:r>
              <a:rPr lang="en-US" dirty="0"/>
              <a:t>	</a:t>
            </a:r>
            <a:r>
              <a:rPr lang="en-US" dirty="0">
                <a:solidFill>
                  <a:srgbClr val="12919C"/>
                </a:solidFill>
              </a:rPr>
              <a:t>Experiment </a:t>
            </a:r>
            <a:r>
              <a:rPr lang="en-US" dirty="0" smtClean="0">
                <a:solidFill>
                  <a:srgbClr val="12919C"/>
                </a:solidFill>
              </a:rPr>
              <a:t>2: Gene Knockout of Paternal Insulin Signal Gene</a:t>
            </a:r>
            <a:endParaRPr lang="en-US" dirty="0">
              <a:solidFill>
                <a:srgbClr val="12919C"/>
              </a:solidFill>
            </a:endParaRPr>
          </a:p>
          <a:p>
            <a:r>
              <a:rPr lang="en-US" dirty="0">
                <a:solidFill>
                  <a:srgbClr val="7F7F7F"/>
                </a:solidFill>
              </a:rPr>
              <a:t>	</a:t>
            </a:r>
            <a:r>
              <a:rPr lang="en-US" sz="1600" dirty="0">
                <a:solidFill>
                  <a:schemeClr val="bg1">
                    <a:lumMod val="50000"/>
                  </a:schemeClr>
                </a:solidFill>
              </a:rPr>
              <a:t>Unbalanced </a:t>
            </a:r>
            <a:r>
              <a:rPr lang="en-US" sz="1600" dirty="0" smtClean="0">
                <a:solidFill>
                  <a:schemeClr val="bg1">
                    <a:lumMod val="50000"/>
                  </a:schemeClr>
                </a:solidFill>
              </a:rPr>
              <a:t>growth</a:t>
            </a:r>
            <a:r>
              <a:rPr lang="en-US" sz="1600" dirty="0">
                <a:solidFill>
                  <a:schemeClr val="bg1">
                    <a:lumMod val="50000"/>
                  </a:schemeClr>
                </a:solidFill>
              </a:rPr>
              <a:t>: </a:t>
            </a:r>
            <a:r>
              <a:rPr lang="en-US" sz="1600" dirty="0" smtClean="0">
                <a:solidFill>
                  <a:schemeClr val="bg1">
                    <a:lumMod val="50000"/>
                  </a:schemeClr>
                </a:solidFill>
              </a:rPr>
              <a:t>Large placenta and small fetus </a:t>
            </a:r>
            <a:endParaRPr lang="en-US" sz="1600" dirty="0">
              <a:solidFill>
                <a:schemeClr val="bg1">
                  <a:lumMod val="50000"/>
                </a:schemeClr>
              </a:solidFill>
            </a:endParaRPr>
          </a:p>
          <a:p>
            <a:r>
              <a:rPr lang="en-US" sz="1600" dirty="0">
                <a:solidFill>
                  <a:schemeClr val="bg1">
                    <a:lumMod val="50000"/>
                  </a:schemeClr>
                </a:solidFill>
              </a:rPr>
              <a:t> 	Gene knockout experiment </a:t>
            </a:r>
            <a:r>
              <a:rPr lang="en-US" sz="1600" dirty="0" smtClean="0">
                <a:solidFill>
                  <a:schemeClr val="bg1">
                    <a:lumMod val="50000"/>
                  </a:schemeClr>
                </a:solidFill>
              </a:rPr>
              <a:t>mimics maternal imprint </a:t>
            </a:r>
            <a:endParaRPr lang="en-US" sz="1600" dirty="0">
              <a:solidFill>
                <a:schemeClr val="bg1">
                  <a:lumMod val="50000"/>
                </a:schemeClr>
              </a:solidFill>
            </a:endParaRPr>
          </a:p>
          <a:p>
            <a:r>
              <a:rPr lang="en-US" sz="1600" dirty="0">
                <a:solidFill>
                  <a:schemeClr val="bg1">
                    <a:lumMod val="50000"/>
                  </a:schemeClr>
                </a:solidFill>
              </a:rPr>
              <a:t>	Insulin s</a:t>
            </a:r>
            <a:r>
              <a:rPr lang="en-US" sz="1600" dirty="0" smtClean="0">
                <a:solidFill>
                  <a:schemeClr val="bg1">
                    <a:lumMod val="50000"/>
                  </a:schemeClr>
                </a:solidFill>
              </a:rPr>
              <a:t>ignals </a:t>
            </a:r>
            <a:r>
              <a:rPr lang="en-US" sz="1600" dirty="0">
                <a:solidFill>
                  <a:schemeClr val="bg1">
                    <a:lumMod val="50000"/>
                  </a:schemeClr>
                </a:solidFill>
              </a:rPr>
              <a:t>absent, insulin signal undetectable</a:t>
            </a:r>
          </a:p>
          <a:p>
            <a:endParaRPr lang="en-US" dirty="0" smtClean="0"/>
          </a:p>
        </p:txBody>
      </p:sp>
      <p:pic>
        <p:nvPicPr>
          <p:cNvPr id="18" name="Picture 17" descr="Logo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21" name="Picture 20" descr="Imprinting_Knockout_5_21_14.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59766" y="703895"/>
            <a:ext cx="1196890" cy="560705"/>
          </a:xfrm>
          <a:prstGeom prst="rect">
            <a:avLst/>
          </a:prstGeom>
        </p:spPr>
      </p:pic>
      <p:pic>
        <p:nvPicPr>
          <p:cNvPr id="22" name="Picture 2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62998" y="2930140"/>
            <a:ext cx="1104784" cy="877753"/>
          </a:xfrm>
          <a:prstGeom prst="rect">
            <a:avLst/>
          </a:prstGeom>
        </p:spPr>
      </p:pic>
    </p:spTree>
    <p:extLst>
      <p:ext uri="{BB962C8B-B14F-4D97-AF65-F5344CB8AC3E}">
        <p14:creationId xmlns:p14="http://schemas.microsoft.com/office/powerpoint/2010/main" val="6931964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9113"/>
            <a:ext cx="9012237" cy="1401605"/>
          </a:xfrm>
        </p:spPr>
        <p:txBody>
          <a:bodyPr>
            <a:normAutofit/>
          </a:bodyPr>
          <a:lstStyle/>
          <a:p>
            <a:pPr eaLnBrk="1" hangingPunct="1">
              <a:defRPr/>
            </a:pPr>
            <a:r>
              <a:rPr lang="en-US" sz="2900" dirty="0" smtClean="0">
                <a:solidFill>
                  <a:srgbClr val="12919C"/>
                </a:solidFill>
                <a:latin typeface="+mn-lt"/>
                <a:ea typeface="ＭＳ Ｐゴシック" charset="0"/>
                <a:cs typeface="Helvetica" charset="0"/>
              </a:rPr>
              <a:t>If Experiment 1 and 2 both disrupt the Insulin pathway why are the phenotypes different?</a:t>
            </a:r>
            <a:endParaRPr lang="en-US" sz="2600" dirty="0">
              <a:solidFill>
                <a:srgbClr val="12919C"/>
              </a:solidFill>
              <a:latin typeface="Helvetica" charset="0"/>
              <a:ea typeface="ＭＳ Ｐゴシック" charset="0"/>
              <a:cs typeface="Helvetica" charset="0"/>
            </a:endParaRPr>
          </a:p>
        </p:txBody>
      </p:sp>
      <p:sp>
        <p:nvSpPr>
          <p:cNvPr id="5" name="TextBox 4"/>
          <p:cNvSpPr txBox="1"/>
          <p:nvPr/>
        </p:nvSpPr>
        <p:spPr>
          <a:xfrm>
            <a:off x="295275" y="5730875"/>
            <a:ext cx="958850" cy="369332"/>
          </a:xfrm>
          <a:prstGeom prst="rect">
            <a:avLst/>
          </a:prstGeom>
          <a:noFill/>
        </p:spPr>
        <p:txBody>
          <a:bodyPr wrap="square" rtlCol="0">
            <a:spAutoFit/>
          </a:bodyPr>
          <a:lstStyle/>
          <a:p>
            <a:r>
              <a:rPr lang="en-US" dirty="0" err="1" smtClean="0">
                <a:solidFill>
                  <a:srgbClr val="7F7F7F"/>
                </a:solidFill>
              </a:rPr>
              <a:t>Exp</a:t>
            </a:r>
            <a:r>
              <a:rPr lang="en-US" dirty="0" smtClean="0">
                <a:solidFill>
                  <a:srgbClr val="7F7F7F"/>
                </a:solidFill>
              </a:rPr>
              <a:t> 2</a:t>
            </a:r>
            <a:endParaRPr lang="en-US" dirty="0">
              <a:solidFill>
                <a:srgbClr val="7F7F7F"/>
              </a:solidFill>
            </a:endParaRPr>
          </a:p>
        </p:txBody>
      </p:sp>
      <p:sp>
        <p:nvSpPr>
          <p:cNvPr id="6" name="TextBox 5"/>
          <p:cNvSpPr txBox="1"/>
          <p:nvPr/>
        </p:nvSpPr>
        <p:spPr>
          <a:xfrm>
            <a:off x="295275" y="1793359"/>
            <a:ext cx="676276" cy="369332"/>
          </a:xfrm>
          <a:prstGeom prst="rect">
            <a:avLst/>
          </a:prstGeom>
          <a:noFill/>
        </p:spPr>
        <p:txBody>
          <a:bodyPr wrap="square" rtlCol="0">
            <a:spAutoFit/>
          </a:bodyPr>
          <a:lstStyle/>
          <a:p>
            <a:r>
              <a:rPr lang="en-US" dirty="0" smtClean="0">
                <a:solidFill>
                  <a:srgbClr val="7F7F7F"/>
                </a:solidFill>
              </a:rPr>
              <a:t>WT</a:t>
            </a:r>
            <a:endParaRPr lang="en-US" dirty="0">
              <a:solidFill>
                <a:srgbClr val="7F7F7F"/>
              </a:solidFill>
            </a:endParaRPr>
          </a:p>
        </p:txBody>
      </p:sp>
      <p:sp>
        <p:nvSpPr>
          <p:cNvPr id="7" name="TextBox 6"/>
          <p:cNvSpPr txBox="1"/>
          <p:nvPr/>
        </p:nvSpPr>
        <p:spPr>
          <a:xfrm>
            <a:off x="295275" y="3730625"/>
            <a:ext cx="958850" cy="369332"/>
          </a:xfrm>
          <a:prstGeom prst="rect">
            <a:avLst/>
          </a:prstGeom>
          <a:noFill/>
        </p:spPr>
        <p:txBody>
          <a:bodyPr wrap="square" rtlCol="0">
            <a:spAutoFit/>
          </a:bodyPr>
          <a:lstStyle/>
          <a:p>
            <a:r>
              <a:rPr lang="en-US" dirty="0" smtClean="0">
                <a:solidFill>
                  <a:srgbClr val="7F7F7F"/>
                </a:solidFill>
              </a:rPr>
              <a:t>Exp1</a:t>
            </a:r>
            <a:endParaRPr lang="en-US" dirty="0">
              <a:solidFill>
                <a:srgbClr val="7F7F7F"/>
              </a:solidFill>
            </a:endParaRPr>
          </a:p>
        </p:txBody>
      </p:sp>
      <p:pic>
        <p:nvPicPr>
          <p:cNvPr id="8" name="Picture 7"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490" y="6551700"/>
            <a:ext cx="1345822" cy="204199"/>
          </a:xfrm>
          <a:prstGeom prst="rect">
            <a:avLst/>
          </a:prstGeom>
        </p:spPr>
      </p:pic>
      <p:sp>
        <p:nvSpPr>
          <p:cNvPr id="3" name="TextBox 2"/>
          <p:cNvSpPr txBox="1"/>
          <p:nvPr/>
        </p:nvSpPr>
        <p:spPr>
          <a:xfrm>
            <a:off x="349250" y="5540375"/>
            <a:ext cx="184666" cy="369332"/>
          </a:xfrm>
          <a:prstGeom prst="rect">
            <a:avLst/>
          </a:prstGeom>
          <a:noFill/>
        </p:spPr>
        <p:txBody>
          <a:bodyPr wrap="none" rtlCol="0">
            <a:spAutoFit/>
          </a:bodyPr>
          <a:lstStyle/>
          <a:p>
            <a:endParaRPr lang="en-US" dirty="0"/>
          </a:p>
        </p:txBody>
      </p:sp>
      <p:pic>
        <p:nvPicPr>
          <p:cNvPr id="9" name="Picture 8" descr="Imprinting_Summary_Final_6_2_1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2375" y="1345386"/>
            <a:ext cx="6954088" cy="5413892"/>
          </a:xfrm>
          <a:prstGeom prst="rect">
            <a:avLst/>
          </a:prstGeom>
        </p:spPr>
      </p:pic>
    </p:spTree>
    <p:extLst>
      <p:ext uri="{BB962C8B-B14F-4D97-AF65-F5344CB8AC3E}">
        <p14:creationId xmlns:p14="http://schemas.microsoft.com/office/powerpoint/2010/main" val="869379413"/>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456" y="2980255"/>
            <a:ext cx="777524" cy="777524"/>
          </a:xfrm>
          <a:prstGeom prst="rect">
            <a:avLst/>
          </a:prstGeom>
        </p:spPr>
      </p:pic>
      <p:pic>
        <p:nvPicPr>
          <p:cNvPr id="5" name="Picture 4"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547" y="3369017"/>
            <a:ext cx="136526" cy="119876"/>
          </a:xfrm>
          <a:prstGeom prst="rect">
            <a:avLst/>
          </a:prstGeom>
        </p:spPr>
      </p:pic>
      <p:pic>
        <p:nvPicPr>
          <p:cNvPr id="6" name="Picture 5" descr="Embry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28" y="2952124"/>
            <a:ext cx="665974" cy="1007284"/>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4315" y="2147456"/>
            <a:ext cx="2772116" cy="2222687"/>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856" y="3369017"/>
            <a:ext cx="136526" cy="119876"/>
          </a:xfrm>
          <a:prstGeom prst="rect">
            <a:avLst/>
          </a:prstGeom>
        </p:spPr>
      </p:pic>
      <p:pic>
        <p:nvPicPr>
          <p:cNvPr id="13" name="Picture 1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347" y="3369017"/>
            <a:ext cx="136526" cy="119876"/>
          </a:xfrm>
          <a:prstGeom prst="rect">
            <a:avLst/>
          </a:prstGeom>
        </p:spPr>
      </p:pic>
      <p:sp>
        <p:nvSpPr>
          <p:cNvPr id="14" name="TextBox 13"/>
          <p:cNvSpPr txBox="1"/>
          <p:nvPr/>
        </p:nvSpPr>
        <p:spPr>
          <a:xfrm>
            <a:off x="1174255" y="4109281"/>
            <a:ext cx="1524614" cy="246221"/>
          </a:xfrm>
          <a:prstGeom prst="rect">
            <a:avLst/>
          </a:prstGeom>
          <a:noFill/>
        </p:spPr>
        <p:txBody>
          <a:bodyPr wrap="none" rtlCol="0">
            <a:spAutoFit/>
          </a:bodyPr>
          <a:lstStyle/>
          <a:p>
            <a:r>
              <a:rPr lang="en-US" sz="1000" dirty="0" smtClean="0">
                <a:solidFill>
                  <a:schemeClr val="tx1">
                    <a:lumMod val="85000"/>
                    <a:lumOff val="15000"/>
                  </a:schemeClr>
                </a:solidFill>
              </a:rPr>
              <a:t>Mouse Embryo – Day 9</a:t>
            </a:r>
            <a:endParaRPr lang="en-US" sz="1000" dirty="0">
              <a:solidFill>
                <a:schemeClr val="tx1">
                  <a:lumMod val="85000"/>
                  <a:lumOff val="15000"/>
                </a:schemeClr>
              </a:solidFill>
            </a:endParaRPr>
          </a:p>
        </p:txBody>
      </p:sp>
      <p:sp>
        <p:nvSpPr>
          <p:cNvPr id="15" name="TextBox 14"/>
          <p:cNvSpPr txBox="1"/>
          <p:nvPr/>
        </p:nvSpPr>
        <p:spPr>
          <a:xfrm>
            <a:off x="3357710" y="4356803"/>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6" name="TextBox 15"/>
          <p:cNvSpPr txBox="1"/>
          <p:nvPr/>
        </p:nvSpPr>
        <p:spPr>
          <a:xfrm>
            <a:off x="3809941" y="4351054"/>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9" name="TextBox 18"/>
          <p:cNvSpPr txBox="1"/>
          <p:nvPr/>
        </p:nvSpPr>
        <p:spPr>
          <a:xfrm>
            <a:off x="0" y="0"/>
            <a:ext cx="8318804" cy="1754327"/>
          </a:xfrm>
          <a:prstGeom prst="rect">
            <a:avLst/>
          </a:prstGeom>
          <a:noFill/>
        </p:spPr>
        <p:txBody>
          <a:bodyPr wrap="none" rtlCol="0">
            <a:spAutoFit/>
          </a:bodyPr>
          <a:lstStyle/>
          <a:p>
            <a:endParaRPr lang="en-US" dirty="0" smtClean="0"/>
          </a:p>
          <a:p>
            <a:r>
              <a:rPr lang="en-US" dirty="0"/>
              <a:t>	</a:t>
            </a:r>
            <a:r>
              <a:rPr lang="en-US" dirty="0">
                <a:solidFill>
                  <a:srgbClr val="12919C"/>
                </a:solidFill>
              </a:rPr>
              <a:t>Experiment 3</a:t>
            </a:r>
            <a:r>
              <a:rPr lang="en-US" dirty="0" smtClean="0">
                <a:solidFill>
                  <a:srgbClr val="12919C"/>
                </a:solidFill>
              </a:rPr>
              <a:t>: Mammalian Parthenogenesis (Maternal Genome Duplication)</a:t>
            </a:r>
            <a:endParaRPr lang="en-US" dirty="0">
              <a:solidFill>
                <a:srgbClr val="12919C"/>
              </a:solidFill>
            </a:endParaRPr>
          </a:p>
          <a:p>
            <a:r>
              <a:rPr lang="en-US" dirty="0"/>
              <a:t>	</a:t>
            </a:r>
            <a:r>
              <a:rPr lang="en-US" dirty="0">
                <a:solidFill>
                  <a:srgbClr val="7F7F7F"/>
                </a:solidFill>
              </a:rPr>
              <a:t>Unbalanced </a:t>
            </a:r>
            <a:r>
              <a:rPr lang="en-US" dirty="0" smtClean="0">
                <a:solidFill>
                  <a:srgbClr val="7F7F7F"/>
                </a:solidFill>
              </a:rPr>
              <a:t>growth</a:t>
            </a:r>
            <a:r>
              <a:rPr lang="en-US" dirty="0">
                <a:solidFill>
                  <a:srgbClr val="7F7F7F"/>
                </a:solidFill>
              </a:rPr>
              <a:t>: </a:t>
            </a:r>
            <a:r>
              <a:rPr lang="en-US" dirty="0" smtClean="0">
                <a:solidFill>
                  <a:srgbClr val="7F7F7F"/>
                </a:solidFill>
              </a:rPr>
              <a:t>Enlarged placenta and small fetus</a:t>
            </a:r>
            <a:endParaRPr lang="en-US" dirty="0">
              <a:solidFill>
                <a:srgbClr val="7F7F7F"/>
              </a:solidFill>
            </a:endParaRPr>
          </a:p>
          <a:p>
            <a:r>
              <a:rPr lang="en-US" dirty="0">
                <a:solidFill>
                  <a:srgbClr val="7F7F7F"/>
                </a:solidFill>
              </a:rPr>
              <a:t> 	</a:t>
            </a:r>
            <a:r>
              <a:rPr lang="en-US" dirty="0" smtClean="0">
                <a:solidFill>
                  <a:srgbClr val="7F7F7F"/>
                </a:solidFill>
              </a:rPr>
              <a:t>Only maternal imprints</a:t>
            </a:r>
            <a:endParaRPr lang="en-US" dirty="0">
              <a:solidFill>
                <a:srgbClr val="7F7F7F"/>
              </a:solidFill>
            </a:endParaRPr>
          </a:p>
          <a:p>
            <a:r>
              <a:rPr lang="en-US" dirty="0">
                <a:solidFill>
                  <a:srgbClr val="7F7F7F"/>
                </a:solidFill>
              </a:rPr>
              <a:t>	N</a:t>
            </a:r>
            <a:r>
              <a:rPr lang="en-US" dirty="0" smtClean="0">
                <a:solidFill>
                  <a:srgbClr val="7F7F7F"/>
                </a:solidFill>
              </a:rPr>
              <a:t>o live birth</a:t>
            </a:r>
            <a:endParaRPr lang="en-US" dirty="0">
              <a:solidFill>
                <a:srgbClr val="7F7F7F"/>
              </a:solidFill>
            </a:endParaRPr>
          </a:p>
          <a:p>
            <a:endParaRPr lang="en-US" dirty="0" smtClean="0"/>
          </a:p>
        </p:txBody>
      </p:sp>
      <p:sp>
        <p:nvSpPr>
          <p:cNvPr id="22" name="TextBox 21"/>
          <p:cNvSpPr txBox="1"/>
          <p:nvPr/>
        </p:nvSpPr>
        <p:spPr>
          <a:xfrm>
            <a:off x="7873645" y="3302606"/>
            <a:ext cx="959936" cy="246221"/>
          </a:xfrm>
          <a:prstGeom prst="rect">
            <a:avLst/>
          </a:prstGeom>
          <a:noFill/>
        </p:spPr>
        <p:txBody>
          <a:bodyPr wrap="square" rtlCol="0">
            <a:spAutoFit/>
          </a:bodyPr>
          <a:lstStyle/>
          <a:p>
            <a:r>
              <a:rPr lang="en-US" sz="1000" dirty="0" smtClean="0">
                <a:solidFill>
                  <a:schemeClr val="tx1">
                    <a:lumMod val="85000"/>
                    <a:lumOff val="15000"/>
                  </a:schemeClr>
                </a:solidFill>
              </a:rPr>
              <a:t>No live birth </a:t>
            </a:r>
            <a:endParaRPr lang="en-US" sz="1000" dirty="0">
              <a:solidFill>
                <a:schemeClr val="tx1">
                  <a:lumMod val="85000"/>
                  <a:lumOff val="15000"/>
                </a:schemeClr>
              </a:solidFill>
            </a:endParaRPr>
          </a:p>
        </p:txBody>
      </p:sp>
      <p:pic>
        <p:nvPicPr>
          <p:cNvPr id="17" name="Picture 16" descr="Logo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
        <p:nvSpPr>
          <p:cNvPr id="18" name="TextBox 17"/>
          <p:cNvSpPr txBox="1"/>
          <p:nvPr/>
        </p:nvSpPr>
        <p:spPr>
          <a:xfrm>
            <a:off x="5634913" y="4030912"/>
            <a:ext cx="1417779" cy="246221"/>
          </a:xfrm>
          <a:prstGeom prst="rect">
            <a:avLst/>
          </a:prstGeom>
          <a:noFill/>
        </p:spPr>
        <p:txBody>
          <a:bodyPr wrap="square" rtlCol="0">
            <a:spAutoFit/>
          </a:bodyPr>
          <a:lstStyle/>
          <a:p>
            <a:r>
              <a:rPr lang="en-US" sz="1000" dirty="0" smtClean="0">
                <a:solidFill>
                  <a:schemeClr val="tx1">
                    <a:lumMod val="85000"/>
                    <a:lumOff val="15000"/>
                  </a:schemeClr>
                </a:solidFill>
              </a:rPr>
              <a:t>Enlarged Placenta</a:t>
            </a:r>
            <a:endParaRPr lang="en-US" sz="1000" dirty="0">
              <a:solidFill>
                <a:schemeClr val="tx1">
                  <a:lumMod val="85000"/>
                  <a:lumOff val="15000"/>
                </a:schemeClr>
              </a:solidFill>
            </a:endParaRPr>
          </a:p>
        </p:txBody>
      </p:sp>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71690" y="2958979"/>
            <a:ext cx="1104784" cy="877753"/>
          </a:xfrm>
          <a:prstGeom prst="rect">
            <a:avLst/>
          </a:prstGeom>
        </p:spPr>
      </p:pic>
    </p:spTree>
    <p:extLst>
      <p:ext uri="{BB962C8B-B14F-4D97-AF65-F5344CB8AC3E}">
        <p14:creationId xmlns:p14="http://schemas.microsoft.com/office/powerpoint/2010/main" val="7141900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2"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456" y="2980255"/>
            <a:ext cx="777524" cy="777524"/>
          </a:xfrm>
          <a:prstGeom prst="rect">
            <a:avLst/>
          </a:prstGeom>
        </p:spPr>
      </p:pic>
      <p:pic>
        <p:nvPicPr>
          <p:cNvPr id="5" name="Picture 4"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547" y="3369017"/>
            <a:ext cx="136526" cy="119876"/>
          </a:xfrm>
          <a:prstGeom prst="rect">
            <a:avLst/>
          </a:prstGeom>
        </p:spPr>
      </p:pic>
      <p:pic>
        <p:nvPicPr>
          <p:cNvPr id="6" name="Picture 5" descr="Embry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28" y="2952124"/>
            <a:ext cx="665974" cy="1007284"/>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4315" y="2147456"/>
            <a:ext cx="2772116" cy="2222687"/>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856" y="3369017"/>
            <a:ext cx="136526" cy="119876"/>
          </a:xfrm>
          <a:prstGeom prst="rect">
            <a:avLst/>
          </a:prstGeom>
        </p:spPr>
      </p:pic>
      <p:pic>
        <p:nvPicPr>
          <p:cNvPr id="13" name="Picture 1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3496" y="3369017"/>
            <a:ext cx="136526" cy="119876"/>
          </a:xfrm>
          <a:prstGeom prst="rect">
            <a:avLst/>
          </a:prstGeom>
        </p:spPr>
      </p:pic>
      <p:sp>
        <p:nvSpPr>
          <p:cNvPr id="14" name="TextBox 13"/>
          <p:cNvSpPr txBox="1"/>
          <p:nvPr/>
        </p:nvSpPr>
        <p:spPr>
          <a:xfrm>
            <a:off x="1174255" y="4109281"/>
            <a:ext cx="1524614" cy="246221"/>
          </a:xfrm>
          <a:prstGeom prst="rect">
            <a:avLst/>
          </a:prstGeom>
          <a:noFill/>
        </p:spPr>
        <p:txBody>
          <a:bodyPr wrap="none" rtlCol="0">
            <a:spAutoFit/>
          </a:bodyPr>
          <a:lstStyle/>
          <a:p>
            <a:r>
              <a:rPr lang="en-US" sz="1000" dirty="0" smtClean="0">
                <a:solidFill>
                  <a:schemeClr val="tx1">
                    <a:lumMod val="85000"/>
                    <a:lumOff val="15000"/>
                  </a:schemeClr>
                </a:solidFill>
              </a:rPr>
              <a:t>Mouse Embryo – Day 9</a:t>
            </a:r>
            <a:endParaRPr lang="en-US" sz="1000" dirty="0">
              <a:solidFill>
                <a:schemeClr val="tx1">
                  <a:lumMod val="85000"/>
                  <a:lumOff val="15000"/>
                </a:schemeClr>
              </a:solidFill>
            </a:endParaRPr>
          </a:p>
        </p:txBody>
      </p:sp>
      <p:sp>
        <p:nvSpPr>
          <p:cNvPr id="15" name="TextBox 14"/>
          <p:cNvSpPr txBox="1"/>
          <p:nvPr/>
        </p:nvSpPr>
        <p:spPr>
          <a:xfrm>
            <a:off x="3357710" y="4356803"/>
            <a:ext cx="312856" cy="276999"/>
          </a:xfrm>
          <a:prstGeom prst="rect">
            <a:avLst/>
          </a:prstGeom>
          <a:noFill/>
        </p:spPr>
        <p:txBody>
          <a:bodyPr wrap="none" rtlCol="0">
            <a:spAutoFit/>
          </a:bodyPr>
          <a:lstStyle/>
          <a:p>
            <a:r>
              <a:rPr lang="en-US" sz="1200" dirty="0">
                <a:solidFill>
                  <a:schemeClr val="tx1">
                    <a:lumMod val="85000"/>
                    <a:lumOff val="15000"/>
                  </a:schemeClr>
                </a:solidFill>
              </a:rPr>
              <a:t>M</a:t>
            </a:r>
          </a:p>
        </p:txBody>
      </p:sp>
      <p:sp>
        <p:nvSpPr>
          <p:cNvPr id="16" name="TextBox 15"/>
          <p:cNvSpPr txBox="1"/>
          <p:nvPr/>
        </p:nvSpPr>
        <p:spPr>
          <a:xfrm>
            <a:off x="3809941" y="4351054"/>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9" name="TextBox 18"/>
          <p:cNvSpPr txBox="1"/>
          <p:nvPr/>
        </p:nvSpPr>
        <p:spPr>
          <a:xfrm>
            <a:off x="0" y="0"/>
            <a:ext cx="7440446" cy="1938992"/>
          </a:xfrm>
          <a:prstGeom prst="rect">
            <a:avLst/>
          </a:prstGeom>
          <a:noFill/>
        </p:spPr>
        <p:txBody>
          <a:bodyPr wrap="none" rtlCol="0">
            <a:spAutoFit/>
          </a:bodyPr>
          <a:lstStyle/>
          <a:p>
            <a:endParaRPr lang="en-US" dirty="0" smtClean="0"/>
          </a:p>
          <a:p>
            <a:r>
              <a:rPr lang="en-US" dirty="0"/>
              <a:t>	</a:t>
            </a:r>
            <a:r>
              <a:rPr lang="en-US" dirty="0">
                <a:solidFill>
                  <a:srgbClr val="12919C"/>
                </a:solidFill>
              </a:rPr>
              <a:t>Experiment </a:t>
            </a:r>
            <a:r>
              <a:rPr lang="en-US" dirty="0" smtClean="0">
                <a:solidFill>
                  <a:srgbClr val="12919C"/>
                </a:solidFill>
              </a:rPr>
              <a:t>4: Mammalian Parthenogenesis + H19 gene knock out </a:t>
            </a:r>
          </a:p>
          <a:p>
            <a:r>
              <a:rPr lang="en-US" dirty="0"/>
              <a:t>	</a:t>
            </a:r>
            <a:r>
              <a:rPr lang="en-US" sz="1600" dirty="0" smtClean="0">
                <a:solidFill>
                  <a:srgbClr val="7F7F7F"/>
                </a:solidFill>
              </a:rPr>
              <a:t>Balanced growth of placenta </a:t>
            </a:r>
            <a:r>
              <a:rPr lang="en-US" sz="1600" dirty="0">
                <a:solidFill>
                  <a:srgbClr val="7F7F7F"/>
                </a:solidFill>
              </a:rPr>
              <a:t>and </a:t>
            </a:r>
            <a:r>
              <a:rPr lang="en-US" sz="1600" dirty="0" smtClean="0">
                <a:solidFill>
                  <a:srgbClr val="7F7F7F"/>
                </a:solidFill>
              </a:rPr>
              <a:t>fetus</a:t>
            </a:r>
            <a:endParaRPr lang="en-US" sz="1600" dirty="0">
              <a:solidFill>
                <a:srgbClr val="7F7F7F"/>
              </a:solidFill>
            </a:endParaRPr>
          </a:p>
          <a:p>
            <a:r>
              <a:rPr lang="en-US" sz="1600" dirty="0">
                <a:solidFill>
                  <a:srgbClr val="7F7F7F"/>
                </a:solidFill>
              </a:rPr>
              <a:t> 	</a:t>
            </a:r>
            <a:r>
              <a:rPr lang="en-US" sz="1600" dirty="0" smtClean="0">
                <a:solidFill>
                  <a:srgbClr val="7F7F7F"/>
                </a:solidFill>
              </a:rPr>
              <a:t>H19 gene </a:t>
            </a:r>
            <a:r>
              <a:rPr lang="en-US" sz="1600" dirty="0">
                <a:solidFill>
                  <a:srgbClr val="7F7F7F"/>
                </a:solidFill>
              </a:rPr>
              <a:t>knockout experiment </a:t>
            </a:r>
            <a:r>
              <a:rPr lang="en-US" sz="1600" dirty="0" smtClean="0">
                <a:solidFill>
                  <a:srgbClr val="7F7F7F"/>
                </a:solidFill>
              </a:rPr>
              <a:t>mimics paternal imprint of H19 </a:t>
            </a:r>
            <a:endParaRPr lang="en-US" sz="1600" dirty="0">
              <a:solidFill>
                <a:srgbClr val="7F7F7F"/>
              </a:solidFill>
            </a:endParaRPr>
          </a:p>
          <a:p>
            <a:r>
              <a:rPr lang="en-US" sz="1600" dirty="0">
                <a:solidFill>
                  <a:srgbClr val="7F7F7F"/>
                </a:solidFill>
              </a:rPr>
              <a:t>	</a:t>
            </a:r>
            <a:r>
              <a:rPr lang="en-US" sz="1600" dirty="0" smtClean="0">
                <a:solidFill>
                  <a:srgbClr val="7F7F7F"/>
                </a:solidFill>
              </a:rPr>
              <a:t>Rescues the fetus; results in live mouse birth</a:t>
            </a:r>
          </a:p>
          <a:p>
            <a:pPr lvl="1"/>
            <a:r>
              <a:rPr lang="en-US" sz="1600" dirty="0" smtClean="0">
                <a:solidFill>
                  <a:srgbClr val="7F7F7F"/>
                </a:solidFill>
              </a:rPr>
              <a:t>(</a:t>
            </a:r>
            <a:r>
              <a:rPr lang="en-US" sz="1600" dirty="0" err="1" smtClean="0">
                <a:solidFill>
                  <a:srgbClr val="7F7F7F"/>
                </a:solidFill>
              </a:rPr>
              <a:t>Kono</a:t>
            </a:r>
            <a:r>
              <a:rPr lang="en-US" sz="1600" dirty="0" smtClean="0">
                <a:solidFill>
                  <a:srgbClr val="7F7F7F"/>
                </a:solidFill>
              </a:rPr>
              <a:t> et al. 2004)</a:t>
            </a:r>
            <a:endParaRPr lang="en-US" sz="1600" dirty="0">
              <a:solidFill>
                <a:srgbClr val="7F7F7F"/>
              </a:solidFill>
            </a:endParaRPr>
          </a:p>
          <a:p>
            <a:endParaRPr lang="en-US" dirty="0" smtClean="0"/>
          </a:p>
        </p:txBody>
      </p:sp>
      <p:pic>
        <p:nvPicPr>
          <p:cNvPr id="20" name="Picture 19" descr="Fetus1.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38043" y="2769124"/>
            <a:ext cx="1104784" cy="1190284"/>
          </a:xfrm>
          <a:prstGeom prst="rect">
            <a:avLst/>
          </a:prstGeom>
        </p:spPr>
      </p:pic>
      <p:sp>
        <p:nvSpPr>
          <p:cNvPr id="21" name="TextBox 20"/>
          <p:cNvSpPr txBox="1"/>
          <p:nvPr/>
        </p:nvSpPr>
        <p:spPr>
          <a:xfrm>
            <a:off x="5605717" y="4097323"/>
            <a:ext cx="1417779" cy="400110"/>
          </a:xfrm>
          <a:prstGeom prst="rect">
            <a:avLst/>
          </a:prstGeom>
          <a:noFill/>
        </p:spPr>
        <p:txBody>
          <a:bodyPr wrap="square" rtlCol="0">
            <a:spAutoFit/>
          </a:bodyPr>
          <a:lstStyle/>
          <a:p>
            <a:r>
              <a:rPr lang="en-US" sz="1000" dirty="0" smtClean="0">
                <a:solidFill>
                  <a:schemeClr val="tx1">
                    <a:lumMod val="85000"/>
                    <a:lumOff val="15000"/>
                  </a:schemeClr>
                </a:solidFill>
              </a:rPr>
              <a:t>Balanced growth of embryo and placenta</a:t>
            </a:r>
            <a:endParaRPr lang="en-US" sz="1000" dirty="0">
              <a:solidFill>
                <a:schemeClr val="tx1">
                  <a:lumMod val="85000"/>
                  <a:lumOff val="15000"/>
                </a:schemeClr>
              </a:solidFill>
            </a:endParaRPr>
          </a:p>
        </p:txBody>
      </p:sp>
      <p:sp>
        <p:nvSpPr>
          <p:cNvPr id="22" name="TextBox 21"/>
          <p:cNvSpPr txBox="1"/>
          <p:nvPr/>
        </p:nvSpPr>
        <p:spPr>
          <a:xfrm>
            <a:off x="7726221" y="4104833"/>
            <a:ext cx="1417779" cy="246221"/>
          </a:xfrm>
          <a:prstGeom prst="rect">
            <a:avLst/>
          </a:prstGeom>
          <a:noFill/>
        </p:spPr>
        <p:txBody>
          <a:bodyPr wrap="square" rtlCol="0">
            <a:spAutoFit/>
          </a:bodyPr>
          <a:lstStyle/>
          <a:p>
            <a:r>
              <a:rPr lang="en-US" sz="1000" dirty="0" smtClean="0">
                <a:solidFill>
                  <a:schemeClr val="tx1">
                    <a:lumMod val="85000"/>
                    <a:lumOff val="15000"/>
                  </a:schemeClr>
                </a:solidFill>
              </a:rPr>
              <a:t>Live Birth</a:t>
            </a:r>
            <a:endParaRPr lang="en-US" sz="1000" dirty="0">
              <a:solidFill>
                <a:schemeClr val="tx1">
                  <a:lumMod val="85000"/>
                  <a:lumOff val="15000"/>
                </a:schemeClr>
              </a:solidFill>
            </a:endParaRPr>
          </a:p>
        </p:txBody>
      </p:sp>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67030" y="3115003"/>
            <a:ext cx="1586279" cy="642776"/>
          </a:xfrm>
          <a:prstGeom prst="rect">
            <a:avLst/>
          </a:prstGeom>
        </p:spPr>
      </p:pic>
      <p:pic>
        <p:nvPicPr>
          <p:cNvPr id="17" name="Picture 16" descr="Logos.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18" name="Picture 17" descr="Imprinting_Knockout_5_21_14.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59766" y="703895"/>
            <a:ext cx="1196890" cy="560705"/>
          </a:xfrm>
          <a:prstGeom prst="rect">
            <a:avLst/>
          </a:prstGeom>
        </p:spPr>
      </p:pic>
    </p:spTree>
    <p:extLst>
      <p:ext uri="{BB962C8B-B14F-4D97-AF65-F5344CB8AC3E}">
        <p14:creationId xmlns:p14="http://schemas.microsoft.com/office/powerpoint/2010/main" val="38645807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a:xfrm>
            <a:off x="311150" y="1586126"/>
            <a:ext cx="8604250" cy="3474824"/>
          </a:xfrm>
        </p:spPr>
        <p:txBody>
          <a:bodyPr anchor="t">
            <a:noAutofit/>
          </a:bodyPr>
          <a:lstStyle/>
          <a:p>
            <a:endParaRPr lang="en-US" sz="2200" b="0" dirty="0">
              <a:solidFill>
                <a:schemeClr val="tx1">
                  <a:lumMod val="75000"/>
                  <a:lumOff val="25000"/>
                </a:schemeClr>
              </a:solidFill>
            </a:endParaRPr>
          </a:p>
          <a:p>
            <a:r>
              <a:rPr lang="en-US" sz="2000" b="0" dirty="0" err="1" smtClean="0">
                <a:solidFill>
                  <a:schemeClr val="tx1">
                    <a:lumMod val="75000"/>
                    <a:lumOff val="25000"/>
                  </a:schemeClr>
                </a:solidFill>
              </a:rPr>
              <a:t>Muzzey</a:t>
            </a:r>
            <a:r>
              <a:rPr lang="en-US" sz="2000" b="0" dirty="0" smtClean="0">
                <a:solidFill>
                  <a:schemeClr val="tx1">
                    <a:lumMod val="75000"/>
                    <a:lumOff val="25000"/>
                  </a:schemeClr>
                </a:solidFill>
              </a:rPr>
              <a:t>, D./HHMI.2008. Stem Cell Differentiation: A Chromosome View</a:t>
            </a:r>
            <a:endParaRPr lang="en-US" sz="2200" b="0" dirty="0" smtClean="0">
              <a:solidFill>
                <a:schemeClr val="tx1">
                  <a:lumMod val="75000"/>
                  <a:lumOff val="25000"/>
                </a:schemeClr>
              </a:solidFill>
            </a:endParaRPr>
          </a:p>
          <a:p>
            <a:pPr marL="800100" lvl="1" indent="-342900">
              <a:buFontTx/>
              <a:buChar char="•"/>
              <a:defRPr/>
            </a:pPr>
            <a:r>
              <a:rPr lang="en-US" sz="1800" b="0" kern="0" dirty="0">
                <a:latin typeface="Arial"/>
                <a:ea typeface="Arial" pitchFamily="1" charset="0"/>
                <a:cs typeface="Arial"/>
              </a:rPr>
              <a:t>Occurs during embryogenesis</a:t>
            </a:r>
          </a:p>
          <a:p>
            <a:pPr marL="800100" lvl="1" indent="-342900">
              <a:buFontTx/>
              <a:buChar char="•"/>
              <a:defRPr/>
            </a:pPr>
            <a:r>
              <a:rPr lang="en-US" sz="1800" b="0" kern="0" dirty="0">
                <a:latin typeface="Arial"/>
                <a:ea typeface="Arial" pitchFamily="1" charset="0"/>
                <a:cs typeface="Arial"/>
              </a:rPr>
              <a:t>Occurs in tissues with regenerative power</a:t>
            </a:r>
          </a:p>
          <a:p>
            <a:pPr marL="800100" lvl="1" indent="-342900">
              <a:buFontTx/>
              <a:buChar char="•"/>
              <a:defRPr/>
            </a:pPr>
            <a:r>
              <a:rPr lang="en-US" sz="1800" b="0" kern="0" dirty="0">
                <a:latin typeface="Arial"/>
                <a:ea typeface="Arial" pitchFamily="1" charset="0"/>
                <a:cs typeface="Arial"/>
              </a:rPr>
              <a:t>Occurs in response to trauma</a:t>
            </a:r>
          </a:p>
          <a:p>
            <a:pPr marL="800100" lvl="1" indent="-342900">
              <a:buFontTx/>
              <a:buChar char="•"/>
              <a:defRPr/>
            </a:pPr>
            <a:r>
              <a:rPr lang="en-US" sz="1800" b="0" kern="0" dirty="0">
                <a:latin typeface="Arial"/>
                <a:ea typeface="Arial" pitchFamily="1" charset="0"/>
                <a:cs typeface="Arial"/>
              </a:rPr>
              <a:t>Thought  to be unidirectional </a:t>
            </a:r>
          </a:p>
          <a:p>
            <a:pPr marL="800100" lvl="1" indent="-342900">
              <a:buFontTx/>
              <a:buChar char="•"/>
              <a:defRPr/>
            </a:pPr>
            <a:r>
              <a:rPr lang="en-US" sz="1800" b="0" kern="0" dirty="0">
                <a:latin typeface="Arial"/>
                <a:ea typeface="Arial" pitchFamily="1" charset="0"/>
                <a:cs typeface="Arial"/>
              </a:rPr>
              <a:t>Maintained for the remainder of the lineage</a:t>
            </a:r>
          </a:p>
          <a:p>
            <a:endParaRPr lang="en-US" sz="2200" b="0" dirty="0" smtClean="0">
              <a:solidFill>
                <a:schemeClr val="tx1">
                  <a:lumMod val="75000"/>
                  <a:lumOff val="25000"/>
                </a:schemeClr>
              </a:solidFill>
            </a:endParaRPr>
          </a:p>
          <a:p>
            <a:r>
              <a:rPr lang="en-US" sz="2200" b="0" dirty="0" smtClean="0">
                <a:solidFill>
                  <a:schemeClr val="tx1">
                    <a:lumMod val="75000"/>
                    <a:lumOff val="25000"/>
                  </a:schemeClr>
                </a:solidFill>
              </a:rPr>
              <a:t>PBS. Life’s Greatest Miracle Video:</a:t>
            </a:r>
          </a:p>
          <a:p>
            <a:r>
              <a:rPr lang="en-US" sz="1200" b="0" dirty="0" smtClean="0">
                <a:solidFill>
                  <a:schemeClr val="tx1">
                    <a:lumMod val="75000"/>
                    <a:lumOff val="25000"/>
                  </a:schemeClr>
                </a:solidFill>
                <a:latin typeface="Arial"/>
                <a:cs typeface="Arial"/>
              </a:rPr>
              <a:t>				7</a:t>
            </a:r>
            <a:r>
              <a:rPr lang="en-US" sz="1200" b="0" dirty="0">
                <a:solidFill>
                  <a:schemeClr val="tx1">
                    <a:lumMod val="75000"/>
                    <a:lumOff val="25000"/>
                  </a:schemeClr>
                </a:solidFill>
                <a:latin typeface="Arial"/>
                <a:cs typeface="Arial"/>
              </a:rPr>
              <a:t>:00-10:00 		Genetic Diversity</a:t>
            </a:r>
          </a:p>
          <a:p>
            <a:r>
              <a:rPr lang="en-US" sz="1200" b="0" dirty="0" smtClean="0">
                <a:solidFill>
                  <a:schemeClr val="tx1">
                    <a:lumMod val="75000"/>
                    <a:lumOff val="25000"/>
                  </a:schemeClr>
                </a:solidFill>
                <a:latin typeface="Arial"/>
                <a:cs typeface="Arial"/>
              </a:rPr>
              <a:t>				12</a:t>
            </a:r>
            <a:r>
              <a:rPr lang="en-US" sz="1200" b="0" dirty="0">
                <a:solidFill>
                  <a:schemeClr val="tx1">
                    <a:lumMod val="75000"/>
                    <a:lumOff val="25000"/>
                  </a:schemeClr>
                </a:solidFill>
                <a:latin typeface="Arial"/>
                <a:cs typeface="Arial"/>
              </a:rPr>
              <a:t>:30-13:30		Oogenesis</a:t>
            </a:r>
          </a:p>
          <a:p>
            <a:r>
              <a:rPr lang="en-US" sz="1200" b="0" dirty="0" smtClean="0">
                <a:solidFill>
                  <a:schemeClr val="tx1">
                    <a:lumMod val="75000"/>
                    <a:lumOff val="25000"/>
                  </a:schemeClr>
                </a:solidFill>
                <a:latin typeface="Arial"/>
                <a:cs typeface="Arial"/>
              </a:rPr>
              <a:t>				17</a:t>
            </a:r>
            <a:r>
              <a:rPr lang="en-US" sz="1200" b="0" dirty="0">
                <a:solidFill>
                  <a:schemeClr val="tx1">
                    <a:lumMod val="75000"/>
                    <a:lumOff val="25000"/>
                  </a:schemeClr>
                </a:solidFill>
                <a:latin typeface="Arial"/>
                <a:cs typeface="Arial"/>
              </a:rPr>
              <a:t>:00-12:20		Fertilization</a:t>
            </a:r>
          </a:p>
          <a:p>
            <a:r>
              <a:rPr lang="en-US" sz="1200" b="0" dirty="0" smtClean="0">
                <a:solidFill>
                  <a:schemeClr val="tx1">
                    <a:lumMod val="75000"/>
                    <a:lumOff val="25000"/>
                  </a:schemeClr>
                </a:solidFill>
                <a:latin typeface="Arial"/>
                <a:cs typeface="Arial"/>
              </a:rPr>
              <a:t>				22</a:t>
            </a:r>
            <a:r>
              <a:rPr lang="en-US" sz="1200" b="0" dirty="0">
                <a:solidFill>
                  <a:schemeClr val="tx1">
                    <a:lumMod val="75000"/>
                    <a:lumOff val="25000"/>
                  </a:schemeClr>
                </a:solidFill>
                <a:latin typeface="Arial"/>
                <a:cs typeface="Arial"/>
              </a:rPr>
              <a:t>:00-25:22		Embryogenesis/Twinning</a:t>
            </a:r>
          </a:p>
          <a:p>
            <a:r>
              <a:rPr lang="en-US" sz="1200" b="0" dirty="0" smtClean="0">
                <a:solidFill>
                  <a:schemeClr val="tx1">
                    <a:lumMod val="75000"/>
                    <a:lumOff val="25000"/>
                  </a:schemeClr>
                </a:solidFill>
                <a:latin typeface="Arial"/>
                <a:cs typeface="Arial"/>
              </a:rPr>
              <a:t>				26</a:t>
            </a:r>
            <a:r>
              <a:rPr lang="en-US" sz="1200" b="0" dirty="0">
                <a:solidFill>
                  <a:schemeClr val="tx1">
                    <a:lumMod val="75000"/>
                    <a:lumOff val="25000"/>
                  </a:schemeClr>
                </a:solidFill>
                <a:latin typeface="Arial"/>
                <a:cs typeface="Arial"/>
              </a:rPr>
              <a:t>:47 			Gastrulation</a:t>
            </a:r>
          </a:p>
          <a:p>
            <a:r>
              <a:rPr lang="en-US" sz="1200" b="0" dirty="0" smtClean="0">
                <a:solidFill>
                  <a:schemeClr val="tx1">
                    <a:lumMod val="75000"/>
                    <a:lumOff val="25000"/>
                  </a:schemeClr>
                </a:solidFill>
                <a:latin typeface="Arial"/>
                <a:cs typeface="Arial"/>
              </a:rPr>
              <a:t>			</a:t>
            </a:r>
            <a:r>
              <a:rPr lang="en-US" sz="1200" dirty="0" smtClean="0">
                <a:solidFill>
                  <a:schemeClr val="tx1">
                    <a:lumMod val="75000"/>
                    <a:lumOff val="25000"/>
                  </a:schemeClr>
                </a:solidFill>
                <a:latin typeface="Arial"/>
                <a:cs typeface="Arial"/>
              </a:rPr>
              <a:t>	31</a:t>
            </a:r>
            <a:r>
              <a:rPr lang="en-US" sz="1200" dirty="0">
                <a:solidFill>
                  <a:schemeClr val="tx1">
                    <a:lumMod val="75000"/>
                    <a:lumOff val="25000"/>
                  </a:schemeClr>
                </a:solidFill>
                <a:latin typeface="Arial"/>
                <a:cs typeface="Arial"/>
              </a:rPr>
              <a:t>:00-34:00		Gene Expression</a:t>
            </a:r>
          </a:p>
          <a:p>
            <a:r>
              <a:rPr lang="en-US" sz="1200" dirty="0" smtClean="0">
                <a:solidFill>
                  <a:schemeClr val="tx1">
                    <a:lumMod val="75000"/>
                    <a:lumOff val="25000"/>
                  </a:schemeClr>
                </a:solidFill>
                <a:latin typeface="Arial"/>
                <a:cs typeface="Arial"/>
              </a:rPr>
              <a:t>				37</a:t>
            </a:r>
            <a:r>
              <a:rPr lang="en-US" sz="1200" dirty="0">
                <a:solidFill>
                  <a:schemeClr val="tx1">
                    <a:lumMod val="75000"/>
                    <a:lumOff val="25000"/>
                  </a:schemeClr>
                </a:solidFill>
                <a:latin typeface="Arial"/>
                <a:cs typeface="Arial"/>
              </a:rPr>
              <a:t>:30- 40:00		</a:t>
            </a:r>
            <a:r>
              <a:rPr lang="en-US" sz="1200" dirty="0" smtClean="0">
                <a:solidFill>
                  <a:schemeClr val="tx1">
                    <a:lumMod val="75000"/>
                    <a:lumOff val="25000"/>
                  </a:schemeClr>
                </a:solidFill>
                <a:latin typeface="Arial"/>
                <a:cs typeface="Arial"/>
              </a:rPr>
              <a:t>Cell </a:t>
            </a:r>
            <a:r>
              <a:rPr lang="en-US" sz="1200" dirty="0">
                <a:solidFill>
                  <a:schemeClr val="tx1">
                    <a:lumMod val="75000"/>
                    <a:lumOff val="25000"/>
                  </a:schemeClr>
                </a:solidFill>
                <a:latin typeface="Arial"/>
                <a:cs typeface="Arial"/>
              </a:rPr>
              <a:t>Signaling</a:t>
            </a:r>
          </a:p>
          <a:p>
            <a:r>
              <a:rPr lang="en-US" sz="2200" b="0" dirty="0" smtClean="0">
                <a:solidFill>
                  <a:schemeClr val="tx1">
                    <a:lumMod val="75000"/>
                    <a:lumOff val="25000"/>
                  </a:schemeClr>
                </a:solidFill>
              </a:rPr>
              <a:t> </a:t>
            </a:r>
            <a:endParaRPr lang="en-US" sz="2200" b="0" dirty="0">
              <a:solidFill>
                <a:schemeClr val="tx1">
                  <a:lumMod val="75000"/>
                  <a:lumOff val="25000"/>
                </a:schemeClr>
              </a:solidFill>
            </a:endParaRPr>
          </a:p>
        </p:txBody>
      </p:sp>
      <p:pic>
        <p:nvPicPr>
          <p:cNvPr id="7" name="Picture 6"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862" y="6429030"/>
            <a:ext cx="1749909" cy="265511"/>
          </a:xfrm>
          <a:prstGeom prst="rect">
            <a:avLst/>
          </a:prstGeom>
        </p:spPr>
      </p:pic>
      <p:pic>
        <p:nvPicPr>
          <p:cNvPr id="12" name="Picture 11"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3589" y="4517699"/>
            <a:ext cx="291905" cy="218396"/>
          </a:xfrm>
          <a:prstGeom prst="rect">
            <a:avLst/>
          </a:prstGeom>
        </p:spPr>
      </p:pic>
      <p:pic>
        <p:nvPicPr>
          <p:cNvPr id="13" name="Picture 12" descr="Video_icon1.png">
            <a:hlinkClick r:id="rId6"/>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6211" y="2111216"/>
            <a:ext cx="302239" cy="226128"/>
          </a:xfrm>
          <a:prstGeom prst="rect">
            <a:avLst/>
          </a:prstGeom>
        </p:spPr>
      </p:pic>
      <p:sp>
        <p:nvSpPr>
          <p:cNvPr id="4" name="Title 3"/>
          <p:cNvSpPr>
            <a:spLocks noGrp="1"/>
          </p:cNvSpPr>
          <p:nvPr>
            <p:ph type="title"/>
          </p:nvPr>
        </p:nvSpPr>
        <p:spPr>
          <a:xfrm>
            <a:off x="0" y="339683"/>
            <a:ext cx="9144000" cy="1143000"/>
          </a:xfrm>
        </p:spPr>
        <p:txBody>
          <a:bodyPr>
            <a:normAutofit fontScale="90000"/>
          </a:bodyPr>
          <a:lstStyle/>
          <a:p>
            <a:r>
              <a:rPr lang="en-US" sz="6600" dirty="0">
                <a:solidFill>
                  <a:srgbClr val="12919C"/>
                </a:solidFill>
              </a:rPr>
              <a:t>Embryogenesis</a:t>
            </a:r>
            <a:br>
              <a:rPr lang="en-US" sz="6600" dirty="0">
                <a:solidFill>
                  <a:srgbClr val="12919C"/>
                </a:solidFill>
              </a:rPr>
            </a:br>
            <a:r>
              <a:rPr lang="en-US" sz="3100" i="1" dirty="0">
                <a:solidFill>
                  <a:srgbClr val="404040"/>
                </a:solidFill>
              </a:rPr>
              <a:t>Genome </a:t>
            </a:r>
            <a:r>
              <a:rPr lang="en-US" sz="3100" i="1" dirty="0" smtClean="0">
                <a:solidFill>
                  <a:srgbClr val="404040"/>
                </a:solidFill>
              </a:rPr>
              <a:t>Wide Reprogramming </a:t>
            </a:r>
            <a:r>
              <a:rPr lang="en-US" sz="3100" i="1" dirty="0">
                <a:solidFill>
                  <a:srgbClr val="404040"/>
                </a:solidFill>
              </a:rPr>
              <a:t>for </a:t>
            </a:r>
            <a:r>
              <a:rPr lang="en-US" sz="3100" i="1" dirty="0" smtClean="0">
                <a:solidFill>
                  <a:srgbClr val="404040"/>
                </a:solidFill>
              </a:rPr>
              <a:t>Cell Differentiation</a:t>
            </a:r>
            <a:endParaRPr lang="en-US" sz="3100" dirty="0"/>
          </a:p>
        </p:txBody>
      </p:sp>
    </p:spTree>
    <p:extLst>
      <p:ext uri="{BB962C8B-B14F-4D97-AF65-F5344CB8AC3E}">
        <p14:creationId xmlns:p14="http://schemas.microsoft.com/office/powerpoint/2010/main" val="28342212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8" end="8"/>
                                            </p:txEl>
                                          </p:spTgt>
                                        </p:tgtEl>
                                        <p:attrNameLst>
                                          <p:attrName>style.visibility</p:attrName>
                                        </p:attrNameLst>
                                      </p:cBhvr>
                                      <p:to>
                                        <p:strVal val="visible"/>
                                      </p:to>
                                    </p:set>
                                    <p:animEffect transition="in" filter="fade">
                                      <p:cBhvr>
                                        <p:cTn id="42" dur="500"/>
                                        <p:tgtEl>
                                          <p:spTgt spid="5">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5">
                                            <p:txEl>
                                              <p:pRg st="10" end="10"/>
                                            </p:txEl>
                                          </p:spTgt>
                                        </p:tgtEl>
                                        <p:attrNameLst>
                                          <p:attrName>style.visibility</p:attrName>
                                        </p:attrNameLst>
                                      </p:cBhvr>
                                      <p:to>
                                        <p:strVal val="visible"/>
                                      </p:to>
                                    </p:set>
                                    <p:animEffect transition="in" filter="fade">
                                      <p:cBhvr>
                                        <p:cTn id="55" dur="500"/>
                                        <p:tgtEl>
                                          <p:spTgt spid="5">
                                            <p:txEl>
                                              <p:pRg st="10" end="10"/>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5">
                                            <p:txEl>
                                              <p:pRg st="11" end="11"/>
                                            </p:txEl>
                                          </p:spTgt>
                                        </p:tgtEl>
                                        <p:attrNameLst>
                                          <p:attrName>style.visibility</p:attrName>
                                        </p:attrNameLst>
                                      </p:cBhvr>
                                      <p:to>
                                        <p:strVal val="visible"/>
                                      </p:to>
                                    </p:set>
                                    <p:animEffect transition="in" filter="fade">
                                      <p:cBhvr>
                                        <p:cTn id="58" dur="500"/>
                                        <p:tgtEl>
                                          <p:spTgt spid="5">
                                            <p:txEl>
                                              <p:pRg st="11" end="11"/>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5">
                                            <p:txEl>
                                              <p:pRg st="12" end="12"/>
                                            </p:txEl>
                                          </p:spTgt>
                                        </p:tgtEl>
                                        <p:attrNameLst>
                                          <p:attrName>style.visibility</p:attrName>
                                        </p:attrNameLst>
                                      </p:cBhvr>
                                      <p:to>
                                        <p:strVal val="visible"/>
                                      </p:to>
                                    </p:set>
                                    <p:animEffect transition="in" filter="fade">
                                      <p:cBhvr>
                                        <p:cTn id="61" dur="500"/>
                                        <p:tgtEl>
                                          <p:spTgt spid="5">
                                            <p:txEl>
                                              <p:pRg st="12" end="12"/>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5">
                                            <p:txEl>
                                              <p:pRg st="13" end="13"/>
                                            </p:txEl>
                                          </p:spTgt>
                                        </p:tgtEl>
                                        <p:attrNameLst>
                                          <p:attrName>style.visibility</p:attrName>
                                        </p:attrNameLst>
                                      </p:cBhvr>
                                      <p:to>
                                        <p:strVal val="visible"/>
                                      </p:to>
                                    </p:set>
                                    <p:animEffect transition="in" filter="fade">
                                      <p:cBhvr>
                                        <p:cTn id="64" dur="500"/>
                                        <p:tgtEl>
                                          <p:spTgt spid="5">
                                            <p:txEl>
                                              <p:pRg st="13" end="13"/>
                                            </p:txEl>
                                          </p:spTgt>
                                        </p:tgtEl>
                                      </p:cBhvr>
                                    </p:animEffect>
                                  </p:childTnLst>
                                </p:cTn>
                              </p:par>
                              <p:par>
                                <p:cTn id="65" presetID="10" presetClass="entr" presetSubtype="0" fill="hold" nodeType="withEffect">
                                  <p:stCondLst>
                                    <p:cond delay="0"/>
                                  </p:stCondLst>
                                  <p:childTnLst>
                                    <p:set>
                                      <p:cBhvr>
                                        <p:cTn id="66" dur="1" fill="hold">
                                          <p:stCondLst>
                                            <p:cond delay="0"/>
                                          </p:stCondLst>
                                        </p:cTn>
                                        <p:tgtEl>
                                          <p:spTgt spid="5">
                                            <p:txEl>
                                              <p:pRg st="14" end="14"/>
                                            </p:txEl>
                                          </p:spTgt>
                                        </p:tgtEl>
                                        <p:attrNameLst>
                                          <p:attrName>style.visibility</p:attrName>
                                        </p:attrNameLst>
                                      </p:cBhvr>
                                      <p:to>
                                        <p:strVal val="visible"/>
                                      </p:to>
                                    </p:set>
                                    <p:animEffect transition="in" filter="fade">
                                      <p:cBhvr>
                                        <p:cTn id="67" dur="500"/>
                                        <p:tgtEl>
                                          <p:spTgt spid="5">
                                            <p:txEl>
                                              <p:pRg st="14" end="14"/>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5">
                                            <p:txEl>
                                              <p:pRg st="15" end="15"/>
                                            </p:txEl>
                                          </p:spTgt>
                                        </p:tgtEl>
                                        <p:attrNameLst>
                                          <p:attrName>style.visibility</p:attrName>
                                        </p:attrNameLst>
                                      </p:cBhvr>
                                      <p:to>
                                        <p:strVal val="visible"/>
                                      </p:to>
                                    </p:set>
                                    <p:animEffect transition="in" filter="fade">
                                      <p:cBhvr>
                                        <p:cTn id="70" dur="500"/>
                                        <p:tgtEl>
                                          <p:spTgt spid="5">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4"/>
          <p:cNvSpPr>
            <a:spLocks noGrp="1" noChangeArrowheads="1"/>
          </p:cNvSpPr>
          <p:nvPr>
            <p:ph type="title"/>
          </p:nvPr>
        </p:nvSpPr>
        <p:spPr>
          <a:xfrm>
            <a:off x="304800" y="76200"/>
            <a:ext cx="8597900" cy="1143000"/>
          </a:xfrm>
        </p:spPr>
        <p:txBody>
          <a:bodyPr>
            <a:normAutofit fontScale="90000"/>
          </a:bodyPr>
          <a:lstStyle/>
          <a:p>
            <a:r>
              <a:rPr lang="en-US" sz="4000" dirty="0" smtClean="0">
                <a:solidFill>
                  <a:schemeClr val="accent5">
                    <a:lumMod val="75000"/>
                  </a:schemeClr>
                </a:solidFill>
              </a:rPr>
              <a:t>The Fertilized Egg</a:t>
            </a:r>
            <a:r>
              <a:rPr lang="en-US" sz="4000" dirty="0" smtClean="0">
                <a:solidFill>
                  <a:schemeClr val="accent5">
                    <a:lumMod val="75000"/>
                  </a:schemeClr>
                </a:solidFill>
                <a:sym typeface="Wingdings"/>
              </a:rPr>
              <a:t> The Energetic Egg </a:t>
            </a:r>
            <a:br>
              <a:rPr lang="en-US" sz="4000" dirty="0" smtClean="0">
                <a:solidFill>
                  <a:schemeClr val="accent5">
                    <a:lumMod val="75000"/>
                  </a:schemeClr>
                </a:solidFill>
                <a:sym typeface="Wingdings"/>
              </a:rPr>
            </a:br>
            <a:r>
              <a:rPr lang="en-US" sz="3200" i="1" dirty="0" err="1" smtClean="0">
                <a:solidFill>
                  <a:schemeClr val="tx1">
                    <a:lumMod val="65000"/>
                    <a:lumOff val="35000"/>
                  </a:schemeClr>
                </a:solidFill>
                <a:latin typeface="Arial"/>
                <a:ea typeface="ＭＳ Ｐゴシック" charset="-128"/>
                <a:cs typeface="Arial"/>
              </a:rPr>
              <a:t>Schatten</a:t>
            </a:r>
            <a:r>
              <a:rPr lang="en-US" sz="3200" i="1" dirty="0" smtClean="0">
                <a:solidFill>
                  <a:schemeClr val="tx1">
                    <a:lumMod val="65000"/>
                    <a:lumOff val="35000"/>
                  </a:schemeClr>
                </a:solidFill>
                <a:latin typeface="Arial"/>
                <a:ea typeface="ＭＳ Ｐゴシック" charset="-128"/>
                <a:cs typeface="Arial"/>
              </a:rPr>
              <a:t> </a:t>
            </a:r>
            <a:r>
              <a:rPr lang="en-US" sz="3200" i="1" dirty="0">
                <a:solidFill>
                  <a:schemeClr val="tx1">
                    <a:lumMod val="65000"/>
                    <a:lumOff val="35000"/>
                  </a:schemeClr>
                </a:solidFill>
                <a:latin typeface="Arial"/>
                <a:ea typeface="ＭＳ Ｐゴシック" charset="-128"/>
                <a:cs typeface="Arial"/>
              </a:rPr>
              <a:t>and </a:t>
            </a:r>
            <a:r>
              <a:rPr lang="en-US" sz="3200" i="1" dirty="0" err="1">
                <a:solidFill>
                  <a:schemeClr val="tx1">
                    <a:lumMod val="65000"/>
                    <a:lumOff val="35000"/>
                  </a:schemeClr>
                </a:solidFill>
                <a:latin typeface="Arial"/>
                <a:ea typeface="ＭＳ Ｐゴシック" charset="-128"/>
                <a:cs typeface="Arial"/>
              </a:rPr>
              <a:t>Schatten</a:t>
            </a:r>
            <a:r>
              <a:rPr lang="en-US" sz="3200" i="1" dirty="0">
                <a:solidFill>
                  <a:schemeClr val="tx1">
                    <a:lumMod val="65000"/>
                    <a:lumOff val="35000"/>
                  </a:schemeClr>
                </a:solidFill>
                <a:latin typeface="Arial"/>
                <a:ea typeface="ＭＳ Ｐゴシック" charset="-128"/>
                <a:cs typeface="Arial"/>
              </a:rPr>
              <a:t> 1984</a:t>
            </a:r>
          </a:p>
        </p:txBody>
      </p:sp>
      <p:sp>
        <p:nvSpPr>
          <p:cNvPr id="25607" name="Rectangle 7"/>
          <p:cNvSpPr>
            <a:spLocks noGrp="1" noChangeArrowheads="1"/>
          </p:cNvSpPr>
          <p:nvPr>
            <p:ph type="body" sz="half" idx="2"/>
          </p:nvPr>
        </p:nvSpPr>
        <p:spPr>
          <a:xfrm>
            <a:off x="304800" y="4800600"/>
            <a:ext cx="8839200" cy="2057400"/>
          </a:xfrm>
        </p:spPr>
        <p:txBody>
          <a:bodyPr/>
          <a:lstStyle/>
          <a:p>
            <a:pPr eaLnBrk="1" hangingPunct="1"/>
            <a:r>
              <a:rPr lang="en-US" dirty="0">
                <a:solidFill>
                  <a:srgbClr val="404040"/>
                </a:solidFill>
                <a:latin typeface="Arial"/>
                <a:ea typeface="ＭＳ Ｐゴシック" charset="-128"/>
                <a:cs typeface="Arial"/>
              </a:rPr>
              <a:t>DNA Reprogramming Factors	</a:t>
            </a:r>
            <a:r>
              <a:rPr lang="en-US" dirty="0" smtClean="0">
                <a:solidFill>
                  <a:srgbClr val="404040"/>
                </a:solidFill>
                <a:latin typeface="Arial"/>
                <a:ea typeface="ＭＳ Ｐゴシック" charset="-128"/>
                <a:cs typeface="Arial"/>
              </a:rPr>
              <a:t>	</a:t>
            </a:r>
            <a:r>
              <a:rPr lang="en-US" dirty="0" smtClean="0">
                <a:solidFill>
                  <a:srgbClr val="404040"/>
                </a:solidFill>
                <a:latin typeface="Arial"/>
                <a:ea typeface="ＭＳ Ｐゴシック" charset="-128"/>
                <a:cs typeface="Arial"/>
                <a:sym typeface="Wingdings" charset="2"/>
              </a:rPr>
              <a:t> </a:t>
            </a:r>
            <a:r>
              <a:rPr lang="en-US" dirty="0" err="1">
                <a:solidFill>
                  <a:srgbClr val="404040"/>
                </a:solidFill>
                <a:latin typeface="Arial"/>
                <a:ea typeface="ＭＳ Ｐゴシック" charset="-128"/>
                <a:cs typeface="Arial"/>
                <a:sym typeface="Wingdings" charset="2"/>
              </a:rPr>
              <a:t>pluripotency</a:t>
            </a:r>
            <a:endParaRPr lang="en-US" dirty="0">
              <a:solidFill>
                <a:srgbClr val="404040"/>
              </a:solidFill>
              <a:latin typeface="Arial"/>
              <a:ea typeface="ＭＳ Ｐゴシック" charset="-128"/>
              <a:cs typeface="Arial"/>
              <a:sym typeface="Wingdings" charset="2"/>
            </a:endParaRPr>
          </a:p>
          <a:p>
            <a:pPr eaLnBrk="1" hangingPunct="1"/>
            <a:r>
              <a:rPr lang="en-US" dirty="0">
                <a:solidFill>
                  <a:srgbClr val="404040"/>
                </a:solidFill>
                <a:latin typeface="Arial"/>
                <a:ea typeface="ＭＳ Ｐゴシック" charset="-128"/>
                <a:cs typeface="Arial"/>
                <a:sym typeface="Wingdings" charset="2"/>
              </a:rPr>
              <a:t>Telomerase 							</a:t>
            </a:r>
            <a:r>
              <a:rPr lang="en-US" dirty="0" smtClean="0">
                <a:solidFill>
                  <a:srgbClr val="404040"/>
                </a:solidFill>
                <a:latin typeface="Arial"/>
                <a:ea typeface="ＭＳ Ｐゴシック" charset="-128"/>
                <a:cs typeface="Arial"/>
                <a:sym typeface="Wingdings" charset="2"/>
              </a:rPr>
              <a:t>	 </a:t>
            </a:r>
            <a:r>
              <a:rPr lang="en-US" dirty="0">
                <a:solidFill>
                  <a:srgbClr val="404040"/>
                </a:solidFill>
                <a:latin typeface="Arial"/>
                <a:ea typeface="ＭＳ Ｐゴシック" charset="-128"/>
                <a:cs typeface="Arial"/>
                <a:sym typeface="Wingdings" charset="2"/>
              </a:rPr>
              <a:t>regenerative</a:t>
            </a:r>
            <a:endParaRPr lang="en-US" dirty="0">
              <a:solidFill>
                <a:srgbClr val="404040"/>
              </a:solidFill>
              <a:latin typeface="Arial"/>
              <a:ea typeface="ＭＳ Ｐゴシック" charset="-128"/>
              <a:cs typeface="Arial"/>
            </a:endParaRPr>
          </a:p>
          <a:p>
            <a:pPr eaLnBrk="1" hangingPunct="1"/>
            <a:r>
              <a:rPr lang="en-US" dirty="0">
                <a:solidFill>
                  <a:srgbClr val="404040"/>
                </a:solidFill>
                <a:latin typeface="Arial"/>
                <a:ea typeface="ＭＳ Ｐゴシック" charset="-128"/>
                <a:cs typeface="Arial"/>
              </a:rPr>
              <a:t>Energy- mitochondria		</a:t>
            </a:r>
            <a:r>
              <a:rPr lang="en-US" dirty="0" smtClean="0">
                <a:solidFill>
                  <a:srgbClr val="404040"/>
                </a:solidFill>
                <a:latin typeface="Arial"/>
                <a:ea typeface="ＭＳ Ｐゴシック" charset="-128"/>
                <a:cs typeface="Arial"/>
              </a:rPr>
              <a:t>		</a:t>
            </a:r>
            <a:r>
              <a:rPr lang="en-US" dirty="0" err="1" smtClean="0">
                <a:solidFill>
                  <a:srgbClr val="404040"/>
                </a:solidFill>
                <a:latin typeface="Arial"/>
                <a:ea typeface="ＭＳ Ｐゴシック" charset="-128"/>
                <a:cs typeface="Arial"/>
                <a:sym typeface="Wingdings" charset="2"/>
              </a:rPr>
              <a:t></a:t>
            </a:r>
            <a:r>
              <a:rPr lang="en-US" dirty="0" smtClean="0">
                <a:solidFill>
                  <a:srgbClr val="404040"/>
                </a:solidFill>
                <a:latin typeface="Arial"/>
                <a:ea typeface="ＭＳ Ｐゴシック" charset="-128"/>
                <a:cs typeface="Arial"/>
                <a:sym typeface="Wingdings" charset="2"/>
              </a:rPr>
              <a:t> </a:t>
            </a:r>
            <a:r>
              <a:rPr lang="en-US" dirty="0">
                <a:solidFill>
                  <a:srgbClr val="404040"/>
                </a:solidFill>
                <a:latin typeface="Arial"/>
                <a:ea typeface="ＭＳ Ｐゴシック" charset="-128"/>
                <a:cs typeface="Arial"/>
                <a:sym typeface="Wingdings" charset="2"/>
              </a:rPr>
              <a:t>regenerative</a:t>
            </a:r>
            <a:endParaRPr lang="en-US" dirty="0">
              <a:solidFill>
                <a:srgbClr val="404040"/>
              </a:solidFill>
              <a:latin typeface="Arial"/>
              <a:ea typeface="ＭＳ Ｐゴシック" charset="-128"/>
              <a:cs typeface="Arial"/>
            </a:endParaRPr>
          </a:p>
          <a:p>
            <a:pPr eaLnBrk="1" hangingPunct="1"/>
            <a:r>
              <a:rPr lang="en-US" dirty="0">
                <a:solidFill>
                  <a:srgbClr val="404040"/>
                </a:solidFill>
                <a:latin typeface="Arial"/>
                <a:ea typeface="ＭＳ Ｐゴシック" charset="-128"/>
                <a:cs typeface="Arial"/>
              </a:rPr>
              <a:t>Proteins-maternal effect	</a:t>
            </a:r>
            <a:r>
              <a:rPr lang="en-US" dirty="0" smtClean="0">
                <a:solidFill>
                  <a:srgbClr val="404040"/>
                </a:solidFill>
                <a:latin typeface="Arial"/>
                <a:ea typeface="ＭＳ Ｐゴシック" charset="-128"/>
                <a:cs typeface="Arial"/>
              </a:rPr>
              <a:t>			</a:t>
            </a:r>
            <a:r>
              <a:rPr lang="en-US" dirty="0" smtClean="0">
                <a:solidFill>
                  <a:srgbClr val="404040"/>
                </a:solidFill>
                <a:latin typeface="Arial"/>
                <a:ea typeface="ＭＳ Ｐゴシック" charset="-128"/>
                <a:cs typeface="Arial"/>
                <a:sym typeface="Wingdings" charset="2"/>
              </a:rPr>
              <a:t> </a:t>
            </a:r>
            <a:r>
              <a:rPr lang="en-US" dirty="0">
                <a:solidFill>
                  <a:srgbClr val="404040"/>
                </a:solidFill>
                <a:latin typeface="Arial"/>
                <a:ea typeface="ＭＳ Ｐゴシック" charset="-128"/>
                <a:cs typeface="Arial"/>
                <a:sym typeface="Wingdings" charset="2"/>
              </a:rPr>
              <a:t>differentiation</a:t>
            </a:r>
            <a:endParaRPr lang="en-US" dirty="0">
              <a:solidFill>
                <a:srgbClr val="404040"/>
              </a:solidFill>
              <a:latin typeface="Arial"/>
              <a:ea typeface="ＭＳ Ｐゴシック" charset="-128"/>
              <a:cs typeface="Arial"/>
            </a:endParaRPr>
          </a:p>
          <a:p>
            <a:pPr eaLnBrk="1" hangingPunct="1">
              <a:buFontTx/>
              <a:buNone/>
            </a:pPr>
            <a:endParaRPr lang="en-US" sz="2000" dirty="0">
              <a:solidFill>
                <a:srgbClr val="404040"/>
              </a:solidFill>
              <a:latin typeface="Arial"/>
              <a:ea typeface="ＭＳ Ｐゴシック" charset="-128"/>
              <a:cs typeface="Arial"/>
            </a:endParaRPr>
          </a:p>
        </p:txBody>
      </p:sp>
      <p:pic>
        <p:nvPicPr>
          <p:cNvPr id="28675" name="Picture 13"/>
          <p:cNvPicPr>
            <a:picLocks noChangeAspect="1"/>
          </p:cNvPicPr>
          <p:nvPr/>
        </p:nvPicPr>
        <p:blipFill>
          <a:blip r:embed="rId3"/>
          <a:srcRect/>
          <a:stretch>
            <a:fillRect/>
          </a:stretch>
        </p:blipFill>
        <p:spPr bwMode="auto">
          <a:xfrm>
            <a:off x="1919288" y="1301750"/>
            <a:ext cx="5472112" cy="33464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590755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60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6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4"/>
          <p:cNvSpPr>
            <a:spLocks noGrp="1" noChangeArrowheads="1"/>
          </p:cNvSpPr>
          <p:nvPr>
            <p:ph type="title"/>
          </p:nvPr>
        </p:nvSpPr>
        <p:spPr>
          <a:xfrm>
            <a:off x="762000" y="76200"/>
            <a:ext cx="7772400" cy="1350963"/>
          </a:xfrm>
        </p:spPr>
        <p:txBody>
          <a:bodyPr>
            <a:normAutofit/>
          </a:bodyPr>
          <a:lstStyle/>
          <a:p>
            <a:r>
              <a:rPr lang="en-US" dirty="0" smtClean="0">
                <a:solidFill>
                  <a:schemeClr val="accent5">
                    <a:lumMod val="75000"/>
                  </a:schemeClr>
                </a:solidFill>
                <a:latin typeface="Arial"/>
                <a:cs typeface="Arial"/>
              </a:rPr>
              <a:t>The Sperm 2002-2007</a:t>
            </a:r>
            <a:r>
              <a:rPr lang="en-US" sz="3600" dirty="0">
                <a:solidFill>
                  <a:srgbClr val="660066"/>
                </a:solidFill>
                <a:latin typeface="Arial"/>
                <a:ea typeface="ＭＳ Ｐゴシック" charset="-128"/>
                <a:cs typeface="Arial"/>
              </a:rPr>
              <a:t/>
            </a:r>
            <a:br>
              <a:rPr lang="en-US" sz="3600" dirty="0">
                <a:solidFill>
                  <a:srgbClr val="660066"/>
                </a:solidFill>
                <a:latin typeface="Arial"/>
                <a:ea typeface="ＭＳ Ｐゴシック" charset="-128"/>
                <a:cs typeface="Arial"/>
              </a:rPr>
            </a:br>
            <a:r>
              <a:rPr lang="en-US" sz="3200" i="1" dirty="0" smtClean="0">
                <a:solidFill>
                  <a:schemeClr val="tx1">
                    <a:lumMod val="65000"/>
                    <a:lumOff val="35000"/>
                  </a:schemeClr>
                </a:solidFill>
                <a:latin typeface="Arial"/>
                <a:ea typeface="ＭＳ Ｐゴシック" charset="-128"/>
                <a:cs typeface="Arial"/>
              </a:rPr>
              <a:t>Microarray </a:t>
            </a:r>
            <a:r>
              <a:rPr lang="en-US" sz="3200" i="1" dirty="0">
                <a:solidFill>
                  <a:schemeClr val="tx1">
                    <a:lumMod val="65000"/>
                    <a:lumOff val="35000"/>
                  </a:schemeClr>
                </a:solidFill>
                <a:latin typeface="Arial"/>
                <a:ea typeface="ＭＳ Ｐゴシック" charset="-128"/>
                <a:cs typeface="Arial"/>
              </a:rPr>
              <a:t>Analysis</a:t>
            </a:r>
          </a:p>
        </p:txBody>
      </p:sp>
      <p:sp>
        <p:nvSpPr>
          <p:cNvPr id="25607" name="Rectangle 7"/>
          <p:cNvSpPr>
            <a:spLocks noGrp="1" noChangeArrowheads="1"/>
          </p:cNvSpPr>
          <p:nvPr>
            <p:ph type="body" sz="half" idx="2"/>
          </p:nvPr>
        </p:nvSpPr>
        <p:spPr>
          <a:xfrm>
            <a:off x="0" y="5117730"/>
            <a:ext cx="9144000" cy="2057400"/>
          </a:xfrm>
        </p:spPr>
        <p:txBody>
          <a:bodyPr/>
          <a:lstStyle/>
          <a:p>
            <a:r>
              <a:rPr lang="en-US" dirty="0">
                <a:solidFill>
                  <a:srgbClr val="404040"/>
                </a:solidFill>
                <a:latin typeface="Arial"/>
                <a:cs typeface="Arial"/>
              </a:rPr>
              <a:t>Acrosome Reaction				 </a:t>
            </a:r>
            <a:r>
              <a:rPr lang="en-US" dirty="0" smtClean="0">
                <a:solidFill>
                  <a:srgbClr val="404040"/>
                </a:solidFill>
                <a:latin typeface="Arial"/>
                <a:cs typeface="Arial"/>
                <a:sym typeface="Wingdings" charset="2"/>
              </a:rPr>
              <a:t> </a:t>
            </a:r>
            <a:r>
              <a:rPr lang="en-US" dirty="0" err="1">
                <a:solidFill>
                  <a:srgbClr val="404040"/>
                </a:solidFill>
                <a:latin typeface="Arial"/>
                <a:cs typeface="Arial"/>
                <a:sym typeface="Wingdings" charset="2"/>
              </a:rPr>
              <a:t>Ca</a:t>
            </a:r>
            <a:r>
              <a:rPr lang="en-US" dirty="0">
                <a:solidFill>
                  <a:srgbClr val="404040"/>
                </a:solidFill>
                <a:latin typeface="Arial"/>
                <a:cs typeface="Arial"/>
                <a:sym typeface="Wingdings" charset="2"/>
              </a:rPr>
              <a:t>++ mitotic signal</a:t>
            </a:r>
          </a:p>
          <a:p>
            <a:r>
              <a:rPr lang="en-US" dirty="0" smtClean="0">
                <a:solidFill>
                  <a:srgbClr val="404040"/>
                </a:solidFill>
                <a:latin typeface="Arial"/>
                <a:ea typeface="ＭＳ Ｐゴシック" charset="-128"/>
                <a:cs typeface="Arial"/>
              </a:rPr>
              <a:t>mRNA</a:t>
            </a:r>
            <a:r>
              <a:rPr lang="en-US" dirty="0">
                <a:solidFill>
                  <a:srgbClr val="404040"/>
                </a:solidFill>
                <a:latin typeface="Arial"/>
                <a:ea typeface="ＭＳ Ｐゴシック" charset="-128"/>
                <a:cs typeface="Arial"/>
              </a:rPr>
              <a:t>(10</a:t>
            </a:r>
            <a:r>
              <a:rPr lang="en-US" dirty="0" smtClean="0">
                <a:solidFill>
                  <a:srgbClr val="404040"/>
                </a:solidFill>
                <a:latin typeface="Arial"/>
                <a:ea typeface="ＭＳ Ｐゴシック" charset="-128"/>
                <a:cs typeface="Arial"/>
              </a:rPr>
              <a:t>) code for proteins	 </a:t>
            </a:r>
            <a:r>
              <a:rPr lang="en-US" dirty="0" smtClean="0">
                <a:solidFill>
                  <a:srgbClr val="404040"/>
                </a:solidFill>
                <a:latin typeface="Arial"/>
                <a:ea typeface="ＭＳ Ｐゴシック" charset="-128"/>
                <a:cs typeface="Arial"/>
                <a:sym typeface="Wingdings" charset="2"/>
              </a:rPr>
              <a:t> </a:t>
            </a:r>
            <a:r>
              <a:rPr lang="en-US" dirty="0" smtClean="0">
                <a:solidFill>
                  <a:srgbClr val="404040"/>
                </a:solidFill>
                <a:latin typeface="Arial"/>
                <a:ea typeface="ＭＳ Ｐゴシック" charset="-128"/>
                <a:cs typeface="Arial"/>
              </a:rPr>
              <a:t>embryogenesis </a:t>
            </a:r>
          </a:p>
          <a:p>
            <a:r>
              <a:rPr lang="en-US" dirty="0">
                <a:solidFill>
                  <a:srgbClr val="404040"/>
                </a:solidFill>
                <a:latin typeface="Arial"/>
                <a:ea typeface="ＭＳ Ｐゴシック" charset="-128"/>
                <a:cs typeface="Arial"/>
                <a:sym typeface="Wingdings" charset="2"/>
              </a:rPr>
              <a:t>micro-</a:t>
            </a:r>
            <a:r>
              <a:rPr lang="en-US" dirty="0" smtClean="0">
                <a:solidFill>
                  <a:srgbClr val="404040"/>
                </a:solidFill>
                <a:latin typeface="Arial"/>
                <a:ea typeface="ＭＳ Ｐゴシック" charset="-128"/>
                <a:cs typeface="Arial"/>
                <a:sym typeface="Wingdings" charset="2"/>
              </a:rPr>
              <a:t>RNA (</a:t>
            </a:r>
            <a:r>
              <a:rPr lang="en-US" dirty="0" err="1" smtClean="0">
                <a:solidFill>
                  <a:srgbClr val="404040"/>
                </a:solidFill>
                <a:latin typeface="Arial"/>
                <a:ea typeface="ＭＳ Ｐゴシック" charset="-128"/>
                <a:cs typeface="Arial"/>
                <a:sym typeface="Wingdings" charset="2"/>
              </a:rPr>
              <a:t>miRNA</a:t>
            </a:r>
            <a:r>
              <a:rPr lang="en-US" dirty="0" smtClean="0">
                <a:solidFill>
                  <a:srgbClr val="404040"/>
                </a:solidFill>
                <a:latin typeface="Arial"/>
                <a:ea typeface="ＭＳ Ｐゴシック" charset="-128"/>
                <a:cs typeface="Arial"/>
                <a:sym typeface="Wingdings" charset="2"/>
              </a:rPr>
              <a:t>)</a:t>
            </a:r>
            <a:r>
              <a:rPr lang="en-US" dirty="0" smtClean="0">
                <a:solidFill>
                  <a:srgbClr val="404040"/>
                </a:solidFill>
                <a:latin typeface="Arial"/>
                <a:ea typeface="ＭＳ Ｐゴシック" charset="-128"/>
                <a:cs typeface="Arial"/>
              </a:rPr>
              <a:t> </a:t>
            </a:r>
            <a:r>
              <a:rPr lang="en-US" dirty="0" smtClean="0">
                <a:solidFill>
                  <a:srgbClr val="404040"/>
                </a:solidFill>
                <a:latin typeface="Arial"/>
                <a:ea typeface="ＭＳ Ｐゴシック" charset="-128"/>
                <a:cs typeface="Arial"/>
                <a:sym typeface="Wingdings" charset="2"/>
              </a:rPr>
              <a:t>(</a:t>
            </a:r>
            <a:r>
              <a:rPr lang="en-US" dirty="0">
                <a:solidFill>
                  <a:srgbClr val="404040"/>
                </a:solidFill>
                <a:latin typeface="Arial"/>
                <a:ea typeface="ＭＳ Ｐゴシック" charset="-128"/>
                <a:cs typeface="Arial"/>
                <a:sym typeface="Wingdings" charset="2"/>
              </a:rPr>
              <a:t>15/68</a:t>
            </a:r>
            <a:r>
              <a:rPr lang="en-US" dirty="0" smtClean="0">
                <a:solidFill>
                  <a:srgbClr val="404040"/>
                </a:solidFill>
                <a:latin typeface="Arial"/>
                <a:ea typeface="ＭＳ Ｐゴシック" charset="-128"/>
                <a:cs typeface="Arial"/>
                <a:sym typeface="Wingdings" charset="2"/>
              </a:rPr>
              <a:t>)	</a:t>
            </a:r>
            <a:r>
              <a:rPr lang="en-US" dirty="0" smtClean="0">
                <a:solidFill>
                  <a:srgbClr val="404040"/>
                </a:solidFill>
                <a:latin typeface="Arial"/>
                <a:ea typeface="ＭＳ Ｐゴシック" charset="-128"/>
                <a:cs typeface="Arial"/>
              </a:rPr>
              <a:t> </a:t>
            </a:r>
            <a:r>
              <a:rPr lang="en-US" dirty="0">
                <a:solidFill>
                  <a:srgbClr val="404040"/>
                </a:solidFill>
                <a:latin typeface="Arial"/>
                <a:ea typeface="ＭＳ Ｐゴシック" charset="-128"/>
                <a:cs typeface="Arial"/>
                <a:sym typeface="Wingdings" charset="2"/>
              </a:rPr>
              <a:t> </a:t>
            </a:r>
            <a:r>
              <a:rPr lang="en-US" dirty="0" smtClean="0">
                <a:solidFill>
                  <a:srgbClr val="404040"/>
                </a:solidFill>
                <a:latin typeface="Arial"/>
                <a:ea typeface="ＭＳ Ｐゴシック" charset="-128"/>
                <a:cs typeface="Arial"/>
              </a:rPr>
              <a:t>Gene Regulation 		</a:t>
            </a:r>
            <a:endParaRPr lang="en-US" sz="2000" dirty="0">
              <a:solidFill>
                <a:srgbClr val="404040"/>
              </a:solidFill>
              <a:latin typeface="Arial"/>
              <a:ea typeface="ＭＳ Ｐゴシック" charset="-128"/>
              <a:cs typeface="Arial"/>
            </a:endParaRPr>
          </a:p>
        </p:txBody>
      </p:sp>
      <p:pic>
        <p:nvPicPr>
          <p:cNvPr id="24579" name="Picture 1"/>
          <p:cNvPicPr>
            <a:picLocks noChangeAspect="1"/>
          </p:cNvPicPr>
          <p:nvPr/>
        </p:nvPicPr>
        <p:blipFill>
          <a:blip r:embed="rId3"/>
          <a:srcRect/>
          <a:stretch>
            <a:fillRect/>
          </a:stretch>
        </p:blipFill>
        <p:spPr bwMode="auto">
          <a:xfrm>
            <a:off x="2280991" y="1367172"/>
            <a:ext cx="4954834" cy="34842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4370000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60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4"/>
          <p:cNvSpPr>
            <a:spLocks noGrp="1" noChangeArrowheads="1"/>
          </p:cNvSpPr>
          <p:nvPr>
            <p:ph type="title"/>
          </p:nvPr>
        </p:nvSpPr>
        <p:spPr>
          <a:xfrm>
            <a:off x="762000" y="76200"/>
            <a:ext cx="7772400" cy="1350963"/>
          </a:xfrm>
        </p:spPr>
        <p:txBody>
          <a:bodyPr>
            <a:normAutofit/>
          </a:bodyPr>
          <a:lstStyle/>
          <a:p>
            <a:r>
              <a:rPr lang="en-US" dirty="0" smtClean="0">
                <a:solidFill>
                  <a:schemeClr val="accent5">
                    <a:lumMod val="75000"/>
                  </a:schemeClr>
                </a:solidFill>
              </a:rPr>
              <a:t>The Sperm 2002-2007 </a:t>
            </a:r>
            <a:br>
              <a:rPr lang="en-US" dirty="0" smtClean="0">
                <a:solidFill>
                  <a:schemeClr val="accent5">
                    <a:lumMod val="75000"/>
                  </a:schemeClr>
                </a:solidFill>
              </a:rPr>
            </a:br>
            <a:r>
              <a:rPr lang="en-US" sz="3200" i="1" dirty="0" smtClean="0">
                <a:solidFill>
                  <a:srgbClr val="404040"/>
                </a:solidFill>
                <a:latin typeface="Helvetica"/>
                <a:ea typeface="ＭＳ Ｐゴシック" charset="-128"/>
                <a:cs typeface="Helvetica"/>
              </a:rPr>
              <a:t>Microarray Analysis </a:t>
            </a:r>
            <a:endParaRPr lang="en-US" sz="3200" i="1" dirty="0">
              <a:solidFill>
                <a:srgbClr val="404040"/>
              </a:solidFill>
              <a:latin typeface="Helvetica"/>
              <a:ea typeface="ＭＳ Ｐゴシック" charset="-128"/>
              <a:cs typeface="Helvetica"/>
            </a:endParaRPr>
          </a:p>
        </p:txBody>
      </p:sp>
      <p:sp>
        <p:nvSpPr>
          <p:cNvPr id="25607" name="Rectangle 7"/>
          <p:cNvSpPr>
            <a:spLocks noGrp="1" noChangeArrowheads="1"/>
          </p:cNvSpPr>
          <p:nvPr>
            <p:ph type="body" sz="half" idx="2"/>
          </p:nvPr>
        </p:nvSpPr>
        <p:spPr>
          <a:xfrm>
            <a:off x="0" y="1327150"/>
            <a:ext cx="9144000" cy="5530850"/>
          </a:xfrm>
        </p:spPr>
        <p:txBody>
          <a:bodyPr/>
          <a:lstStyle/>
          <a:p>
            <a:pPr>
              <a:buFontTx/>
              <a:buChar char="•"/>
              <a:defRPr/>
            </a:pPr>
            <a:r>
              <a:rPr lang="en-US" kern="0" dirty="0" smtClean="0">
                <a:solidFill>
                  <a:srgbClr val="404040"/>
                </a:solidFill>
                <a:latin typeface="Arial"/>
                <a:ea typeface="Arial" pitchFamily="1" charset="0"/>
                <a:cs typeface="Arial"/>
              </a:rPr>
              <a:t>Source/Sample</a:t>
            </a:r>
            <a:r>
              <a:rPr lang="en-US" kern="0" dirty="0">
                <a:solidFill>
                  <a:srgbClr val="404040"/>
                </a:solidFill>
                <a:latin typeface="Arial"/>
                <a:ea typeface="Arial" pitchFamily="1" charset="0"/>
                <a:cs typeface="Arial"/>
              </a:rPr>
              <a:t>: </a:t>
            </a:r>
            <a:r>
              <a:rPr lang="en-US" kern="0" dirty="0" smtClean="0">
                <a:solidFill>
                  <a:srgbClr val="404040"/>
                </a:solidFill>
                <a:latin typeface="Arial"/>
                <a:ea typeface="Arial" pitchFamily="1" charset="0"/>
                <a:cs typeface="Arial"/>
              </a:rPr>
              <a:t>Sperm</a:t>
            </a:r>
            <a:endParaRPr lang="en-US" kern="0" dirty="0">
              <a:solidFill>
                <a:srgbClr val="404040"/>
              </a:solidFill>
              <a:latin typeface="Arial"/>
              <a:ea typeface="Arial" pitchFamily="1" charset="0"/>
              <a:cs typeface="Arial"/>
            </a:endParaRPr>
          </a:p>
          <a:p>
            <a:pPr>
              <a:buFontTx/>
              <a:buChar char="•"/>
              <a:defRPr/>
            </a:pPr>
            <a:r>
              <a:rPr lang="en-US" kern="0" dirty="0">
                <a:solidFill>
                  <a:srgbClr val="404040"/>
                </a:solidFill>
                <a:latin typeface="Arial"/>
                <a:ea typeface="Arial" pitchFamily="1" charset="0"/>
                <a:cs typeface="Arial"/>
              </a:rPr>
              <a:t>Tool: Microarray Chip </a:t>
            </a:r>
          </a:p>
          <a:p>
            <a:pPr marL="800100" lvl="1" indent="-342900">
              <a:buFontTx/>
              <a:buChar char="•"/>
              <a:defRPr/>
            </a:pPr>
            <a:r>
              <a:rPr lang="en-US" sz="1800" kern="0" dirty="0">
                <a:solidFill>
                  <a:srgbClr val="404040"/>
                </a:solidFill>
                <a:latin typeface="Arial"/>
                <a:ea typeface="Arial" pitchFamily="1" charset="0"/>
                <a:cs typeface="Arial"/>
              </a:rPr>
              <a:t>A DNA Chip with short pieces of DNA on it</a:t>
            </a:r>
          </a:p>
          <a:p>
            <a:pPr marL="800100" lvl="1" indent="-342900">
              <a:buFontTx/>
              <a:buChar char="•"/>
              <a:defRPr/>
            </a:pPr>
            <a:r>
              <a:rPr lang="en-US" sz="1800" kern="0" dirty="0">
                <a:solidFill>
                  <a:srgbClr val="404040"/>
                </a:solidFill>
                <a:latin typeface="Arial"/>
                <a:ea typeface="Arial" pitchFamily="1" charset="0"/>
                <a:cs typeface="Arial"/>
              </a:rPr>
              <a:t>Represents entire genome of an organism</a:t>
            </a:r>
          </a:p>
          <a:p>
            <a:pPr>
              <a:buFontTx/>
              <a:buChar char="•"/>
              <a:defRPr/>
            </a:pPr>
            <a:r>
              <a:rPr lang="en-US" kern="0" dirty="0">
                <a:solidFill>
                  <a:srgbClr val="404040"/>
                </a:solidFill>
                <a:latin typeface="Arial"/>
                <a:ea typeface="Arial" pitchFamily="1" charset="0"/>
                <a:cs typeface="Arial"/>
              </a:rPr>
              <a:t>Manipulation</a:t>
            </a:r>
          </a:p>
          <a:p>
            <a:pPr marL="800100" lvl="1" indent="-342900">
              <a:buFontTx/>
              <a:buChar char="•"/>
              <a:defRPr/>
            </a:pPr>
            <a:r>
              <a:rPr lang="en-US" sz="1800" kern="0" dirty="0" smtClean="0">
                <a:solidFill>
                  <a:srgbClr val="404040"/>
                </a:solidFill>
                <a:latin typeface="Arial"/>
                <a:ea typeface="Arial" pitchFamily="1" charset="0"/>
                <a:cs typeface="Arial"/>
              </a:rPr>
              <a:t>Collect </a:t>
            </a:r>
            <a:r>
              <a:rPr lang="en-US" sz="1800" kern="0" dirty="0">
                <a:solidFill>
                  <a:srgbClr val="404040"/>
                </a:solidFill>
                <a:latin typeface="Arial"/>
                <a:ea typeface="Arial" pitchFamily="1" charset="0"/>
                <a:cs typeface="Arial"/>
              </a:rPr>
              <a:t>mRNA from </a:t>
            </a:r>
            <a:r>
              <a:rPr lang="en-US" sz="1800" kern="0" dirty="0" smtClean="0">
                <a:solidFill>
                  <a:srgbClr val="404040"/>
                </a:solidFill>
                <a:latin typeface="Arial"/>
                <a:ea typeface="Arial" pitchFamily="1" charset="0"/>
                <a:cs typeface="Arial"/>
              </a:rPr>
              <a:t>sperm</a:t>
            </a:r>
            <a:r>
              <a:rPr lang="en-US" sz="1800" kern="0" dirty="0" smtClean="0">
                <a:solidFill>
                  <a:srgbClr val="404040"/>
                </a:solidFill>
                <a:latin typeface="Arial"/>
                <a:ea typeface="Arial" pitchFamily="1" charset="0"/>
                <a:cs typeface="Arial"/>
                <a:sym typeface="Wingdings"/>
              </a:rPr>
              <a:t> </a:t>
            </a:r>
            <a:r>
              <a:rPr lang="en-US" sz="1800" kern="0" dirty="0" err="1">
                <a:solidFill>
                  <a:srgbClr val="404040"/>
                </a:solidFill>
                <a:latin typeface="Arial"/>
                <a:ea typeface="Arial" pitchFamily="1" charset="0"/>
                <a:cs typeface="Arial"/>
                <a:sym typeface="Wingdings"/>
              </a:rPr>
              <a:t>cDNA</a:t>
            </a:r>
            <a:r>
              <a:rPr lang="en-US" sz="1800" kern="0" dirty="0">
                <a:solidFill>
                  <a:srgbClr val="404040"/>
                </a:solidFill>
                <a:latin typeface="Arial"/>
                <a:ea typeface="Arial" pitchFamily="1" charset="0"/>
                <a:cs typeface="Arial"/>
                <a:sym typeface="Wingdings"/>
              </a:rPr>
              <a:t> made </a:t>
            </a:r>
          </a:p>
          <a:p>
            <a:pPr marL="800100" lvl="1" indent="-342900">
              <a:buFontTx/>
              <a:buChar char="•"/>
              <a:defRPr/>
            </a:pPr>
            <a:r>
              <a:rPr lang="en-US" sz="1800" kern="0" dirty="0" err="1">
                <a:solidFill>
                  <a:srgbClr val="404040"/>
                </a:solidFill>
                <a:latin typeface="Arial"/>
                <a:ea typeface="Arial" pitchFamily="1" charset="0"/>
                <a:cs typeface="Arial"/>
              </a:rPr>
              <a:t>cDNA</a:t>
            </a:r>
            <a:r>
              <a:rPr lang="en-US" sz="1800" kern="0" dirty="0">
                <a:solidFill>
                  <a:srgbClr val="404040"/>
                </a:solidFill>
                <a:latin typeface="Arial"/>
                <a:ea typeface="Arial" pitchFamily="1" charset="0"/>
                <a:cs typeface="Arial"/>
              </a:rPr>
              <a:t> is labeled f</a:t>
            </a:r>
            <a:r>
              <a:rPr lang="en-US" sz="1800" kern="0" dirty="0" smtClean="0">
                <a:solidFill>
                  <a:srgbClr val="404040"/>
                </a:solidFill>
                <a:latin typeface="Arial"/>
                <a:ea typeface="Arial" pitchFamily="1" charset="0"/>
                <a:cs typeface="Arial"/>
              </a:rPr>
              <a:t>luorescently</a:t>
            </a:r>
            <a:endParaRPr lang="en-US" sz="1800" kern="0" dirty="0">
              <a:solidFill>
                <a:srgbClr val="404040"/>
              </a:solidFill>
              <a:latin typeface="Arial"/>
              <a:ea typeface="Arial" pitchFamily="1" charset="0"/>
              <a:cs typeface="Arial"/>
            </a:endParaRPr>
          </a:p>
          <a:p>
            <a:pPr marL="800100" lvl="1" indent="-342900">
              <a:buFontTx/>
              <a:buChar char="•"/>
              <a:defRPr/>
            </a:pPr>
            <a:r>
              <a:rPr lang="en-US" sz="1800" kern="0" dirty="0">
                <a:solidFill>
                  <a:srgbClr val="404040"/>
                </a:solidFill>
                <a:latin typeface="Arial"/>
                <a:ea typeface="Arial" pitchFamily="1" charset="0"/>
                <a:cs typeface="Arial"/>
              </a:rPr>
              <a:t>Mix the labeled </a:t>
            </a:r>
            <a:r>
              <a:rPr lang="en-US" sz="1800" kern="0" dirty="0" err="1">
                <a:solidFill>
                  <a:srgbClr val="404040"/>
                </a:solidFill>
                <a:latin typeface="Arial"/>
                <a:ea typeface="Arial" pitchFamily="1" charset="0"/>
                <a:cs typeface="Arial"/>
              </a:rPr>
              <a:t>cDNA</a:t>
            </a:r>
            <a:r>
              <a:rPr lang="en-US" sz="1800" kern="0" dirty="0">
                <a:solidFill>
                  <a:srgbClr val="404040"/>
                </a:solidFill>
                <a:latin typeface="Arial"/>
                <a:ea typeface="Arial" pitchFamily="1" charset="0"/>
                <a:cs typeface="Arial"/>
              </a:rPr>
              <a:t> with the Chip</a:t>
            </a:r>
            <a:r>
              <a:rPr lang="en-US" sz="1800" kern="0" dirty="0">
                <a:solidFill>
                  <a:srgbClr val="404040"/>
                </a:solidFill>
                <a:latin typeface="Arial"/>
                <a:ea typeface="Arial" pitchFamily="1" charset="0"/>
                <a:cs typeface="Arial"/>
                <a:sym typeface="Wingdings"/>
              </a:rPr>
              <a:t> wash away any </a:t>
            </a:r>
            <a:r>
              <a:rPr lang="en-US" sz="1800" kern="0" dirty="0" smtClean="0">
                <a:solidFill>
                  <a:srgbClr val="404040"/>
                </a:solidFill>
                <a:latin typeface="Arial"/>
                <a:ea typeface="Arial" pitchFamily="1" charset="0"/>
                <a:cs typeface="Arial"/>
                <a:sym typeface="Wingdings"/>
              </a:rPr>
              <a:t>non-hybridized </a:t>
            </a:r>
            <a:r>
              <a:rPr lang="en-US" sz="1800" kern="0" dirty="0">
                <a:solidFill>
                  <a:srgbClr val="404040"/>
                </a:solidFill>
                <a:latin typeface="Arial"/>
                <a:ea typeface="Arial" pitchFamily="1" charset="0"/>
                <a:cs typeface="Arial"/>
                <a:sym typeface="Wingdings"/>
              </a:rPr>
              <a:t>sample</a:t>
            </a:r>
            <a:endParaRPr lang="en-US" sz="1800" kern="0" dirty="0">
              <a:solidFill>
                <a:srgbClr val="404040"/>
              </a:solidFill>
              <a:latin typeface="Arial"/>
              <a:ea typeface="Arial" pitchFamily="1" charset="0"/>
              <a:cs typeface="Arial"/>
            </a:endParaRPr>
          </a:p>
          <a:p>
            <a:pPr>
              <a:buFontTx/>
              <a:buChar char="•"/>
              <a:defRPr/>
            </a:pPr>
            <a:r>
              <a:rPr lang="en-US" kern="0" dirty="0">
                <a:solidFill>
                  <a:srgbClr val="404040"/>
                </a:solidFill>
                <a:latin typeface="Arial"/>
                <a:ea typeface="Arial" pitchFamily="1" charset="0"/>
                <a:cs typeface="Arial"/>
              </a:rPr>
              <a:t>Detection</a:t>
            </a:r>
          </a:p>
          <a:p>
            <a:pPr marL="800100" lvl="1" indent="-342900">
              <a:buFontTx/>
              <a:buChar char="•"/>
              <a:defRPr/>
            </a:pPr>
            <a:r>
              <a:rPr lang="en-US" sz="1800" kern="0" dirty="0">
                <a:solidFill>
                  <a:srgbClr val="404040"/>
                </a:solidFill>
                <a:latin typeface="Arial"/>
                <a:ea typeface="Arial" pitchFamily="1" charset="0"/>
                <a:cs typeface="Arial"/>
              </a:rPr>
              <a:t>Use a laser to </a:t>
            </a:r>
            <a:r>
              <a:rPr lang="en-US" sz="1800" kern="0" dirty="0" smtClean="0">
                <a:solidFill>
                  <a:srgbClr val="404040"/>
                </a:solidFill>
                <a:latin typeface="Arial"/>
                <a:ea typeface="Arial" pitchFamily="1" charset="0"/>
                <a:cs typeface="Arial"/>
              </a:rPr>
              <a:t>detect RNA-DNA  hybrids </a:t>
            </a:r>
            <a:r>
              <a:rPr lang="en-US" sz="1800" kern="0" dirty="0" smtClean="0">
                <a:solidFill>
                  <a:srgbClr val="404040"/>
                </a:solidFill>
                <a:latin typeface="Arial"/>
                <a:ea typeface="Arial" pitchFamily="1" charset="0"/>
                <a:cs typeface="Arial"/>
                <a:sym typeface="Wingdings"/>
              </a:rPr>
              <a:t> </a:t>
            </a:r>
            <a:r>
              <a:rPr lang="en-US" sz="1800" kern="0" dirty="0" smtClean="0">
                <a:solidFill>
                  <a:srgbClr val="404040"/>
                </a:solidFill>
                <a:latin typeface="Arial"/>
                <a:ea typeface="Arial" pitchFamily="1" charset="0"/>
                <a:cs typeface="Arial"/>
              </a:rPr>
              <a:t>location </a:t>
            </a:r>
            <a:r>
              <a:rPr lang="en-US" sz="1800" kern="0" dirty="0">
                <a:solidFill>
                  <a:srgbClr val="404040"/>
                </a:solidFill>
                <a:latin typeface="Arial"/>
                <a:ea typeface="Arial" pitchFamily="1" charset="0"/>
                <a:cs typeface="Arial"/>
              </a:rPr>
              <a:t>of </a:t>
            </a:r>
            <a:r>
              <a:rPr lang="en-US" sz="1800" kern="0" dirty="0" smtClean="0">
                <a:solidFill>
                  <a:srgbClr val="404040"/>
                </a:solidFill>
                <a:latin typeface="Arial"/>
                <a:ea typeface="Arial" pitchFamily="1" charset="0"/>
                <a:cs typeface="Arial"/>
              </a:rPr>
              <a:t>fluorescence </a:t>
            </a:r>
            <a:endParaRPr lang="en-US" sz="1800" kern="0" dirty="0">
              <a:solidFill>
                <a:srgbClr val="404040"/>
              </a:solidFill>
              <a:latin typeface="Arial"/>
              <a:ea typeface="Arial" pitchFamily="1" charset="0"/>
              <a:cs typeface="Arial"/>
            </a:endParaRPr>
          </a:p>
          <a:p>
            <a:pPr marL="800100" lvl="1" indent="-342900">
              <a:buFontTx/>
              <a:buChar char="•"/>
              <a:defRPr/>
            </a:pPr>
            <a:r>
              <a:rPr lang="en-US" sz="1800" kern="0" dirty="0">
                <a:solidFill>
                  <a:srgbClr val="404040"/>
                </a:solidFill>
                <a:latin typeface="Arial"/>
                <a:ea typeface="Arial" pitchFamily="1" charset="0"/>
                <a:cs typeface="Arial"/>
              </a:rPr>
              <a:t>Represents </a:t>
            </a:r>
            <a:r>
              <a:rPr lang="en-US" sz="1800" kern="0" dirty="0" smtClean="0">
                <a:solidFill>
                  <a:srgbClr val="404040"/>
                </a:solidFill>
                <a:latin typeface="Arial"/>
                <a:ea typeface="Arial" pitchFamily="1" charset="0"/>
                <a:cs typeface="Arial"/>
              </a:rPr>
              <a:t>a map, </a:t>
            </a:r>
            <a:r>
              <a:rPr lang="en-US" sz="1800" kern="0" dirty="0">
                <a:solidFill>
                  <a:srgbClr val="404040"/>
                </a:solidFill>
                <a:latin typeface="Arial"/>
                <a:ea typeface="Arial" pitchFamily="1" charset="0"/>
                <a:cs typeface="Arial"/>
              </a:rPr>
              <a:t>or pattern </a:t>
            </a:r>
            <a:r>
              <a:rPr lang="en-US" sz="1800" kern="0" dirty="0" smtClean="0">
                <a:solidFill>
                  <a:srgbClr val="404040"/>
                </a:solidFill>
                <a:latin typeface="Arial"/>
                <a:ea typeface="Arial" pitchFamily="1" charset="0"/>
                <a:cs typeface="Arial"/>
              </a:rPr>
              <a:t>, that represents </a:t>
            </a:r>
            <a:r>
              <a:rPr lang="en-US" sz="1800" kern="0" dirty="0">
                <a:solidFill>
                  <a:srgbClr val="404040"/>
                </a:solidFill>
                <a:latin typeface="Arial"/>
                <a:ea typeface="Arial" pitchFamily="1" charset="0"/>
                <a:cs typeface="Arial"/>
              </a:rPr>
              <a:t>an RNA expression profile </a:t>
            </a:r>
          </a:p>
          <a:p>
            <a:pPr marL="800100" lvl="1" indent="-342900">
              <a:buFontTx/>
              <a:buChar char="•"/>
              <a:defRPr/>
            </a:pPr>
            <a:r>
              <a:rPr lang="en-US" sz="1800" kern="0" dirty="0" smtClean="0">
                <a:solidFill>
                  <a:srgbClr val="404040"/>
                </a:solidFill>
                <a:latin typeface="Arial"/>
                <a:ea typeface="Arial" pitchFamily="1" charset="0"/>
                <a:cs typeface="Arial"/>
              </a:rPr>
              <a:t>Indicates which DNA regions are open for transcription (mRNA)</a:t>
            </a:r>
            <a:r>
              <a:rPr lang="en-US" sz="1800" kern="0" dirty="0" smtClean="0">
                <a:solidFill>
                  <a:srgbClr val="404040"/>
                </a:solidFill>
                <a:latin typeface="Arial"/>
                <a:ea typeface="Arial" pitchFamily="1" charset="0"/>
                <a:cs typeface="Arial"/>
                <a:sym typeface="Wingdings"/>
              </a:rPr>
              <a:t></a:t>
            </a:r>
            <a:r>
              <a:rPr lang="en-US" sz="1800" kern="0" dirty="0" smtClean="0">
                <a:solidFill>
                  <a:srgbClr val="404040"/>
                </a:solidFill>
                <a:latin typeface="Arial"/>
                <a:ea typeface="Arial" pitchFamily="1" charset="0"/>
                <a:cs typeface="Arial"/>
              </a:rPr>
              <a:t>protein</a:t>
            </a:r>
            <a:endParaRPr lang="en-US" sz="1800" kern="0" dirty="0">
              <a:latin typeface="Arial"/>
              <a:ea typeface="Arial" pitchFamily="1" charset="0"/>
              <a:cs typeface="Arial"/>
            </a:endParaRPr>
          </a:p>
        </p:txBody>
      </p:sp>
      <p:pic>
        <p:nvPicPr>
          <p:cNvPr id="26627" name="Picture 1"/>
          <p:cNvPicPr>
            <a:picLocks noChangeAspect="1"/>
          </p:cNvPicPr>
          <p:nvPr/>
        </p:nvPicPr>
        <p:blipFill>
          <a:blip r:embed="rId3"/>
          <a:srcRect/>
          <a:stretch>
            <a:fillRect/>
          </a:stretch>
        </p:blipFill>
        <p:spPr bwMode="auto">
          <a:xfrm>
            <a:off x="5757960" y="1369426"/>
            <a:ext cx="3386039" cy="23802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8306" y="875377"/>
            <a:ext cx="660338" cy="494049"/>
          </a:xfrm>
          <a:prstGeom prst="rect">
            <a:avLst/>
          </a:prstGeom>
        </p:spPr>
      </p:pic>
    </p:spTree>
    <p:extLst>
      <p:ext uri="{BB962C8B-B14F-4D97-AF65-F5344CB8AC3E}">
        <p14:creationId xmlns:p14="http://schemas.microsoft.com/office/powerpoint/2010/main" val="40846869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60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60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607">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60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607">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607">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607">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607">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607">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60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rcRect/>
          <a:stretch>
            <a:fillRect/>
          </a:stretch>
        </p:blipFill>
        <p:spPr bwMode="auto">
          <a:xfrm>
            <a:off x="4518025" y="2565400"/>
            <a:ext cx="2247900" cy="2247900"/>
          </a:xfrm>
          <a:prstGeom prst="rect">
            <a:avLst/>
          </a:prstGeom>
          <a:noFill/>
          <a:ln w="9525">
            <a:noFill/>
            <a:miter lim="800000"/>
            <a:headEnd/>
            <a:tailEnd/>
          </a:ln>
        </p:spPr>
      </p:pic>
      <p:pic>
        <p:nvPicPr>
          <p:cNvPr id="17" name="Picture 16"/>
          <p:cNvPicPr>
            <a:picLocks noChangeAspect="1"/>
          </p:cNvPicPr>
          <p:nvPr/>
        </p:nvPicPr>
        <p:blipFill>
          <a:blip r:embed="rId3"/>
          <a:srcRect/>
          <a:stretch>
            <a:fillRect/>
          </a:stretch>
        </p:blipFill>
        <p:spPr bwMode="auto">
          <a:xfrm>
            <a:off x="2797175" y="1512888"/>
            <a:ext cx="2249488" cy="2249487"/>
          </a:xfrm>
          <a:prstGeom prst="rect">
            <a:avLst/>
          </a:prstGeom>
          <a:noFill/>
          <a:ln w="9525">
            <a:noFill/>
            <a:miter lim="800000"/>
            <a:headEnd/>
            <a:tailEnd/>
          </a:ln>
        </p:spPr>
      </p:pic>
      <p:pic>
        <p:nvPicPr>
          <p:cNvPr id="7" name="Picture 6"/>
          <p:cNvPicPr>
            <a:picLocks noChangeAspect="1"/>
          </p:cNvPicPr>
          <p:nvPr/>
        </p:nvPicPr>
        <p:blipFill>
          <a:blip r:embed="rId4"/>
          <a:srcRect/>
          <a:stretch>
            <a:fillRect/>
          </a:stretch>
        </p:blipFill>
        <p:spPr bwMode="auto">
          <a:xfrm>
            <a:off x="4832350" y="2882900"/>
            <a:ext cx="1504950" cy="1633538"/>
          </a:xfrm>
          <a:prstGeom prst="rect">
            <a:avLst/>
          </a:prstGeom>
          <a:noFill/>
          <a:ln w="9525">
            <a:noFill/>
            <a:miter lim="800000"/>
            <a:headEnd/>
            <a:tailEnd/>
          </a:ln>
        </p:spPr>
      </p:pic>
      <p:pic>
        <p:nvPicPr>
          <p:cNvPr id="4" name="Picture 3"/>
          <p:cNvPicPr>
            <a:picLocks noChangeAspect="1"/>
          </p:cNvPicPr>
          <p:nvPr/>
        </p:nvPicPr>
        <p:blipFill>
          <a:blip r:embed="rId5"/>
          <a:srcRect/>
          <a:stretch>
            <a:fillRect/>
          </a:stretch>
        </p:blipFill>
        <p:spPr bwMode="auto">
          <a:xfrm>
            <a:off x="-123825" y="31750"/>
            <a:ext cx="2095500" cy="1450975"/>
          </a:xfrm>
          <a:prstGeom prst="rect">
            <a:avLst/>
          </a:prstGeom>
          <a:noFill/>
          <a:ln w="9525">
            <a:noFill/>
            <a:miter lim="800000"/>
            <a:headEnd/>
            <a:tailEnd/>
          </a:ln>
        </p:spPr>
      </p:pic>
      <p:pic>
        <p:nvPicPr>
          <p:cNvPr id="5" name="Picture 4"/>
          <p:cNvPicPr>
            <a:picLocks noChangeAspect="1"/>
          </p:cNvPicPr>
          <p:nvPr/>
        </p:nvPicPr>
        <p:blipFill>
          <a:blip r:embed="rId6"/>
          <a:srcRect/>
          <a:stretch>
            <a:fillRect/>
          </a:stretch>
        </p:blipFill>
        <p:spPr bwMode="auto">
          <a:xfrm>
            <a:off x="1989138" y="1274763"/>
            <a:ext cx="952500" cy="946150"/>
          </a:xfrm>
          <a:prstGeom prst="rect">
            <a:avLst/>
          </a:prstGeom>
          <a:noFill/>
          <a:ln w="9525">
            <a:noFill/>
            <a:miter lim="800000"/>
            <a:headEnd/>
            <a:tailEnd/>
          </a:ln>
        </p:spPr>
      </p:pic>
      <p:pic>
        <p:nvPicPr>
          <p:cNvPr id="6" name="Picture 5"/>
          <p:cNvPicPr>
            <a:picLocks noChangeAspect="1"/>
          </p:cNvPicPr>
          <p:nvPr/>
        </p:nvPicPr>
        <p:blipFill>
          <a:blip r:embed="rId7"/>
          <a:srcRect/>
          <a:stretch>
            <a:fillRect/>
          </a:stretch>
        </p:blipFill>
        <p:spPr bwMode="auto">
          <a:xfrm>
            <a:off x="3136900" y="1852613"/>
            <a:ext cx="1489075" cy="1616075"/>
          </a:xfrm>
          <a:prstGeom prst="rect">
            <a:avLst/>
          </a:prstGeom>
          <a:noFill/>
          <a:ln w="9525">
            <a:noFill/>
            <a:miter lim="800000"/>
            <a:headEnd/>
            <a:tailEnd/>
          </a:ln>
        </p:spPr>
      </p:pic>
      <p:pic>
        <p:nvPicPr>
          <p:cNvPr id="8" name="Picture 7"/>
          <p:cNvPicPr>
            <a:picLocks noChangeAspect="1"/>
          </p:cNvPicPr>
          <p:nvPr/>
        </p:nvPicPr>
        <p:blipFill>
          <a:blip r:embed="rId8"/>
          <a:srcRect/>
          <a:stretch>
            <a:fillRect/>
          </a:stretch>
        </p:blipFill>
        <p:spPr bwMode="auto">
          <a:xfrm>
            <a:off x="6534150" y="4452938"/>
            <a:ext cx="1606550" cy="427037"/>
          </a:xfrm>
          <a:prstGeom prst="rect">
            <a:avLst/>
          </a:prstGeom>
          <a:noFill/>
          <a:ln w="9525">
            <a:noFill/>
            <a:miter lim="800000"/>
            <a:headEnd/>
            <a:tailEnd/>
          </a:ln>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6684374" y="4978369"/>
            <a:ext cx="247239" cy="1461294"/>
          </a:xfrm>
          <a:prstGeom prst="rect">
            <a:avLst/>
          </a:prstGeom>
          <a:noFill/>
          <a:ln w="9525">
            <a:noFill/>
            <a:miter lim="800000"/>
            <a:headEnd/>
            <a:tailEnd/>
          </a:ln>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bwMode="auto">
          <a:xfrm>
            <a:off x="7091587" y="4996013"/>
            <a:ext cx="381000" cy="1407047"/>
          </a:xfrm>
          <a:prstGeom prst="rect">
            <a:avLst/>
          </a:prstGeom>
          <a:noFill/>
          <a:ln w="9525">
            <a:noFill/>
            <a:miter lim="800000"/>
            <a:headEnd/>
            <a:tailEnd/>
          </a:ln>
        </p:spPr>
      </p:pic>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7583488" y="4936419"/>
            <a:ext cx="1373187" cy="1588358"/>
          </a:xfrm>
          <a:prstGeom prst="rect">
            <a:avLst/>
          </a:prstGeom>
          <a:noFill/>
          <a:ln w="9525">
            <a:noFill/>
            <a:miter lim="800000"/>
            <a:headEnd/>
            <a:tailEnd/>
          </a:ln>
        </p:spPr>
      </p:pic>
      <p:sp>
        <p:nvSpPr>
          <p:cNvPr id="13" name="TextBox 12"/>
          <p:cNvSpPr txBox="1"/>
          <p:nvPr/>
        </p:nvSpPr>
        <p:spPr>
          <a:xfrm>
            <a:off x="1931988" y="276225"/>
            <a:ext cx="1771650" cy="492125"/>
          </a:xfrm>
          <a:prstGeom prst="rect">
            <a:avLst/>
          </a:prstGeom>
          <a:noFill/>
        </p:spPr>
        <p:txBody>
          <a:bodyPr>
            <a:spAutoFit/>
          </a:bodyPr>
          <a:lstStyle/>
          <a:p>
            <a:pPr fontAlgn="auto">
              <a:spcBef>
                <a:spcPts val="0"/>
              </a:spcBef>
              <a:spcAft>
                <a:spcPts val="0"/>
              </a:spcAft>
              <a:defRPr/>
            </a:pPr>
            <a:r>
              <a:rPr lang="en-US" sz="1400" dirty="0">
                <a:solidFill>
                  <a:schemeClr val="tx1">
                    <a:lumMod val="50000"/>
                    <a:lumOff val="50000"/>
                  </a:schemeClr>
                </a:solidFill>
                <a:ea typeface="+mn-ea"/>
                <a:cs typeface="Helvetica"/>
              </a:rPr>
              <a:t>EGG</a:t>
            </a:r>
          </a:p>
          <a:p>
            <a:pPr fontAlgn="auto">
              <a:spcBef>
                <a:spcPts val="0"/>
              </a:spcBef>
              <a:spcAft>
                <a:spcPts val="0"/>
              </a:spcAft>
              <a:defRPr/>
            </a:pPr>
            <a:r>
              <a:rPr lang="en-US" sz="1100" dirty="0">
                <a:solidFill>
                  <a:schemeClr val="tx1">
                    <a:lumMod val="50000"/>
                    <a:lumOff val="50000"/>
                  </a:schemeClr>
                </a:solidFill>
                <a:ea typeface="+mn-ea"/>
                <a:cs typeface="Helvetica"/>
              </a:rPr>
              <a:t>egg signals sperm</a:t>
            </a:r>
          </a:p>
        </p:txBody>
      </p:sp>
      <p:sp>
        <p:nvSpPr>
          <p:cNvPr id="14" name="TextBox 13"/>
          <p:cNvSpPr txBox="1"/>
          <p:nvPr/>
        </p:nvSpPr>
        <p:spPr>
          <a:xfrm>
            <a:off x="3013075" y="1016000"/>
            <a:ext cx="1935934" cy="438582"/>
          </a:xfrm>
          <a:prstGeom prst="rect">
            <a:avLst/>
          </a:prstGeom>
          <a:noFill/>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ZYGOTE</a:t>
            </a:r>
          </a:p>
          <a:p>
            <a:pPr fontAlgn="auto">
              <a:spcBef>
                <a:spcPts val="0"/>
              </a:spcBef>
              <a:spcAft>
                <a:spcPts val="0"/>
              </a:spcAft>
              <a:defRPr/>
            </a:pPr>
            <a:r>
              <a:rPr lang="en-US" sz="1050" dirty="0">
                <a:solidFill>
                  <a:srgbClr val="7F7F7F"/>
                </a:solidFill>
                <a:ea typeface="+mn-ea"/>
                <a:cs typeface="Helvetica"/>
              </a:rPr>
              <a:t>intracellular calcium </a:t>
            </a:r>
            <a:r>
              <a:rPr lang="en-US" sz="1050" dirty="0" smtClean="0">
                <a:solidFill>
                  <a:srgbClr val="7F7F7F"/>
                </a:solidFill>
                <a:ea typeface="+mn-ea"/>
                <a:cs typeface="Helvetica"/>
              </a:rPr>
              <a:t>signaling</a:t>
            </a:r>
            <a:endParaRPr lang="en-US" sz="1050" dirty="0">
              <a:solidFill>
                <a:srgbClr val="7F7F7F"/>
              </a:solidFill>
              <a:ea typeface="+mn-ea"/>
              <a:cs typeface="Helvetica"/>
            </a:endParaRPr>
          </a:p>
        </p:txBody>
      </p:sp>
      <p:sp>
        <p:nvSpPr>
          <p:cNvPr id="15" name="TextBox 14"/>
          <p:cNvSpPr txBox="1"/>
          <p:nvPr/>
        </p:nvSpPr>
        <p:spPr>
          <a:xfrm>
            <a:off x="4813300" y="1746250"/>
            <a:ext cx="1718965" cy="438582"/>
          </a:xfrm>
          <a:prstGeom prst="rect">
            <a:avLst/>
          </a:prstGeom>
          <a:noFill/>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BLASTOMERE</a:t>
            </a:r>
          </a:p>
          <a:p>
            <a:pPr fontAlgn="auto">
              <a:spcBef>
                <a:spcPts val="0"/>
              </a:spcBef>
              <a:spcAft>
                <a:spcPts val="0"/>
              </a:spcAft>
              <a:defRPr/>
            </a:pPr>
            <a:r>
              <a:rPr lang="en-US" sz="1050" dirty="0">
                <a:solidFill>
                  <a:srgbClr val="7F7F7F"/>
                </a:solidFill>
                <a:ea typeface="+mn-ea"/>
                <a:cs typeface="Helvetica"/>
              </a:rPr>
              <a:t>maternal </a:t>
            </a:r>
            <a:r>
              <a:rPr lang="en-US" sz="1050" dirty="0" smtClean="0">
                <a:solidFill>
                  <a:srgbClr val="7F7F7F"/>
                </a:solidFill>
                <a:ea typeface="+mn-ea"/>
                <a:cs typeface="Helvetica"/>
              </a:rPr>
              <a:t>factors signaling</a:t>
            </a:r>
            <a:endParaRPr lang="en-US" sz="1050" dirty="0">
              <a:solidFill>
                <a:srgbClr val="7F7F7F"/>
              </a:solidFill>
              <a:ea typeface="+mn-ea"/>
              <a:cs typeface="Helvetica"/>
            </a:endParaRPr>
          </a:p>
        </p:txBody>
      </p:sp>
      <p:sp>
        <p:nvSpPr>
          <p:cNvPr id="16" name="TextBox 15"/>
          <p:cNvSpPr txBox="1"/>
          <p:nvPr/>
        </p:nvSpPr>
        <p:spPr>
          <a:xfrm>
            <a:off x="6540500" y="2260600"/>
            <a:ext cx="1915909" cy="600164"/>
          </a:xfrm>
          <a:prstGeom prst="rect">
            <a:avLst/>
          </a:prstGeom>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BLASTOCYST</a:t>
            </a:r>
          </a:p>
          <a:p>
            <a:pPr marL="171450" indent="-171450" fontAlgn="auto">
              <a:spcBef>
                <a:spcPts val="0"/>
              </a:spcBef>
              <a:spcAft>
                <a:spcPts val="0"/>
              </a:spcAft>
              <a:buFont typeface="Arial"/>
              <a:buChar char="•"/>
              <a:defRPr/>
            </a:pPr>
            <a:r>
              <a:rPr lang="en-US" sz="1050" dirty="0">
                <a:solidFill>
                  <a:srgbClr val="7F7F7F"/>
                </a:solidFill>
                <a:ea typeface="+mn-ea"/>
                <a:cs typeface="Helvetica"/>
              </a:rPr>
              <a:t>maternal </a:t>
            </a:r>
            <a:r>
              <a:rPr lang="en-US" sz="1050" dirty="0" smtClean="0">
                <a:solidFill>
                  <a:srgbClr val="7F7F7F"/>
                </a:solidFill>
                <a:ea typeface="+mn-ea"/>
                <a:cs typeface="Helvetica"/>
              </a:rPr>
              <a:t> factors signaling</a:t>
            </a:r>
            <a:endParaRPr lang="en-US" sz="1050" dirty="0">
              <a:solidFill>
                <a:srgbClr val="7F7F7F"/>
              </a:solidFill>
              <a:ea typeface="+mn-ea"/>
              <a:cs typeface="Helvetica"/>
            </a:endParaRPr>
          </a:p>
          <a:p>
            <a:pPr marL="171450" indent="-171450" fontAlgn="auto">
              <a:spcBef>
                <a:spcPts val="0"/>
              </a:spcBef>
              <a:spcAft>
                <a:spcPts val="0"/>
              </a:spcAft>
              <a:buFont typeface="Arial"/>
              <a:buChar char="•"/>
              <a:defRPr/>
            </a:pPr>
            <a:r>
              <a:rPr lang="en-US" sz="1050" dirty="0">
                <a:solidFill>
                  <a:srgbClr val="7F7F7F"/>
                </a:solidFill>
                <a:ea typeface="+mn-ea"/>
                <a:cs typeface="Helvetica"/>
              </a:rPr>
              <a:t>intra embryonic signaling</a:t>
            </a:r>
          </a:p>
        </p:txBody>
      </p:sp>
      <p:sp>
        <p:nvSpPr>
          <p:cNvPr id="21" name="TextBox 20"/>
          <p:cNvSpPr txBox="1"/>
          <p:nvPr/>
        </p:nvSpPr>
        <p:spPr>
          <a:xfrm>
            <a:off x="4495800" y="4972050"/>
            <a:ext cx="1838325" cy="600075"/>
          </a:xfrm>
          <a:prstGeom prst="rect">
            <a:avLst/>
          </a:prstGeom>
          <a:noFill/>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GASTRULA</a:t>
            </a:r>
          </a:p>
          <a:p>
            <a:pPr marL="171450" indent="-171450" fontAlgn="auto">
              <a:spcBef>
                <a:spcPts val="0"/>
              </a:spcBef>
              <a:spcAft>
                <a:spcPts val="0"/>
              </a:spcAft>
              <a:buFont typeface="Arial"/>
              <a:buChar char="•"/>
              <a:defRPr/>
            </a:pPr>
            <a:r>
              <a:rPr lang="en-US" sz="1050" dirty="0">
                <a:solidFill>
                  <a:srgbClr val="7F7F7F"/>
                </a:solidFill>
                <a:ea typeface="+mn-ea"/>
                <a:cs typeface="Helvetica"/>
              </a:rPr>
              <a:t>intra embryonic signaling</a:t>
            </a:r>
          </a:p>
          <a:p>
            <a:pPr marL="285750" indent="-285750" fontAlgn="auto">
              <a:spcBef>
                <a:spcPts val="0"/>
              </a:spcBef>
              <a:spcAft>
                <a:spcPts val="0"/>
              </a:spcAft>
              <a:buFont typeface="Arial"/>
              <a:buChar char="•"/>
              <a:defRPr/>
            </a:pPr>
            <a:endParaRPr lang="en-US" sz="1050" dirty="0">
              <a:solidFill>
                <a:srgbClr val="7F7F7F"/>
              </a:solidFill>
              <a:latin typeface="Proxima Nova Bold"/>
              <a:ea typeface="+mn-ea"/>
              <a:cs typeface="Proxima Nova Bold"/>
            </a:endParaRPr>
          </a:p>
        </p:txBody>
      </p:sp>
      <p:pic>
        <p:nvPicPr>
          <p:cNvPr id="20" name="Picture 19" descr="4a.png"/>
          <p:cNvPicPr>
            <a:picLocks noChangeAspect="1"/>
          </p:cNvPicPr>
          <p:nvPr/>
        </p:nvPicPr>
        <p:blipFill>
          <a:blip r:embed="rId12"/>
          <a:srcRect/>
          <a:stretch>
            <a:fillRect/>
          </a:stretch>
        </p:blipFill>
        <p:spPr bwMode="auto">
          <a:xfrm>
            <a:off x="5654675" y="3146425"/>
            <a:ext cx="1806575" cy="920750"/>
          </a:xfrm>
          <a:prstGeom prst="rect">
            <a:avLst/>
          </a:prstGeom>
          <a:noFill/>
          <a:ln w="9525">
            <a:noFill/>
            <a:miter lim="800000"/>
            <a:headEnd/>
            <a:tailEnd/>
          </a:ln>
        </p:spPr>
      </p:pic>
      <p:pic>
        <p:nvPicPr>
          <p:cNvPr id="25" name="Picture 24" descr="5a2.psd"/>
          <p:cNvPicPr>
            <a:picLocks noChangeAspect="1"/>
          </p:cNvPicPr>
          <p:nvPr/>
        </p:nvPicPr>
        <p:blipFill>
          <a:blip r:embed="rId13"/>
          <a:srcRect/>
          <a:stretch>
            <a:fillRect/>
          </a:stretch>
        </p:blipFill>
        <p:spPr bwMode="auto">
          <a:xfrm>
            <a:off x="7237413" y="3827463"/>
            <a:ext cx="1806575" cy="920750"/>
          </a:xfrm>
          <a:prstGeom prst="rect">
            <a:avLst/>
          </a:prstGeom>
          <a:noFill/>
          <a:ln w="9525">
            <a:noFill/>
            <a:miter lim="800000"/>
            <a:headEnd/>
            <a:tailEnd/>
          </a:ln>
        </p:spPr>
      </p:pic>
      <p:sp>
        <p:nvSpPr>
          <p:cNvPr id="22" name="TextBox 21"/>
          <p:cNvSpPr txBox="1"/>
          <p:nvPr/>
        </p:nvSpPr>
        <p:spPr>
          <a:xfrm>
            <a:off x="5754688" y="311238"/>
            <a:ext cx="3289300" cy="338554"/>
          </a:xfrm>
          <a:prstGeom prst="rect">
            <a:avLst/>
          </a:prstGeom>
          <a:noFill/>
        </p:spPr>
        <p:txBody>
          <a:bodyPr>
            <a:spAutoFit/>
          </a:bodyPr>
          <a:lstStyle/>
          <a:p>
            <a:pPr fontAlgn="auto">
              <a:spcBef>
                <a:spcPts val="0"/>
              </a:spcBef>
              <a:spcAft>
                <a:spcPts val="0"/>
              </a:spcAft>
              <a:defRPr/>
            </a:pPr>
            <a:r>
              <a:rPr lang="en-US" sz="1600" dirty="0" smtClean="0">
                <a:solidFill>
                  <a:srgbClr val="12919C"/>
                </a:solidFill>
                <a:ea typeface="ＭＳ Ｐゴシック" charset="0"/>
                <a:cs typeface="Helvetica" charset="0"/>
              </a:rPr>
              <a:t>Fertilization and Embryogenesis </a:t>
            </a:r>
            <a:endParaRPr lang="en-US" sz="1600" dirty="0">
              <a:solidFill>
                <a:schemeClr val="tx1">
                  <a:lumMod val="50000"/>
                  <a:lumOff val="50000"/>
                </a:schemeClr>
              </a:solidFill>
              <a:latin typeface="Helvetica"/>
              <a:cs typeface="Helvetica"/>
            </a:endParaRPr>
          </a:p>
        </p:txBody>
      </p:sp>
      <p:pic>
        <p:nvPicPr>
          <p:cNvPr id="2" name="Picture 1" descr="Credits_Lianna_KC_Manny.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46147" y="6501321"/>
            <a:ext cx="7982712" cy="329184"/>
          </a:xfrm>
          <a:prstGeom prst="rect">
            <a:avLst/>
          </a:prstGeom>
        </p:spPr>
      </p:pic>
    </p:spTree>
    <p:extLst>
      <p:ext uri="{BB962C8B-B14F-4D97-AF65-F5344CB8AC3E}">
        <p14:creationId xmlns:p14="http://schemas.microsoft.com/office/powerpoint/2010/main" val="41772343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4"/>
                                        </p:tgtEl>
                                      </p:cBhvr>
                                    </p:animEffect>
                                    <p:set>
                                      <p:cBhvr>
                                        <p:cTn id="26" dur="1" fill="hold">
                                          <p:stCondLst>
                                            <p:cond delay="499"/>
                                          </p:stCondLst>
                                        </p:cTn>
                                        <p:tgtEl>
                                          <p:spTgt spid="14"/>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6" presetClass="emph" presetSubtype="0" repeatCount="indefinite" fill="hold" nodeType="withEffect">
                                  <p:stCondLst>
                                    <p:cond delay="0"/>
                                  </p:stCondLst>
                                  <p:endCondLst>
                                    <p:cond evt="onNext" delay="0">
                                      <p:tgtEl>
                                        <p:sldTgt/>
                                      </p:tgtEl>
                                    </p:cond>
                                  </p:endCondLst>
                                  <p:childTnLst>
                                    <p:animScale>
                                      <p:cBhvr>
                                        <p:cTn id="34" dur="1000" fill="hold"/>
                                        <p:tgtEl>
                                          <p:spTgt spid="17"/>
                                        </p:tgtEl>
                                      </p:cBhvr>
                                      <p:by x="50000" y="50000"/>
                                    </p:animScale>
                                  </p:childTnLst>
                                  <p:subTnLst>
                                    <p:set>
                                      <p:cBhvr override="childStyle">
                                        <p:cTn dur="1" fill="hold" display="0" masterRel="nextClick" afterEffect="1"/>
                                        <p:tgtEl>
                                          <p:spTgt spid="17"/>
                                        </p:tgtEl>
                                        <p:attrNameLst>
                                          <p:attrName>style.visibility</p:attrName>
                                        </p:attrNameLst>
                                      </p:cBhvr>
                                      <p:to>
                                        <p:strVal val="hidden"/>
                                      </p:to>
                                    </p:set>
                                  </p:sub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6" presetClass="emph" presetSubtype="0" repeatCount="indefinite" fill="remove" nodeType="withEffect">
                                  <p:stCondLst>
                                    <p:cond delay="0"/>
                                  </p:stCondLst>
                                  <p:endCondLst>
                                    <p:cond evt="onNext" delay="0">
                                      <p:tgtEl>
                                        <p:sldTgt/>
                                      </p:tgtEl>
                                    </p:cond>
                                  </p:endCondLst>
                                  <p:childTnLst>
                                    <p:animScale>
                                      <p:cBhvr>
                                        <p:cTn id="50" dur="1000" fill="hold"/>
                                        <p:tgtEl>
                                          <p:spTgt spid="24"/>
                                        </p:tgtEl>
                                      </p:cBhvr>
                                      <p:by x="50000" y="50000"/>
                                    </p:animScale>
                                  </p:childTnLst>
                                  <p:subTnLst>
                                    <p:set>
                                      <p:cBhvr override="childStyle">
                                        <p:cTn dur="1" fill="hold" display="0" masterRel="nextClick" afterEffect="1"/>
                                        <p:tgtEl>
                                          <p:spTgt spid="24"/>
                                        </p:tgtEl>
                                        <p:attrNameLst>
                                          <p:attrName>style.visibility</p:attrName>
                                        </p:attrNameLst>
                                      </p:cBhvr>
                                      <p:to>
                                        <p:strVal val="hidden"/>
                                      </p:to>
                                    </p:set>
                                  </p:subTnLst>
                                </p:cTn>
                              </p:par>
                              <p:par>
                                <p:cTn id="51" presetID="10" presetClass="entr" presetSubtype="0" fill="hold" nodeType="withEffect">
                                  <p:stCondLst>
                                    <p:cond delay="200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par>
                                <p:cTn id="62" presetID="10" presetClass="entr" presetSubtype="0" fill="hold" nodeType="with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par>
                                <p:cTn id="68" presetID="10" presetClass="entr" presetSubtype="0"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500"/>
                                        <p:tgtEl>
                                          <p:spTgt spid="9"/>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fade">
                                      <p:cBhvr>
                                        <p:cTn id="80" dur="500"/>
                                        <p:tgtEl>
                                          <p:spTgt spid="10"/>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fade">
                                      <p:cBhvr>
                                        <p:cTn id="85" dur="500"/>
                                        <p:tgtEl>
                                          <p:spTgt spid="1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500"/>
                                        <p:tgtEl>
                                          <p:spTgt spid="22"/>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1" nodeType="clickEffect">
                                  <p:stCondLst>
                                    <p:cond delay="0"/>
                                  </p:stCondLst>
                                  <p:childTnLst>
                                    <p:animEffect transition="out" filter="fade">
                                      <p:cBhvr>
                                        <p:cTn id="92" dur="500"/>
                                        <p:tgtEl>
                                          <p:spTgt spid="22"/>
                                        </p:tgtEl>
                                      </p:cBhvr>
                                    </p:animEffect>
                                    <p:set>
                                      <p:cBhvr>
                                        <p:cTn id="93"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6" grpId="0"/>
      <p:bldP spid="16" grpId="1"/>
      <p:bldP spid="21" grpId="0"/>
      <p:bldP spid="22" grpId="0"/>
      <p:bldP spid="2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81702"/>
            <a:ext cx="9143999" cy="584776"/>
          </a:xfrm>
          <a:prstGeom prst="rect">
            <a:avLst/>
          </a:prstGeom>
          <a:noFill/>
        </p:spPr>
        <p:txBody>
          <a:bodyPr wrap="square" rtlCol="0">
            <a:spAutoFit/>
          </a:bodyPr>
          <a:lstStyle/>
          <a:p>
            <a:pPr algn="ctr"/>
            <a:r>
              <a:rPr lang="en-US" sz="2400" dirty="0" smtClean="0">
                <a:solidFill>
                  <a:schemeClr val="accent5">
                    <a:lumMod val="75000"/>
                  </a:schemeClr>
                </a:solidFill>
              </a:rPr>
              <a:t> </a:t>
            </a:r>
            <a:r>
              <a:rPr lang="en-US" sz="3200" dirty="0" smtClean="0">
                <a:solidFill>
                  <a:srgbClr val="12919C"/>
                </a:solidFill>
                <a:ea typeface="ＭＳ Ｐゴシック" charset="0"/>
                <a:cs typeface="Helvetica" charset="0"/>
              </a:rPr>
              <a:t>Nuclear Reprogramming</a:t>
            </a:r>
          </a:p>
        </p:txBody>
      </p:sp>
      <p:sp>
        <p:nvSpPr>
          <p:cNvPr id="5" name="TextBox 4"/>
          <p:cNvSpPr txBox="1"/>
          <p:nvPr/>
        </p:nvSpPr>
        <p:spPr>
          <a:xfrm>
            <a:off x="360586" y="775225"/>
            <a:ext cx="8411729" cy="2031325"/>
          </a:xfrm>
          <a:prstGeom prst="rect">
            <a:avLst/>
          </a:prstGeom>
          <a:noFill/>
        </p:spPr>
        <p:txBody>
          <a:bodyPr wrap="square" rtlCol="0">
            <a:spAutoFit/>
          </a:bodyPr>
          <a:lstStyle/>
          <a:p>
            <a:r>
              <a:rPr lang="en-US" i="1" dirty="0" smtClean="0">
                <a:solidFill>
                  <a:srgbClr val="12919C"/>
                </a:solidFill>
                <a:ea typeface="ＭＳ Ｐゴシック" charset="0"/>
                <a:cs typeface="Helvetica" charset="0"/>
              </a:rPr>
              <a:t>Nuclear Reprogramming </a:t>
            </a:r>
            <a:r>
              <a:rPr lang="en-US" i="1" dirty="0" smtClean="0">
                <a:solidFill>
                  <a:schemeClr val="tx1">
                    <a:lumMod val="50000"/>
                    <a:lumOff val="50000"/>
                  </a:schemeClr>
                </a:solidFill>
              </a:rPr>
              <a:t>occurs throughout human development and results in some genes being silenced and others activated.  The ability of the genome to adopt different topologies, allows some genomic regions to be accessible to transcriptional and protein making processes and others to remain </a:t>
            </a:r>
            <a:r>
              <a:rPr lang="en-US" i="1" dirty="0" err="1" smtClean="0">
                <a:solidFill>
                  <a:schemeClr val="tx1">
                    <a:lumMod val="50000"/>
                    <a:lumOff val="50000"/>
                  </a:schemeClr>
                </a:solidFill>
              </a:rPr>
              <a:t>sterically</a:t>
            </a:r>
            <a:r>
              <a:rPr lang="en-US" i="1" dirty="0" smtClean="0">
                <a:solidFill>
                  <a:schemeClr val="tx1">
                    <a:lumMod val="50000"/>
                    <a:lumOff val="50000"/>
                  </a:schemeClr>
                </a:solidFill>
              </a:rPr>
              <a:t> hidden. These changes occur during embryogenesis for tissue specialization and during adult life to respond to changing environments. These gene-environment interactions are referred to as epigenetics. </a:t>
            </a:r>
          </a:p>
        </p:txBody>
      </p:sp>
      <p:sp>
        <p:nvSpPr>
          <p:cNvPr id="6" name="TextBox 5"/>
          <p:cNvSpPr txBox="1"/>
          <p:nvPr/>
        </p:nvSpPr>
        <p:spPr>
          <a:xfrm>
            <a:off x="360586" y="2806550"/>
            <a:ext cx="8411729" cy="1754327"/>
          </a:xfrm>
          <a:prstGeom prst="rect">
            <a:avLst/>
          </a:prstGeom>
          <a:noFill/>
        </p:spPr>
        <p:txBody>
          <a:bodyPr wrap="square" rtlCol="0">
            <a:spAutoFit/>
          </a:bodyPr>
          <a:lstStyle/>
          <a:p>
            <a:r>
              <a:rPr lang="en-US" i="1" dirty="0" smtClean="0">
                <a:solidFill>
                  <a:srgbClr val="12919C"/>
                </a:solidFill>
                <a:ea typeface="ＭＳ Ｐゴシック" charset="0"/>
                <a:cs typeface="Helvetica" charset="0"/>
              </a:rPr>
              <a:t>Human Development </a:t>
            </a:r>
            <a:r>
              <a:rPr lang="en-US" i="1" dirty="0" smtClean="0">
                <a:solidFill>
                  <a:schemeClr val="tx1">
                    <a:lumMod val="50000"/>
                    <a:lumOff val="50000"/>
                  </a:schemeClr>
                </a:solidFill>
              </a:rPr>
              <a:t>refers to the events that occur post fertilization, including embryogenesis, birth, infancy, childhood, and adulthood. Not only does the embryo need to create a large number of cells via clonal cell division it also needs to differentiate these cells into the specialized cells of various tissues and undergo cell loss to form the structures of the body. The embryo must also create progenitor cells for sexual reproduction in the form of sperm and eggs. </a:t>
            </a:r>
          </a:p>
        </p:txBody>
      </p:sp>
      <p:pic>
        <p:nvPicPr>
          <p:cNvPr id="8" name="Picture 7"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
        <p:nvSpPr>
          <p:cNvPr id="7" name="TextBox 6"/>
          <p:cNvSpPr txBox="1"/>
          <p:nvPr/>
        </p:nvSpPr>
        <p:spPr>
          <a:xfrm>
            <a:off x="360586" y="4560877"/>
            <a:ext cx="8411729" cy="1754327"/>
          </a:xfrm>
          <a:prstGeom prst="rect">
            <a:avLst/>
          </a:prstGeom>
          <a:noFill/>
        </p:spPr>
        <p:txBody>
          <a:bodyPr wrap="square" rtlCol="0">
            <a:spAutoFit/>
          </a:bodyPr>
          <a:lstStyle/>
          <a:p>
            <a:r>
              <a:rPr lang="en-US" i="1" dirty="0" smtClean="0">
                <a:solidFill>
                  <a:srgbClr val="12919C"/>
                </a:solidFill>
                <a:ea typeface="ＭＳ Ｐゴシック" charset="0"/>
                <a:cs typeface="Helvetica" charset="0"/>
              </a:rPr>
              <a:t>Genomic Imprinting </a:t>
            </a:r>
            <a:r>
              <a:rPr lang="en-US" i="1" dirty="0" smtClean="0">
                <a:solidFill>
                  <a:schemeClr val="tx1">
                    <a:lumMod val="50000"/>
                    <a:lumOff val="50000"/>
                  </a:schemeClr>
                </a:solidFill>
              </a:rPr>
              <a:t>refers to DNA nuclear reprogramming events that result in a complementary pattern of gene inactivation and activation dependent on the parent of origin. This process compensates for dosage effects that arise from sexual reproduction.  Not all genes are needed in two doses and in some cases this can be toxic to the body. Maternal and paternal genomic imprints result in the shutting down of one copy.  X- inactivation is the shut down of one chromosome. </a:t>
            </a:r>
          </a:p>
        </p:txBody>
      </p:sp>
      <p:pic>
        <p:nvPicPr>
          <p:cNvPr id="10" name="Picture 9"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8630" y="2468758"/>
            <a:ext cx="325860" cy="243802"/>
          </a:xfrm>
          <a:prstGeom prst="rect">
            <a:avLst/>
          </a:prstGeom>
        </p:spPr>
      </p:pic>
      <p:pic>
        <p:nvPicPr>
          <p:cNvPr id="12" name="Picture 11" descr="Video_icon1.png">
            <a:hlinkClick r:id="rId6"/>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9385" y="5974643"/>
            <a:ext cx="325860" cy="243802"/>
          </a:xfrm>
          <a:prstGeom prst="rect">
            <a:avLst/>
          </a:prstGeom>
        </p:spPr>
      </p:pic>
    </p:spTree>
    <p:extLst>
      <p:ext uri="{BB962C8B-B14F-4D97-AF65-F5344CB8AC3E}">
        <p14:creationId xmlns:p14="http://schemas.microsoft.com/office/powerpoint/2010/main" val="5001983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8" descr="Swoosh6.png"/>
          <p:cNvPicPr>
            <a:picLocks noChangeAspect="1"/>
          </p:cNvPicPr>
          <p:nvPr/>
        </p:nvPicPr>
        <p:blipFill>
          <a:blip r:embed="rId3"/>
          <a:srcRect/>
          <a:stretch>
            <a:fillRect/>
          </a:stretch>
        </p:blipFill>
        <p:spPr bwMode="auto">
          <a:xfrm>
            <a:off x="397266" y="3571130"/>
            <a:ext cx="7196137" cy="3252787"/>
          </a:xfrm>
          <a:prstGeom prst="rect">
            <a:avLst/>
          </a:prstGeom>
          <a:noFill/>
          <a:ln w="9525">
            <a:noFill/>
            <a:miter lim="800000"/>
            <a:headEnd/>
            <a:tailEnd/>
          </a:ln>
        </p:spPr>
      </p:pic>
      <p:pic>
        <p:nvPicPr>
          <p:cNvPr id="15" name="Picture 9" descr="Swoosh7.png"/>
          <p:cNvPicPr>
            <a:picLocks noChangeAspect="1"/>
          </p:cNvPicPr>
          <p:nvPr/>
        </p:nvPicPr>
        <p:blipFill>
          <a:blip r:embed="rId4"/>
          <a:srcRect/>
          <a:stretch>
            <a:fillRect/>
          </a:stretch>
        </p:blipFill>
        <p:spPr bwMode="auto">
          <a:xfrm>
            <a:off x="1094178" y="3821272"/>
            <a:ext cx="6499225" cy="2924175"/>
          </a:xfrm>
          <a:prstGeom prst="rect">
            <a:avLst/>
          </a:prstGeom>
          <a:noFill/>
          <a:ln w="9525">
            <a:noFill/>
            <a:miter lim="800000"/>
            <a:headEnd/>
            <a:tailEnd/>
          </a:ln>
        </p:spPr>
      </p:pic>
      <p:pic>
        <p:nvPicPr>
          <p:cNvPr id="25" name="Picture 10" descr="Swoosh8.png"/>
          <p:cNvPicPr>
            <a:picLocks noChangeAspect="1"/>
          </p:cNvPicPr>
          <p:nvPr/>
        </p:nvPicPr>
        <p:blipFill>
          <a:blip r:embed="rId5"/>
          <a:srcRect/>
          <a:stretch>
            <a:fillRect/>
          </a:stretch>
        </p:blipFill>
        <p:spPr bwMode="auto">
          <a:xfrm>
            <a:off x="1922352" y="4200051"/>
            <a:ext cx="5802312" cy="2620962"/>
          </a:xfrm>
          <a:prstGeom prst="rect">
            <a:avLst/>
          </a:prstGeom>
          <a:noFill/>
          <a:ln w="9525">
            <a:noFill/>
            <a:miter lim="800000"/>
            <a:headEnd/>
            <a:tailEnd/>
          </a:ln>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67618" y="2999509"/>
            <a:ext cx="2041863" cy="2058931"/>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22278" y="2324057"/>
            <a:ext cx="2072657" cy="2494146"/>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79537" y="1735477"/>
            <a:ext cx="1851505" cy="2594253"/>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79998" y="1155071"/>
            <a:ext cx="1796979" cy="2790996"/>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54090" y="546789"/>
            <a:ext cx="1874126" cy="3024341"/>
          </a:xfrm>
          <a:prstGeom prst="rect">
            <a:avLst/>
          </a:prstGeom>
        </p:spPr>
      </p:pic>
      <p:pic>
        <p:nvPicPr>
          <p:cNvPr id="9" name="Picture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7266" y="88615"/>
            <a:ext cx="2014170" cy="3266837"/>
          </a:xfrm>
          <a:prstGeom prst="rect">
            <a:avLst/>
          </a:prstGeom>
        </p:spPr>
      </p:pic>
      <p:pic>
        <p:nvPicPr>
          <p:cNvPr id="10" name="Picture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85672" y="3634897"/>
            <a:ext cx="1389722" cy="2026903"/>
          </a:xfrm>
          <a:prstGeom prst="rect">
            <a:avLst/>
          </a:prstGeom>
        </p:spPr>
      </p:pic>
      <p:pic>
        <p:nvPicPr>
          <p:cNvPr id="11" name="Picture 1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541509" y="4287889"/>
            <a:ext cx="1084515" cy="1683748"/>
          </a:xfrm>
          <a:prstGeom prst="rect">
            <a:avLst/>
          </a:prstGeom>
        </p:spPr>
      </p:pic>
      <p:pic>
        <p:nvPicPr>
          <p:cNvPr id="12" name="Picture 1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334044" y="4846820"/>
            <a:ext cx="951683" cy="1463817"/>
          </a:xfrm>
          <a:prstGeom prst="rect">
            <a:avLst/>
          </a:prstGeom>
        </p:spPr>
      </p:pic>
      <p:pic>
        <p:nvPicPr>
          <p:cNvPr id="13" name="Picture 1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90467" y="5308018"/>
            <a:ext cx="809003" cy="1226208"/>
          </a:xfrm>
          <a:prstGeom prst="rect">
            <a:avLst/>
          </a:prstGeom>
        </p:spPr>
      </p:pic>
      <p:sp>
        <p:nvSpPr>
          <p:cNvPr id="14" name="TextBox 13"/>
          <p:cNvSpPr txBox="1"/>
          <p:nvPr/>
        </p:nvSpPr>
        <p:spPr>
          <a:xfrm>
            <a:off x="4414218" y="78961"/>
            <a:ext cx="4722082" cy="307777"/>
          </a:xfrm>
          <a:prstGeom prst="rect">
            <a:avLst/>
          </a:prstGeom>
          <a:noFill/>
        </p:spPr>
        <p:txBody>
          <a:bodyPr wrap="square">
            <a:spAutoFit/>
          </a:bodyPr>
          <a:lstStyle/>
          <a:p>
            <a:pPr fontAlgn="auto">
              <a:spcBef>
                <a:spcPts val="0"/>
              </a:spcBef>
              <a:spcAft>
                <a:spcPts val="0"/>
              </a:spcAft>
              <a:defRPr/>
            </a:pPr>
            <a:r>
              <a:rPr lang="en-US" sz="1400" dirty="0" smtClean="0">
                <a:solidFill>
                  <a:srgbClr val="12919C"/>
                </a:solidFill>
                <a:ea typeface="ＭＳ Ｐゴシック" charset="0"/>
                <a:cs typeface="Helvetica" charset="0"/>
              </a:rPr>
              <a:t>The Embryo &amp; Its Environment: </a:t>
            </a:r>
            <a:r>
              <a:rPr lang="en-US" sz="1400" dirty="0" smtClean="0">
                <a:solidFill>
                  <a:srgbClr val="12919C"/>
                </a:solidFill>
                <a:latin typeface="Helvetica"/>
                <a:ea typeface="ＭＳ Ｐゴシック" charset="0"/>
                <a:cs typeface="Helvetica" charset="0"/>
              </a:rPr>
              <a:t>Macro and Micro Scale</a:t>
            </a:r>
            <a:endParaRPr lang="en-US" sz="1400" dirty="0">
              <a:solidFill>
                <a:schemeClr val="tx1">
                  <a:lumMod val="50000"/>
                  <a:lumOff val="50000"/>
                </a:schemeClr>
              </a:solidFill>
              <a:latin typeface="Helvetica"/>
              <a:cs typeface="Helvetica"/>
            </a:endParaRPr>
          </a:p>
        </p:txBody>
      </p:sp>
      <p:pic>
        <p:nvPicPr>
          <p:cNvPr id="17" name="Picture 12" descr="Swoosh10.png"/>
          <p:cNvPicPr>
            <a:picLocks noChangeAspect="1"/>
          </p:cNvPicPr>
          <p:nvPr/>
        </p:nvPicPr>
        <p:blipFill>
          <a:blip r:embed="rId16"/>
          <a:srcRect/>
          <a:stretch>
            <a:fillRect/>
          </a:stretch>
        </p:blipFill>
        <p:spPr bwMode="auto">
          <a:xfrm>
            <a:off x="3922290" y="5050545"/>
            <a:ext cx="4154487" cy="1831975"/>
          </a:xfrm>
          <a:prstGeom prst="rect">
            <a:avLst/>
          </a:prstGeom>
          <a:noFill/>
          <a:ln w="9525">
            <a:noFill/>
            <a:miter lim="800000"/>
            <a:headEnd/>
            <a:tailEnd/>
          </a:ln>
        </p:spPr>
      </p:pic>
      <p:pic>
        <p:nvPicPr>
          <p:cNvPr id="18" name="Picture 11" descr="Swoosh9.png"/>
          <p:cNvPicPr>
            <a:picLocks noChangeAspect="1"/>
          </p:cNvPicPr>
          <p:nvPr/>
        </p:nvPicPr>
        <p:blipFill>
          <a:blip r:embed="rId17"/>
          <a:srcRect/>
          <a:stretch>
            <a:fillRect/>
          </a:stretch>
        </p:blipFill>
        <p:spPr bwMode="auto">
          <a:xfrm>
            <a:off x="2904157" y="4646079"/>
            <a:ext cx="4960938" cy="2176462"/>
          </a:xfrm>
          <a:prstGeom prst="rect">
            <a:avLst/>
          </a:prstGeom>
          <a:noFill/>
          <a:ln w="9525">
            <a:noFill/>
            <a:miter lim="800000"/>
            <a:headEnd/>
            <a:tailEnd/>
          </a:ln>
        </p:spPr>
      </p:pic>
      <p:pic>
        <p:nvPicPr>
          <p:cNvPr id="20" name="Picture 3" descr="Swoosh1.png"/>
          <p:cNvPicPr>
            <a:picLocks noChangeAspect="1"/>
          </p:cNvPicPr>
          <p:nvPr/>
        </p:nvPicPr>
        <p:blipFill>
          <a:blip r:embed="rId18"/>
          <a:srcRect/>
          <a:stretch>
            <a:fillRect/>
          </a:stretch>
        </p:blipFill>
        <p:spPr bwMode="auto">
          <a:xfrm>
            <a:off x="2743867" y="88615"/>
            <a:ext cx="5956300" cy="4700588"/>
          </a:xfrm>
          <a:prstGeom prst="rect">
            <a:avLst/>
          </a:prstGeom>
          <a:noFill/>
          <a:ln w="9525">
            <a:noFill/>
            <a:miter lim="800000"/>
            <a:headEnd/>
            <a:tailEnd/>
          </a:ln>
        </p:spPr>
      </p:pic>
      <p:pic>
        <p:nvPicPr>
          <p:cNvPr id="21" name="Picture 4" descr="Swoosh2.png"/>
          <p:cNvPicPr>
            <a:picLocks noChangeAspect="1"/>
          </p:cNvPicPr>
          <p:nvPr/>
        </p:nvPicPr>
        <p:blipFill>
          <a:blip r:embed="rId19"/>
          <a:srcRect/>
          <a:stretch>
            <a:fillRect/>
          </a:stretch>
        </p:blipFill>
        <p:spPr bwMode="auto">
          <a:xfrm>
            <a:off x="3410037" y="489236"/>
            <a:ext cx="5360987" cy="4406900"/>
          </a:xfrm>
          <a:prstGeom prst="rect">
            <a:avLst/>
          </a:prstGeom>
          <a:noFill/>
          <a:ln w="9525">
            <a:noFill/>
            <a:miter lim="800000"/>
            <a:headEnd/>
            <a:tailEnd/>
          </a:ln>
        </p:spPr>
      </p:pic>
      <p:pic>
        <p:nvPicPr>
          <p:cNvPr id="22" name="Picture 5" descr="Swoosh3.png"/>
          <p:cNvPicPr>
            <a:picLocks noChangeAspect="1"/>
          </p:cNvPicPr>
          <p:nvPr/>
        </p:nvPicPr>
        <p:blipFill>
          <a:blip r:embed="rId20"/>
          <a:srcRect/>
          <a:stretch>
            <a:fillRect/>
          </a:stretch>
        </p:blipFill>
        <p:spPr bwMode="auto">
          <a:xfrm>
            <a:off x="3990054" y="1027769"/>
            <a:ext cx="4710113" cy="3856038"/>
          </a:xfrm>
          <a:prstGeom prst="rect">
            <a:avLst/>
          </a:prstGeom>
          <a:noFill/>
          <a:ln w="9525">
            <a:noFill/>
            <a:miter lim="800000"/>
            <a:headEnd/>
            <a:tailEnd/>
          </a:ln>
        </p:spPr>
      </p:pic>
      <p:pic>
        <p:nvPicPr>
          <p:cNvPr id="23" name="Picture 6" descr="Swoosh4.png"/>
          <p:cNvPicPr>
            <a:picLocks noChangeAspect="1"/>
          </p:cNvPicPr>
          <p:nvPr/>
        </p:nvPicPr>
        <p:blipFill>
          <a:blip r:embed="rId21"/>
          <a:srcRect/>
          <a:stretch>
            <a:fillRect/>
          </a:stretch>
        </p:blipFill>
        <p:spPr bwMode="auto">
          <a:xfrm>
            <a:off x="4761584" y="1842713"/>
            <a:ext cx="4178300" cy="3432175"/>
          </a:xfrm>
          <a:prstGeom prst="rect">
            <a:avLst/>
          </a:prstGeom>
          <a:noFill/>
          <a:ln w="9525">
            <a:noFill/>
            <a:miter lim="800000"/>
            <a:headEnd/>
            <a:tailEnd/>
          </a:ln>
        </p:spPr>
      </p:pic>
      <p:pic>
        <p:nvPicPr>
          <p:cNvPr id="24" name="Picture 7" descr="Swoosh5.png"/>
          <p:cNvPicPr>
            <a:picLocks noChangeAspect="1"/>
          </p:cNvPicPr>
          <p:nvPr/>
        </p:nvPicPr>
        <p:blipFill>
          <a:blip r:embed="rId22"/>
          <a:srcRect/>
          <a:stretch>
            <a:fillRect/>
          </a:stretch>
        </p:blipFill>
        <p:spPr bwMode="auto">
          <a:xfrm>
            <a:off x="5516348" y="2389267"/>
            <a:ext cx="3373352" cy="2916238"/>
          </a:xfrm>
          <a:prstGeom prst="rect">
            <a:avLst/>
          </a:prstGeom>
          <a:noFill/>
          <a:ln w="9525">
            <a:noFill/>
            <a:miter lim="800000"/>
            <a:headEnd/>
            <a:tailEnd/>
          </a:ln>
        </p:spPr>
      </p:pic>
      <p:pic>
        <p:nvPicPr>
          <p:cNvPr id="26" name="Picture 25" descr="Logos.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35170" y="6201328"/>
            <a:ext cx="2255242" cy="342184"/>
          </a:xfrm>
          <a:prstGeom prst="rect">
            <a:avLst/>
          </a:prstGeom>
        </p:spPr>
      </p:pic>
    </p:spTree>
    <p:extLst>
      <p:ext uri="{BB962C8B-B14F-4D97-AF65-F5344CB8AC3E}">
        <p14:creationId xmlns:p14="http://schemas.microsoft.com/office/powerpoint/2010/main" val="5971217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Effect transition="in" filter="fade">
                                      <p:cBhvr>
                                        <p:cTn id="78" dur="500"/>
                                        <p:tgtEl>
                                          <p:spTgt spid="13"/>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1000"/>
                                        <p:tgtEl>
                                          <p:spTgt spid="20"/>
                                        </p:tgtEl>
                                      </p:cBhvr>
                                    </p:animEffect>
                                  </p:childTnLst>
                                </p:cTn>
                              </p:par>
                              <p:par>
                                <p:cTn id="84" presetID="10" presetClass="entr" presetSubtype="0" fill="hold" nodeType="withEffect">
                                  <p:stCondLst>
                                    <p:cond delay="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childTnLst>
                                </p:cTn>
                              </p:par>
                              <p:par>
                                <p:cTn id="87" presetID="10" presetClass="entr" presetSubtype="0" fill="hold" nodeType="withEffect">
                                  <p:stCondLst>
                                    <p:cond delay="100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1000"/>
                                        <p:tgtEl>
                                          <p:spTgt spid="22"/>
                                        </p:tgtEl>
                                      </p:cBhvr>
                                    </p:animEffect>
                                  </p:childTnLst>
                                </p:cTn>
                              </p:par>
                              <p:par>
                                <p:cTn id="90" presetID="10" presetClass="entr" presetSubtype="0" fill="hold" nodeType="withEffect">
                                  <p:stCondLst>
                                    <p:cond delay="150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childTnLst>
                                </p:cTn>
                              </p:par>
                              <p:par>
                                <p:cTn id="93" presetID="10" presetClass="entr" presetSubtype="0" fill="hold" nodeType="withEffect">
                                  <p:stCondLst>
                                    <p:cond delay="200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childTnLst>
                                </p:cTn>
                              </p:par>
                              <p:par>
                                <p:cTn id="96" presetID="10" presetClass="entr" presetSubtype="0" fill="hold" nodeType="withEffect">
                                  <p:stCondLst>
                                    <p:cond delay="250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1000"/>
                                        <p:tgtEl>
                                          <p:spTgt spid="17"/>
                                        </p:tgtEl>
                                      </p:cBhvr>
                                    </p:animEffect>
                                  </p:childTnLst>
                                </p:cTn>
                              </p:par>
                              <p:par>
                                <p:cTn id="99" presetID="10" presetClass="entr" presetSubtype="0" fill="hold" nodeType="withEffect">
                                  <p:stCondLst>
                                    <p:cond delay="3000"/>
                                  </p:stCondLst>
                                  <p:childTnLst>
                                    <p:set>
                                      <p:cBhvr>
                                        <p:cTn id="100" dur="1" fill="hold">
                                          <p:stCondLst>
                                            <p:cond delay="0"/>
                                          </p:stCondLst>
                                        </p:cTn>
                                        <p:tgtEl>
                                          <p:spTgt spid="18"/>
                                        </p:tgtEl>
                                        <p:attrNameLst>
                                          <p:attrName>style.visibility</p:attrName>
                                        </p:attrNameLst>
                                      </p:cBhvr>
                                      <p:to>
                                        <p:strVal val="visible"/>
                                      </p:to>
                                    </p:set>
                                    <p:animEffect transition="in" filter="fade">
                                      <p:cBhvr>
                                        <p:cTn id="101" dur="1000"/>
                                        <p:tgtEl>
                                          <p:spTgt spid="18"/>
                                        </p:tgtEl>
                                      </p:cBhvr>
                                    </p:animEffect>
                                  </p:childTnLst>
                                </p:cTn>
                              </p:par>
                              <p:par>
                                <p:cTn id="102" presetID="10" presetClass="entr" presetSubtype="0" fill="hold" nodeType="withEffect">
                                  <p:stCondLst>
                                    <p:cond delay="3500"/>
                                  </p:stCondLst>
                                  <p:childTnLst>
                                    <p:set>
                                      <p:cBhvr>
                                        <p:cTn id="103" dur="1" fill="hold">
                                          <p:stCondLst>
                                            <p:cond delay="0"/>
                                          </p:stCondLst>
                                        </p:cTn>
                                        <p:tgtEl>
                                          <p:spTgt spid="25"/>
                                        </p:tgtEl>
                                        <p:attrNameLst>
                                          <p:attrName>style.visibility</p:attrName>
                                        </p:attrNameLst>
                                      </p:cBhvr>
                                      <p:to>
                                        <p:strVal val="visible"/>
                                      </p:to>
                                    </p:set>
                                    <p:animEffect transition="in" filter="fade">
                                      <p:cBhvr>
                                        <p:cTn id="104" dur="1000"/>
                                        <p:tgtEl>
                                          <p:spTgt spid="25"/>
                                        </p:tgtEl>
                                      </p:cBhvr>
                                    </p:animEffect>
                                  </p:childTnLst>
                                </p:cTn>
                              </p:par>
                              <p:par>
                                <p:cTn id="105" presetID="10" presetClass="entr" presetSubtype="0" fill="hold" nodeType="withEffect">
                                  <p:stCondLst>
                                    <p:cond delay="400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1000"/>
                                        <p:tgtEl>
                                          <p:spTgt spid="15"/>
                                        </p:tgtEl>
                                      </p:cBhvr>
                                    </p:animEffect>
                                  </p:childTnLst>
                                </p:cTn>
                              </p:par>
                              <p:par>
                                <p:cTn id="108" presetID="10" presetClass="entr" presetSubtype="0" fill="hold" nodeType="withEffect">
                                  <p:stCondLst>
                                    <p:cond delay="4500"/>
                                  </p:stCondLst>
                                  <p:childTnLst>
                                    <p:set>
                                      <p:cBhvr>
                                        <p:cTn id="109" dur="1" fill="hold">
                                          <p:stCondLst>
                                            <p:cond delay="0"/>
                                          </p:stCondLst>
                                        </p:cTn>
                                        <p:tgtEl>
                                          <p:spTgt spid="16"/>
                                        </p:tgtEl>
                                        <p:attrNameLst>
                                          <p:attrName>style.visibility</p:attrName>
                                        </p:attrNameLst>
                                      </p:cBhvr>
                                      <p:to>
                                        <p:strVal val="visible"/>
                                      </p:to>
                                    </p:set>
                                    <p:animEffect transition="in" filter="fade">
                                      <p:cBhvr>
                                        <p:cTn id="11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_NUCLEAR_REPROGRAMMING_7_31_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23900"/>
            <a:ext cx="9144000" cy="5387689"/>
          </a:xfrm>
          <a:prstGeom prst="rect">
            <a:avLst/>
          </a:prstGeom>
        </p:spPr>
      </p:pic>
    </p:spTree>
    <p:extLst>
      <p:ext uri="{BB962C8B-B14F-4D97-AF65-F5344CB8AC3E}">
        <p14:creationId xmlns:p14="http://schemas.microsoft.com/office/powerpoint/2010/main" val="392590147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08242" y="274638"/>
            <a:ext cx="8835758" cy="1143000"/>
          </a:xfrm>
        </p:spPr>
        <p:txBody>
          <a:bodyPr>
            <a:normAutofit fontScale="90000"/>
          </a:bodyPr>
          <a:lstStyle/>
          <a:p>
            <a:pPr eaLnBrk="1" hangingPunct="1"/>
            <a:r>
              <a:rPr lang="en-US" sz="4889" dirty="0" smtClean="0">
                <a:solidFill>
                  <a:srgbClr val="12919C"/>
                </a:solidFill>
              </a:rPr>
              <a:t>Cell Differentiation Potential</a:t>
            </a:r>
            <a:r>
              <a:rPr lang="en-US" dirty="0" smtClean="0">
                <a:solidFill>
                  <a:srgbClr val="660066"/>
                </a:solidFill>
              </a:rPr>
              <a:t/>
            </a:r>
            <a:br>
              <a:rPr lang="en-US" dirty="0" smtClean="0">
                <a:solidFill>
                  <a:srgbClr val="660066"/>
                </a:solidFill>
              </a:rPr>
            </a:br>
            <a:r>
              <a:rPr lang="en-US" sz="3556" i="1" dirty="0" smtClean="0">
                <a:solidFill>
                  <a:schemeClr val="tx1">
                    <a:lumMod val="65000"/>
                    <a:lumOff val="35000"/>
                  </a:schemeClr>
                </a:solidFill>
              </a:rPr>
              <a:t>Genes or Environment?</a:t>
            </a:r>
          </a:p>
        </p:txBody>
      </p:sp>
      <p:sp>
        <p:nvSpPr>
          <p:cNvPr id="15363" name="Content Placeholder 2"/>
          <p:cNvSpPr>
            <a:spLocks noGrp="1"/>
          </p:cNvSpPr>
          <p:nvPr>
            <p:ph idx="1"/>
          </p:nvPr>
        </p:nvSpPr>
        <p:spPr>
          <a:xfrm>
            <a:off x="0" y="1846010"/>
            <a:ext cx="9831916" cy="4114800"/>
          </a:xfrm>
        </p:spPr>
        <p:txBody>
          <a:bodyPr>
            <a:normAutofit fontScale="85000" lnSpcReduction="10000"/>
          </a:bodyPr>
          <a:lstStyle/>
          <a:p>
            <a:pPr eaLnBrk="1" hangingPunct="1"/>
            <a:r>
              <a:rPr lang="en-US" sz="2800" dirty="0">
                <a:solidFill>
                  <a:schemeClr val="tx1">
                    <a:lumMod val="85000"/>
                    <a:lumOff val="15000"/>
                  </a:schemeClr>
                </a:solidFill>
              </a:rPr>
              <a:t>External Signals of the body/cell</a:t>
            </a:r>
          </a:p>
          <a:p>
            <a:pPr eaLnBrk="1" hangingPunct="1"/>
            <a:r>
              <a:rPr lang="en-US" sz="2800" dirty="0">
                <a:solidFill>
                  <a:schemeClr val="tx1">
                    <a:lumMod val="85000"/>
                    <a:lumOff val="15000"/>
                  </a:schemeClr>
                </a:solidFill>
              </a:rPr>
              <a:t>Internal Responses</a:t>
            </a:r>
          </a:p>
          <a:p>
            <a:pPr eaLnBrk="1" hangingPunct="1"/>
            <a:r>
              <a:rPr lang="en-US" sz="2800" b="1" dirty="0" err="1">
                <a:solidFill>
                  <a:schemeClr val="tx1">
                    <a:lumMod val="85000"/>
                    <a:lumOff val="15000"/>
                  </a:schemeClr>
                </a:solidFill>
              </a:rPr>
              <a:t>Obs</a:t>
            </a:r>
            <a:r>
              <a:rPr lang="en-US" sz="2800" b="1" dirty="0">
                <a:solidFill>
                  <a:schemeClr val="tx1">
                    <a:lumMod val="85000"/>
                    <a:lumOff val="15000"/>
                  </a:schemeClr>
                </a:solidFill>
              </a:rPr>
              <a:t>: </a:t>
            </a:r>
            <a:r>
              <a:rPr lang="en-US" sz="2800" dirty="0">
                <a:solidFill>
                  <a:schemeClr val="tx1">
                    <a:lumMod val="85000"/>
                    <a:lumOff val="15000"/>
                  </a:schemeClr>
                </a:solidFill>
              </a:rPr>
              <a:t>Cells differentiate during organism development</a:t>
            </a:r>
          </a:p>
          <a:p>
            <a:pPr eaLnBrk="1" hangingPunct="1"/>
            <a:r>
              <a:rPr lang="en-US" sz="2800" b="1" dirty="0">
                <a:solidFill>
                  <a:schemeClr val="tx1">
                    <a:lumMod val="85000"/>
                    <a:lumOff val="15000"/>
                  </a:schemeClr>
                </a:solidFill>
              </a:rPr>
              <a:t>Question: </a:t>
            </a:r>
            <a:r>
              <a:rPr lang="en-US" sz="2800" dirty="0">
                <a:solidFill>
                  <a:schemeClr val="tx1">
                    <a:lumMod val="85000"/>
                    <a:lumOff val="15000"/>
                  </a:schemeClr>
                </a:solidFill>
              </a:rPr>
              <a:t>Do cells lose genes when they differentiate?</a:t>
            </a:r>
            <a:endParaRPr lang="en-US" sz="2800" dirty="0" smtClean="0">
              <a:solidFill>
                <a:schemeClr val="tx1">
                  <a:lumMod val="85000"/>
                  <a:lumOff val="15000"/>
                </a:schemeClr>
              </a:solidFill>
            </a:endParaRPr>
          </a:p>
          <a:p>
            <a:pPr eaLnBrk="1" hangingPunct="1"/>
            <a:r>
              <a:rPr lang="en-US" sz="2800" b="1" dirty="0" smtClean="0">
                <a:solidFill>
                  <a:schemeClr val="tx1">
                    <a:lumMod val="85000"/>
                    <a:lumOff val="15000"/>
                  </a:schemeClr>
                </a:solidFill>
              </a:rPr>
              <a:t>Null Hypothesis: </a:t>
            </a:r>
            <a:r>
              <a:rPr lang="en-US" sz="2800" dirty="0" smtClean="0">
                <a:solidFill>
                  <a:schemeClr val="tx1">
                    <a:lumMod val="85000"/>
                    <a:lumOff val="15000"/>
                  </a:schemeClr>
                </a:solidFill>
              </a:rPr>
              <a:t> Cells lose genes when they differentiate. </a:t>
            </a:r>
          </a:p>
          <a:p>
            <a:pPr eaLnBrk="1" hangingPunct="1"/>
            <a:r>
              <a:rPr lang="en-US" sz="2800" b="1" dirty="0" smtClean="0">
                <a:solidFill>
                  <a:schemeClr val="tx1">
                    <a:lumMod val="85000"/>
                    <a:lumOff val="15000"/>
                  </a:schemeClr>
                </a:solidFill>
              </a:rPr>
              <a:t>Prediction: </a:t>
            </a:r>
            <a:r>
              <a:rPr lang="en-US" sz="2800" dirty="0" smtClean="0">
                <a:solidFill>
                  <a:schemeClr val="tx1">
                    <a:lumMod val="85000"/>
                    <a:lumOff val="15000"/>
                  </a:schemeClr>
                </a:solidFill>
              </a:rPr>
              <a:t>Adult DNA will not differentiate into the 4 germ layers </a:t>
            </a:r>
            <a:endParaRPr lang="en-US" sz="2800" b="1" dirty="0" smtClean="0">
              <a:solidFill>
                <a:schemeClr val="tx1">
                  <a:lumMod val="85000"/>
                  <a:lumOff val="15000"/>
                </a:schemeClr>
              </a:solidFill>
            </a:endParaRPr>
          </a:p>
          <a:p>
            <a:pPr eaLnBrk="1" hangingPunct="1"/>
            <a:r>
              <a:rPr lang="en-US" sz="2800" b="1" dirty="0" smtClean="0">
                <a:solidFill>
                  <a:schemeClr val="tx1">
                    <a:lumMod val="85000"/>
                    <a:lumOff val="15000"/>
                  </a:schemeClr>
                </a:solidFill>
              </a:rPr>
              <a:t>Experiment</a:t>
            </a:r>
            <a:r>
              <a:rPr lang="en-US" sz="2800" dirty="0">
                <a:solidFill>
                  <a:schemeClr val="tx1">
                    <a:lumMod val="85000"/>
                    <a:lumOff val="15000"/>
                  </a:schemeClr>
                </a:solidFill>
              </a:rPr>
              <a:t>: How can you answer this question? </a:t>
            </a:r>
          </a:p>
          <a:p>
            <a:pPr lvl="1" eaLnBrk="1" hangingPunct="1"/>
            <a:r>
              <a:rPr lang="en-US" b="1" dirty="0">
                <a:solidFill>
                  <a:schemeClr val="tx1">
                    <a:lumMod val="85000"/>
                    <a:lumOff val="15000"/>
                  </a:schemeClr>
                </a:solidFill>
                <a:cs typeface="ＭＳ Ｐゴシック" charset="-128"/>
              </a:rPr>
              <a:t>What is your sample? </a:t>
            </a:r>
          </a:p>
          <a:p>
            <a:pPr lvl="1" eaLnBrk="1" hangingPunct="1"/>
            <a:r>
              <a:rPr lang="en-US" b="1" dirty="0">
                <a:solidFill>
                  <a:schemeClr val="tx1">
                    <a:lumMod val="85000"/>
                    <a:lumOff val="15000"/>
                  </a:schemeClr>
                </a:solidFill>
                <a:cs typeface="ＭＳ Ｐゴシック" charset="-128"/>
              </a:rPr>
              <a:t>What is the manipulation?</a:t>
            </a:r>
          </a:p>
          <a:p>
            <a:pPr lvl="1" eaLnBrk="1" hangingPunct="1"/>
            <a:r>
              <a:rPr lang="en-US" b="1" dirty="0">
                <a:solidFill>
                  <a:schemeClr val="tx1">
                    <a:lumMod val="85000"/>
                    <a:lumOff val="15000"/>
                  </a:schemeClr>
                </a:solidFill>
                <a:cs typeface="ＭＳ Ｐゴシック" charset="-128"/>
              </a:rPr>
              <a:t>How do you determine what happens?</a:t>
            </a:r>
          </a:p>
        </p:txBody>
      </p:sp>
    </p:spTree>
    <p:extLst>
      <p:ext uri="{BB962C8B-B14F-4D97-AF65-F5344CB8AC3E}">
        <p14:creationId xmlns:p14="http://schemas.microsoft.com/office/powerpoint/2010/main" val="16282486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36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36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363">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363">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36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ChangeArrowheads="1"/>
          </p:cNvSpPr>
          <p:nvPr/>
        </p:nvSpPr>
        <p:spPr bwMode="auto">
          <a:xfrm>
            <a:off x="1" y="1252933"/>
            <a:ext cx="9144000" cy="61722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pic>
        <p:nvPicPr>
          <p:cNvPr id="35844" name="Picture 4" descr="figure 12-9.jpg                                                00002B9CArt                            BB1CF510:"/>
          <p:cNvPicPr>
            <a:picLocks noChangeAspect="1" noChangeArrowheads="1"/>
          </p:cNvPicPr>
          <p:nvPr/>
        </p:nvPicPr>
        <p:blipFill>
          <a:blip r:embed="rId2"/>
          <a:srcRect/>
          <a:stretch>
            <a:fillRect/>
          </a:stretch>
        </p:blipFill>
        <p:spPr bwMode="auto">
          <a:xfrm>
            <a:off x="2786063" y="1524000"/>
            <a:ext cx="3571875" cy="5334000"/>
          </a:xfrm>
          <a:prstGeom prst="rect">
            <a:avLst/>
          </a:prstGeom>
          <a:noFill/>
          <a:ln w="9525">
            <a:noFill/>
            <a:miter lim="800000"/>
            <a:headEnd/>
            <a:tailEnd/>
          </a:ln>
        </p:spPr>
      </p:pic>
      <p:sp>
        <p:nvSpPr>
          <p:cNvPr id="22533" name="Title 1"/>
          <p:cNvSpPr txBox="1">
            <a:spLocks/>
          </p:cNvSpPr>
          <p:nvPr/>
        </p:nvSpPr>
        <p:spPr bwMode="auto">
          <a:xfrm>
            <a:off x="1" y="32160"/>
            <a:ext cx="9144000" cy="1524000"/>
          </a:xfrm>
          <a:prstGeom prst="rect">
            <a:avLst/>
          </a:prstGeom>
          <a:noFill/>
          <a:ln w="9525">
            <a:noFill/>
            <a:miter lim="800000"/>
            <a:headEnd/>
            <a:tailEnd/>
          </a:ln>
        </p:spPr>
        <p:txBody>
          <a:bodyPr anchor="ctr">
            <a:prstTxWarp prst="textNoShape">
              <a:avLst/>
            </a:prstTxWarp>
          </a:bodyPr>
          <a:lstStyle/>
          <a:p>
            <a:pPr algn="ctr" eaLnBrk="1" hangingPunct="1"/>
            <a:r>
              <a:rPr lang="en-US" sz="4400" dirty="0" smtClean="0">
                <a:solidFill>
                  <a:srgbClr val="12919C"/>
                </a:solidFill>
                <a:latin typeface="Arial" charset="0"/>
              </a:rPr>
              <a:t>Gurdon </a:t>
            </a:r>
            <a:r>
              <a:rPr lang="en-US" sz="4400" dirty="0">
                <a:solidFill>
                  <a:srgbClr val="12919C"/>
                </a:solidFill>
                <a:latin typeface="Arial" charset="0"/>
              </a:rPr>
              <a:t>Experiment</a:t>
            </a:r>
          </a:p>
          <a:p>
            <a:pPr algn="ctr" eaLnBrk="1" hangingPunct="1"/>
            <a:r>
              <a:rPr lang="en-US" sz="2800" i="1" dirty="0">
                <a:solidFill>
                  <a:schemeClr val="tx1">
                    <a:lumMod val="65000"/>
                    <a:lumOff val="35000"/>
                  </a:schemeClr>
                </a:solidFill>
                <a:latin typeface="Arial" charset="0"/>
              </a:rPr>
              <a:t>Manipulate the microenvironment</a:t>
            </a:r>
          </a:p>
        </p:txBody>
      </p:sp>
      <p:grpSp>
        <p:nvGrpSpPr>
          <p:cNvPr id="2" name="Group 9"/>
          <p:cNvGrpSpPr>
            <a:grpSpLocks/>
          </p:cNvGrpSpPr>
          <p:nvPr/>
        </p:nvGrpSpPr>
        <p:grpSpPr bwMode="auto">
          <a:xfrm>
            <a:off x="795629" y="4507616"/>
            <a:ext cx="2983416" cy="369332"/>
            <a:chOff x="457200" y="4648200"/>
            <a:chExt cx="2671763" cy="369094"/>
          </a:xfrm>
        </p:grpSpPr>
        <p:sp>
          <p:nvSpPr>
            <p:cNvPr id="6" name="TextBox 5"/>
            <p:cNvSpPr txBox="1"/>
            <p:nvPr/>
          </p:nvSpPr>
          <p:spPr>
            <a:xfrm>
              <a:off x="457200" y="4648200"/>
              <a:ext cx="2057400" cy="369094"/>
            </a:xfrm>
            <a:prstGeom prst="rect">
              <a:avLst/>
            </a:prstGeom>
            <a:noFill/>
          </p:spPr>
          <p:txBody>
            <a:bodyPr wrap="square">
              <a:spAutoFit/>
            </a:bodyPr>
            <a:lstStyle/>
            <a:p>
              <a:pPr>
                <a:defRPr/>
              </a:pPr>
              <a:r>
                <a:rPr lang="en-US" dirty="0">
                  <a:solidFill>
                    <a:srgbClr val="FF0000"/>
                  </a:solidFill>
                  <a:latin typeface="+mn-lt"/>
                  <a:ea typeface="ＭＳ Ｐゴシック" pitchFamily="1" charset="-128"/>
                  <a:cs typeface="ＭＳ Ｐゴシック" pitchFamily="1" charset="-128"/>
                </a:rPr>
                <a:t>New environment</a:t>
              </a:r>
            </a:p>
          </p:txBody>
        </p:sp>
        <p:cxnSp>
          <p:nvCxnSpPr>
            <p:cNvPr id="22536" name="Straight Arrow Connector 7"/>
            <p:cNvCxnSpPr>
              <a:cxnSpLocks noChangeShapeType="1"/>
            </p:cNvCxnSpPr>
            <p:nvPr/>
          </p:nvCxnSpPr>
          <p:spPr bwMode="auto">
            <a:xfrm>
              <a:off x="2443163" y="4875216"/>
              <a:ext cx="685800" cy="1588"/>
            </a:xfrm>
            <a:prstGeom prst="straightConnector1">
              <a:avLst/>
            </a:prstGeom>
            <a:noFill/>
            <a:ln w="28575">
              <a:solidFill>
                <a:srgbClr val="FF0000"/>
              </a:solidFill>
              <a:round/>
              <a:headEnd/>
              <a:tailEnd type="arrow" w="med" len="med"/>
            </a:ln>
          </p:spPr>
        </p:cxnSp>
      </p:grpSp>
      <p:grpSp>
        <p:nvGrpSpPr>
          <p:cNvPr id="9" name="Group 9"/>
          <p:cNvGrpSpPr>
            <a:grpSpLocks/>
          </p:cNvGrpSpPr>
          <p:nvPr/>
        </p:nvGrpSpPr>
        <p:grpSpPr bwMode="auto">
          <a:xfrm>
            <a:off x="1394374" y="1990072"/>
            <a:ext cx="1845079" cy="646331"/>
            <a:chOff x="1239551" y="4669228"/>
            <a:chExt cx="1845079" cy="645914"/>
          </a:xfrm>
        </p:grpSpPr>
        <p:sp>
          <p:nvSpPr>
            <p:cNvPr id="10" name="TextBox 9"/>
            <p:cNvSpPr txBox="1"/>
            <p:nvPr/>
          </p:nvSpPr>
          <p:spPr>
            <a:xfrm>
              <a:off x="1239551" y="4669228"/>
              <a:ext cx="1845079" cy="645914"/>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Source 1:</a:t>
              </a:r>
            </a:p>
            <a:p>
              <a:pPr>
                <a:defRPr/>
              </a:pPr>
              <a:r>
                <a:rPr lang="en-US" dirty="0" smtClean="0">
                  <a:solidFill>
                    <a:srgbClr val="FF0000"/>
                  </a:solidFill>
                  <a:latin typeface="+mn-lt"/>
                  <a:ea typeface="ＭＳ Ｐゴシック" pitchFamily="1" charset="-128"/>
                  <a:cs typeface="ＭＳ Ｐゴシック" pitchFamily="1" charset="-128"/>
                </a:rPr>
                <a:t>Frog egg </a:t>
              </a:r>
            </a:p>
          </p:txBody>
        </p:sp>
        <p:cxnSp>
          <p:nvCxnSpPr>
            <p:cNvPr id="11" name="Straight Arrow Connector 7"/>
            <p:cNvCxnSpPr>
              <a:cxnSpLocks noChangeShapeType="1"/>
            </p:cNvCxnSpPr>
            <p:nvPr/>
          </p:nvCxnSpPr>
          <p:spPr bwMode="auto">
            <a:xfrm>
              <a:off x="2359777" y="5064036"/>
              <a:ext cx="685800" cy="1588"/>
            </a:xfrm>
            <a:prstGeom prst="straightConnector1">
              <a:avLst/>
            </a:prstGeom>
            <a:noFill/>
            <a:ln w="28575">
              <a:solidFill>
                <a:srgbClr val="FF0000"/>
              </a:solidFill>
              <a:round/>
              <a:headEnd/>
              <a:tailEnd type="arrow" w="med" len="med"/>
            </a:ln>
          </p:spPr>
        </p:cxnSp>
      </p:grpSp>
      <p:grpSp>
        <p:nvGrpSpPr>
          <p:cNvPr id="16" name="Group 15"/>
          <p:cNvGrpSpPr/>
          <p:nvPr/>
        </p:nvGrpSpPr>
        <p:grpSpPr>
          <a:xfrm>
            <a:off x="6054309" y="1969583"/>
            <a:ext cx="2995677" cy="646331"/>
            <a:chOff x="6054309" y="1969583"/>
            <a:chExt cx="2632491" cy="646331"/>
          </a:xfrm>
        </p:grpSpPr>
        <p:sp>
          <p:nvSpPr>
            <p:cNvPr id="13" name="TextBox 12"/>
            <p:cNvSpPr txBox="1"/>
            <p:nvPr/>
          </p:nvSpPr>
          <p:spPr bwMode="auto">
            <a:xfrm>
              <a:off x="6655984" y="1969583"/>
              <a:ext cx="2030816" cy="646331"/>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Source 2:</a:t>
              </a:r>
            </a:p>
            <a:p>
              <a:pPr>
                <a:defRPr/>
              </a:pPr>
              <a:r>
                <a:rPr lang="en-US" dirty="0" smtClean="0">
                  <a:solidFill>
                    <a:srgbClr val="FF0000"/>
                  </a:solidFill>
                  <a:latin typeface="+mn-lt"/>
                  <a:ea typeface="ＭＳ Ｐゴシック" pitchFamily="1" charset="-128"/>
                  <a:cs typeface="ＭＳ Ｐゴシック" pitchFamily="1" charset="-128"/>
                </a:rPr>
                <a:t>Frog adult </a:t>
              </a:r>
              <a:r>
                <a:rPr lang="en-US" dirty="0" smtClean="0">
                  <a:solidFill>
                    <a:srgbClr val="FF0000"/>
                  </a:solidFill>
                  <a:ea typeface="ＭＳ Ｐゴシック" pitchFamily="1" charset="-128"/>
                  <a:cs typeface="ＭＳ Ｐゴシック" pitchFamily="1" charset="-128"/>
                </a:rPr>
                <a:t>skin cell </a:t>
              </a:r>
              <a:endParaRPr lang="en-US" dirty="0">
                <a:solidFill>
                  <a:srgbClr val="FF0000"/>
                </a:solidFill>
                <a:latin typeface="+mn-lt"/>
                <a:ea typeface="ＭＳ Ｐゴシック" pitchFamily="1" charset="-128"/>
                <a:cs typeface="ＭＳ Ｐゴシック" pitchFamily="1" charset="-128"/>
              </a:endParaRPr>
            </a:p>
          </p:txBody>
        </p:sp>
        <p:cxnSp>
          <p:nvCxnSpPr>
            <p:cNvPr id="14" name="Straight Arrow Connector 7"/>
            <p:cNvCxnSpPr>
              <a:cxnSpLocks noChangeShapeType="1"/>
            </p:cNvCxnSpPr>
            <p:nvPr/>
          </p:nvCxnSpPr>
          <p:spPr bwMode="auto">
            <a:xfrm rot="10800000" flipV="1">
              <a:off x="6054309" y="2383545"/>
              <a:ext cx="601675" cy="1589"/>
            </a:xfrm>
            <a:prstGeom prst="straightConnector1">
              <a:avLst/>
            </a:prstGeom>
            <a:noFill/>
            <a:ln w="28575">
              <a:solidFill>
                <a:srgbClr val="FF0000"/>
              </a:solidFill>
              <a:round/>
              <a:headEnd/>
              <a:tailEnd type="arrow" w="med" len="med"/>
            </a:ln>
          </p:spPr>
        </p:cxnSp>
      </p:grpSp>
      <p:grpSp>
        <p:nvGrpSpPr>
          <p:cNvPr id="17" name="Group 9"/>
          <p:cNvGrpSpPr>
            <a:grpSpLocks/>
          </p:cNvGrpSpPr>
          <p:nvPr/>
        </p:nvGrpSpPr>
        <p:grpSpPr bwMode="auto">
          <a:xfrm>
            <a:off x="457199" y="3181701"/>
            <a:ext cx="2743201" cy="646331"/>
            <a:chOff x="500062" y="4648203"/>
            <a:chExt cx="2743201" cy="645915"/>
          </a:xfrm>
        </p:grpSpPr>
        <p:sp>
          <p:nvSpPr>
            <p:cNvPr id="18" name="TextBox 17"/>
            <p:cNvSpPr txBox="1"/>
            <p:nvPr/>
          </p:nvSpPr>
          <p:spPr>
            <a:xfrm>
              <a:off x="500062" y="4648203"/>
              <a:ext cx="2743201" cy="645915"/>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Manipulate Source 1</a:t>
              </a:r>
            </a:p>
            <a:p>
              <a:pPr>
                <a:defRPr/>
              </a:pPr>
              <a:r>
                <a:rPr lang="en-US" dirty="0" smtClean="0">
                  <a:solidFill>
                    <a:srgbClr val="FF0000"/>
                  </a:solidFill>
                  <a:ea typeface="ＭＳ Ｐゴシック" pitchFamily="1" charset="-128"/>
                  <a:cs typeface="ＭＳ Ｐゴシック" pitchFamily="1" charset="-128"/>
                </a:rPr>
                <a:t>Destroy DNA</a:t>
              </a:r>
              <a:endParaRPr lang="en-US" dirty="0" smtClean="0">
                <a:solidFill>
                  <a:srgbClr val="FF0000"/>
                </a:solidFill>
                <a:latin typeface="+mn-lt"/>
                <a:ea typeface="ＭＳ Ｐゴシック" pitchFamily="1" charset="-128"/>
                <a:cs typeface="ＭＳ Ｐゴシック" pitchFamily="1" charset="-128"/>
              </a:endParaRPr>
            </a:p>
          </p:txBody>
        </p:sp>
        <p:cxnSp>
          <p:nvCxnSpPr>
            <p:cNvPr id="19" name="Straight Arrow Connector 7"/>
            <p:cNvCxnSpPr>
              <a:cxnSpLocks noChangeShapeType="1"/>
            </p:cNvCxnSpPr>
            <p:nvPr/>
          </p:nvCxnSpPr>
          <p:spPr bwMode="auto">
            <a:xfrm>
              <a:off x="2359777" y="5064036"/>
              <a:ext cx="685800" cy="1588"/>
            </a:xfrm>
            <a:prstGeom prst="straightConnector1">
              <a:avLst/>
            </a:prstGeom>
            <a:noFill/>
            <a:ln w="28575">
              <a:solidFill>
                <a:srgbClr val="FF0000"/>
              </a:solidFill>
              <a:round/>
              <a:headEnd/>
              <a:tailEnd type="arrow" w="med" len="med"/>
            </a:ln>
          </p:spPr>
        </p:cxnSp>
      </p:grpSp>
      <p:grpSp>
        <p:nvGrpSpPr>
          <p:cNvPr id="27" name="Group 26"/>
          <p:cNvGrpSpPr/>
          <p:nvPr/>
        </p:nvGrpSpPr>
        <p:grpSpPr>
          <a:xfrm>
            <a:off x="6054309" y="3181701"/>
            <a:ext cx="3065210" cy="923330"/>
            <a:chOff x="6206709" y="3181701"/>
            <a:chExt cx="3065210" cy="923330"/>
          </a:xfrm>
        </p:grpSpPr>
        <p:sp>
          <p:nvSpPr>
            <p:cNvPr id="20" name="TextBox 19"/>
            <p:cNvSpPr txBox="1"/>
            <p:nvPr/>
          </p:nvSpPr>
          <p:spPr bwMode="auto">
            <a:xfrm>
              <a:off x="6916094" y="3181701"/>
              <a:ext cx="2355825" cy="923330"/>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Manipulate Source 2</a:t>
              </a:r>
            </a:p>
            <a:p>
              <a:pPr>
                <a:defRPr/>
              </a:pPr>
              <a:r>
                <a:rPr lang="en-US" dirty="0" smtClean="0">
                  <a:solidFill>
                    <a:srgbClr val="FF0000"/>
                  </a:solidFill>
                  <a:ea typeface="ＭＳ Ｐゴシック" pitchFamily="1" charset="-128"/>
                  <a:cs typeface="ＭＳ Ｐゴシック" pitchFamily="1" charset="-128"/>
                </a:rPr>
                <a:t>Culture cells and remove nucleus</a:t>
              </a:r>
              <a:endParaRPr lang="en-US" dirty="0" smtClean="0">
                <a:solidFill>
                  <a:srgbClr val="FF0000"/>
                </a:solidFill>
                <a:latin typeface="+mn-lt"/>
                <a:ea typeface="ＭＳ Ｐゴシック" pitchFamily="1" charset="-128"/>
                <a:cs typeface="ＭＳ Ｐゴシック" pitchFamily="1" charset="-128"/>
              </a:endParaRPr>
            </a:p>
          </p:txBody>
        </p:sp>
        <p:cxnSp>
          <p:nvCxnSpPr>
            <p:cNvPr id="21" name="Straight Arrow Connector 7"/>
            <p:cNvCxnSpPr>
              <a:cxnSpLocks noChangeShapeType="1"/>
            </p:cNvCxnSpPr>
            <p:nvPr/>
          </p:nvCxnSpPr>
          <p:spPr bwMode="auto">
            <a:xfrm rot="10800000" flipV="1">
              <a:off x="6206709" y="3826443"/>
              <a:ext cx="601675" cy="1589"/>
            </a:xfrm>
            <a:prstGeom prst="straightConnector1">
              <a:avLst/>
            </a:prstGeom>
            <a:noFill/>
            <a:ln w="28575">
              <a:solidFill>
                <a:srgbClr val="FF0000"/>
              </a:solidFill>
              <a:round/>
              <a:headEnd/>
              <a:tailEnd type="arrow" w="med" len="med"/>
            </a:ln>
          </p:spPr>
        </p:cxnSp>
      </p:grpSp>
      <p:grpSp>
        <p:nvGrpSpPr>
          <p:cNvPr id="23" name="Group 9"/>
          <p:cNvGrpSpPr>
            <a:grpSpLocks/>
          </p:cNvGrpSpPr>
          <p:nvPr/>
        </p:nvGrpSpPr>
        <p:grpSpPr bwMode="auto">
          <a:xfrm>
            <a:off x="1" y="5630211"/>
            <a:ext cx="3440615" cy="646331"/>
            <a:chOff x="457200" y="4648194"/>
            <a:chExt cx="2671763" cy="476990"/>
          </a:xfrm>
        </p:grpSpPr>
        <p:sp>
          <p:nvSpPr>
            <p:cNvPr id="24" name="TextBox 23"/>
            <p:cNvSpPr txBox="1"/>
            <p:nvPr/>
          </p:nvSpPr>
          <p:spPr>
            <a:xfrm>
              <a:off x="457200" y="4648194"/>
              <a:ext cx="2633676" cy="476990"/>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Detection of phenotype and differentiation of </a:t>
              </a:r>
              <a:r>
                <a:rPr lang="en-US" dirty="0" smtClean="0">
                  <a:solidFill>
                    <a:srgbClr val="FF0000"/>
                  </a:solidFill>
                  <a:ea typeface="ＭＳ Ｐゴシック" pitchFamily="1" charset="-128"/>
                  <a:cs typeface="ＭＳ Ｐゴシック" pitchFamily="1" charset="-128"/>
                </a:rPr>
                <a:t>all cell types </a:t>
              </a:r>
              <a:endParaRPr lang="en-US" dirty="0">
                <a:solidFill>
                  <a:srgbClr val="FF0000"/>
                </a:solidFill>
                <a:latin typeface="+mn-lt"/>
                <a:ea typeface="ＭＳ Ｐゴシック" pitchFamily="1" charset="-128"/>
                <a:cs typeface="ＭＳ Ｐゴシック" pitchFamily="1" charset="-128"/>
              </a:endParaRPr>
            </a:p>
          </p:txBody>
        </p:sp>
        <p:cxnSp>
          <p:nvCxnSpPr>
            <p:cNvPr id="25" name="Straight Arrow Connector 7"/>
            <p:cNvCxnSpPr>
              <a:cxnSpLocks noChangeShapeType="1"/>
            </p:cNvCxnSpPr>
            <p:nvPr/>
          </p:nvCxnSpPr>
          <p:spPr bwMode="auto">
            <a:xfrm>
              <a:off x="2788916" y="4876804"/>
              <a:ext cx="340047" cy="1172"/>
            </a:xfrm>
            <a:prstGeom prst="straightConnector1">
              <a:avLst/>
            </a:prstGeom>
            <a:noFill/>
            <a:ln w="28575">
              <a:solidFill>
                <a:srgbClr val="FF0000"/>
              </a:solidFill>
              <a:round/>
              <a:headEnd/>
              <a:tailEnd type="arrow" w="med" len="med"/>
            </a:ln>
          </p:spPr>
        </p:cxnSp>
      </p:grpSp>
    </p:spTree>
    <p:extLst>
      <p:ext uri="{BB962C8B-B14F-4D97-AF65-F5344CB8AC3E}">
        <p14:creationId xmlns:p14="http://schemas.microsoft.com/office/powerpoint/2010/main" val="38744491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300348"/>
            <a:ext cx="9144000" cy="1143000"/>
          </a:xfrm>
        </p:spPr>
        <p:txBody>
          <a:bodyPr>
            <a:normAutofit fontScale="90000"/>
          </a:bodyPr>
          <a:lstStyle/>
          <a:p>
            <a:pPr>
              <a:defRPr/>
            </a:pPr>
            <a:r>
              <a:rPr lang="en-US" sz="3600" dirty="0" smtClean="0">
                <a:solidFill>
                  <a:srgbClr val="12919C"/>
                </a:solidFill>
              </a:rPr>
              <a:t>Cells Do not Lose DNA with Differentiation</a:t>
            </a:r>
            <a:r>
              <a:rPr lang="en-US" sz="3200" dirty="0" smtClean="0">
                <a:solidFill>
                  <a:srgbClr val="12919C"/>
                </a:solidFill>
              </a:rPr>
              <a:t/>
            </a:r>
            <a:br>
              <a:rPr lang="en-US" sz="3200" dirty="0" smtClean="0">
                <a:solidFill>
                  <a:srgbClr val="12919C"/>
                </a:solidFill>
              </a:rPr>
            </a:br>
            <a:r>
              <a:rPr lang="en-US" sz="2700" dirty="0" smtClean="0">
                <a:solidFill>
                  <a:schemeClr val="tx1">
                    <a:lumMod val="65000"/>
                    <a:lumOff val="35000"/>
                  </a:schemeClr>
                </a:solidFill>
              </a:rPr>
              <a:t>Respond to Their Environment with DNA Reprogramming  </a:t>
            </a:r>
            <a:r>
              <a:rPr lang="en-US" sz="3200" dirty="0" smtClean="0">
                <a:solidFill>
                  <a:srgbClr val="12919C"/>
                </a:solidFill>
              </a:rPr>
              <a:t/>
            </a:r>
            <a:br>
              <a:rPr lang="en-US" sz="3200" dirty="0" smtClean="0">
                <a:solidFill>
                  <a:srgbClr val="12919C"/>
                </a:solidFill>
              </a:rPr>
            </a:br>
            <a:r>
              <a:rPr lang="en-US" sz="2800" i="1" dirty="0" smtClean="0">
                <a:solidFill>
                  <a:schemeClr val="tx1">
                    <a:lumMod val="65000"/>
                    <a:lumOff val="35000"/>
                  </a:schemeClr>
                </a:solidFill>
                <a:latin typeface="Arial" charset="0"/>
                <a:ea typeface="ＭＳ Ｐゴシック" charset="0"/>
                <a:cs typeface="Arial" charset="0"/>
              </a:rPr>
              <a:t>How </a:t>
            </a:r>
            <a:r>
              <a:rPr lang="en-US" sz="2800" i="1" dirty="0">
                <a:solidFill>
                  <a:schemeClr val="tx1">
                    <a:lumMod val="65000"/>
                    <a:lumOff val="35000"/>
                  </a:schemeClr>
                </a:solidFill>
                <a:latin typeface="Arial" charset="0"/>
                <a:ea typeface="ＭＳ Ｐゴシック" charset="0"/>
                <a:cs typeface="Arial" charset="0"/>
              </a:rPr>
              <a:t>Much, When, </a:t>
            </a:r>
            <a:r>
              <a:rPr lang="en-US" sz="2800" i="1" dirty="0" smtClean="0">
                <a:solidFill>
                  <a:schemeClr val="tx1">
                    <a:lumMod val="65000"/>
                    <a:lumOff val="35000"/>
                  </a:schemeClr>
                </a:solidFill>
                <a:latin typeface="Arial" charset="0"/>
                <a:ea typeface="ＭＳ Ｐゴシック" charset="0"/>
                <a:cs typeface="Arial" charset="0"/>
              </a:rPr>
              <a:t>&amp; Where</a:t>
            </a:r>
            <a:endParaRPr lang="en-US" sz="2800" i="1" dirty="0">
              <a:solidFill>
                <a:schemeClr val="tx1">
                  <a:lumMod val="65000"/>
                  <a:lumOff val="35000"/>
                </a:schemeClr>
              </a:solidFill>
              <a:latin typeface="Arial" charset="0"/>
              <a:ea typeface="ＭＳ Ｐゴシック" charset="0"/>
              <a:cs typeface="Arial" charset="0"/>
            </a:endParaRPr>
          </a:p>
        </p:txBody>
      </p:sp>
      <p:sp>
        <p:nvSpPr>
          <p:cNvPr id="21507" name="Rectangle 3"/>
          <p:cNvSpPr>
            <a:spLocks noGrp="1" noChangeArrowheads="1"/>
          </p:cNvSpPr>
          <p:nvPr>
            <p:ph type="body" idx="1"/>
          </p:nvPr>
        </p:nvSpPr>
        <p:spPr>
          <a:xfrm>
            <a:off x="0" y="1706708"/>
            <a:ext cx="8839200" cy="5410200"/>
          </a:xfrm>
        </p:spPr>
        <p:txBody>
          <a:bodyPr>
            <a:normAutofit/>
          </a:bodyPr>
          <a:lstStyle/>
          <a:p>
            <a:r>
              <a:rPr lang="en-US" dirty="0">
                <a:solidFill>
                  <a:srgbClr val="262626"/>
                </a:solidFill>
                <a:latin typeface="Helvetica" charset="0"/>
                <a:ea typeface="ＭＳ Ｐゴシック" charset="0"/>
                <a:cs typeface="Helvetica" charset="0"/>
              </a:rPr>
              <a:t>Short Term</a:t>
            </a:r>
            <a:r>
              <a:rPr lang="en-US" dirty="0" smtClean="0">
                <a:solidFill>
                  <a:srgbClr val="262626"/>
                </a:solidFill>
                <a:latin typeface="Helvetica" charset="0"/>
                <a:ea typeface="ＭＳ Ｐゴシック" charset="0"/>
                <a:cs typeface="Helvetica" charset="0"/>
              </a:rPr>
              <a:t>: Leave Things Open  </a:t>
            </a:r>
          </a:p>
          <a:p>
            <a:pPr lvl="1"/>
            <a:r>
              <a:rPr lang="en-US" sz="1800" dirty="0" smtClean="0">
                <a:solidFill>
                  <a:schemeClr val="tx1">
                    <a:lumMod val="65000"/>
                    <a:lumOff val="35000"/>
                  </a:schemeClr>
                </a:solidFill>
                <a:latin typeface="Helvetica" charset="0"/>
                <a:ea typeface="ＭＳ Ｐゴシック" charset="0"/>
                <a:cs typeface="Helvetica" charset="0"/>
              </a:rPr>
              <a:t>Dynamic Response Needed </a:t>
            </a:r>
          </a:p>
          <a:p>
            <a:pPr lvl="1"/>
            <a:r>
              <a:rPr lang="en-US" sz="1800" dirty="0" smtClean="0">
                <a:solidFill>
                  <a:schemeClr val="tx1">
                    <a:lumMod val="65000"/>
                    <a:lumOff val="35000"/>
                  </a:schemeClr>
                </a:solidFill>
                <a:latin typeface="Helvetica" charset="0"/>
                <a:ea typeface="ＭＳ Ｐゴシック" charset="0"/>
                <a:cs typeface="Helvetica" charset="0"/>
              </a:rPr>
              <a:t>Molecular </a:t>
            </a:r>
            <a:r>
              <a:rPr lang="en-US" sz="1800" dirty="0">
                <a:solidFill>
                  <a:schemeClr val="tx1">
                    <a:lumMod val="65000"/>
                    <a:lumOff val="35000"/>
                  </a:schemeClr>
                </a:solidFill>
                <a:latin typeface="Helvetica" charset="0"/>
                <a:ea typeface="ＭＳ Ｐゴシック" charset="0"/>
                <a:cs typeface="Helvetica" charset="0"/>
              </a:rPr>
              <a:t>Switches on/off</a:t>
            </a:r>
          </a:p>
          <a:p>
            <a:pPr lvl="1"/>
            <a:r>
              <a:rPr lang="en-US" sz="1800" dirty="0">
                <a:solidFill>
                  <a:schemeClr val="tx1">
                    <a:lumMod val="65000"/>
                    <a:lumOff val="35000"/>
                  </a:schemeClr>
                </a:solidFill>
                <a:latin typeface="Helvetica" charset="0"/>
                <a:ea typeface="ＭＳ Ｐゴシック" charset="0"/>
                <a:cs typeface="Helvetica" charset="0"/>
              </a:rPr>
              <a:t>Transcriptional, post transcriptional, post protein</a:t>
            </a:r>
          </a:p>
          <a:p>
            <a:pPr lvl="1"/>
            <a:r>
              <a:rPr lang="en-US" sz="1800" dirty="0" err="1">
                <a:solidFill>
                  <a:schemeClr val="tx1">
                    <a:lumMod val="65000"/>
                    <a:lumOff val="35000"/>
                  </a:schemeClr>
                </a:solidFill>
                <a:latin typeface="Helvetica" charset="0"/>
                <a:ea typeface="ＭＳ Ｐゴシック" charset="0"/>
                <a:cs typeface="Helvetica" charset="0"/>
              </a:rPr>
              <a:t>i.e</a:t>
            </a:r>
            <a:r>
              <a:rPr lang="en-US" sz="1800" dirty="0">
                <a:solidFill>
                  <a:schemeClr val="tx1">
                    <a:lumMod val="65000"/>
                    <a:lumOff val="35000"/>
                  </a:schemeClr>
                </a:solidFill>
                <a:latin typeface="Helvetica" charset="0"/>
                <a:ea typeface="ＭＳ Ｐゴシック" charset="0"/>
                <a:cs typeface="Helvetica" charset="0"/>
              </a:rPr>
              <a:t> rapid mitosis with </a:t>
            </a:r>
            <a:r>
              <a:rPr lang="en-US" sz="1800" dirty="0" err="1">
                <a:solidFill>
                  <a:schemeClr val="tx1">
                    <a:lumMod val="65000"/>
                    <a:lumOff val="35000"/>
                  </a:schemeClr>
                </a:solidFill>
                <a:latin typeface="Helvetica" charset="0"/>
                <a:ea typeface="ＭＳ Ｐゴシック" charset="0"/>
                <a:cs typeface="Helvetica" charset="0"/>
              </a:rPr>
              <a:t>Ca</a:t>
            </a:r>
            <a:r>
              <a:rPr lang="en-US" sz="1800" dirty="0">
                <a:solidFill>
                  <a:schemeClr val="tx1">
                    <a:lumMod val="65000"/>
                    <a:lumOff val="35000"/>
                  </a:schemeClr>
                </a:solidFill>
                <a:latin typeface="Helvetica" charset="0"/>
                <a:ea typeface="ＭＳ Ｐゴシック" charset="0"/>
                <a:cs typeface="Helvetica" charset="0"/>
              </a:rPr>
              <a:t>++ wave triggered by sperm internalization but slows down and stops when organs reach optimal size</a:t>
            </a:r>
          </a:p>
          <a:p>
            <a:r>
              <a:rPr lang="en-US" dirty="0">
                <a:solidFill>
                  <a:srgbClr val="262626"/>
                </a:solidFill>
                <a:latin typeface="Helvetica" charset="0"/>
                <a:ea typeface="ＭＳ Ｐゴシック" charset="0"/>
                <a:cs typeface="Helvetica" charset="0"/>
              </a:rPr>
              <a:t>Long Term: </a:t>
            </a:r>
            <a:r>
              <a:rPr lang="en-US" dirty="0" smtClean="0">
                <a:solidFill>
                  <a:srgbClr val="262626"/>
                </a:solidFill>
                <a:latin typeface="Helvetica" charset="0"/>
                <a:ea typeface="ＭＳ Ｐゴシック" charset="0"/>
                <a:cs typeface="Helvetica" charset="0"/>
              </a:rPr>
              <a:t>Condense Regions</a:t>
            </a:r>
            <a:endParaRPr lang="en-US" dirty="0">
              <a:solidFill>
                <a:srgbClr val="262626"/>
              </a:solidFill>
              <a:latin typeface="Helvetica" charset="0"/>
              <a:ea typeface="ＭＳ Ｐゴシック" charset="0"/>
              <a:cs typeface="Helvetica" charset="0"/>
            </a:endParaRPr>
          </a:p>
          <a:p>
            <a:pPr lvl="1"/>
            <a:r>
              <a:rPr lang="en-US" sz="2000" dirty="0">
                <a:solidFill>
                  <a:schemeClr val="tx1">
                    <a:lumMod val="65000"/>
                    <a:lumOff val="35000"/>
                  </a:schemeClr>
                </a:solidFill>
                <a:latin typeface="Helvetica" charset="0"/>
                <a:ea typeface="ＭＳ Ｐゴシック" charset="0"/>
                <a:cs typeface="Helvetica" charset="0"/>
              </a:rPr>
              <a:t>Turn on or off for the long term</a:t>
            </a:r>
          </a:p>
          <a:p>
            <a:pPr lvl="1"/>
            <a:r>
              <a:rPr lang="en-US" sz="2000" dirty="0">
                <a:solidFill>
                  <a:schemeClr val="tx1">
                    <a:lumMod val="65000"/>
                    <a:lumOff val="35000"/>
                  </a:schemeClr>
                </a:solidFill>
                <a:latin typeface="Helvetica" charset="0"/>
                <a:ea typeface="ＭＳ Ｐゴシック" charset="0"/>
                <a:cs typeface="Helvetica" charset="0"/>
              </a:rPr>
              <a:t>DNA </a:t>
            </a:r>
            <a:r>
              <a:rPr lang="en-US" sz="2000" dirty="0" smtClean="0">
                <a:solidFill>
                  <a:schemeClr val="tx1">
                    <a:lumMod val="65000"/>
                    <a:lumOff val="35000"/>
                  </a:schemeClr>
                </a:solidFill>
                <a:latin typeface="Helvetica" charset="0"/>
                <a:ea typeface="ＭＳ Ｐゴシック" charset="0"/>
                <a:cs typeface="Helvetica" charset="0"/>
              </a:rPr>
              <a:t>topology </a:t>
            </a:r>
            <a:r>
              <a:rPr lang="en-US" sz="2000" dirty="0">
                <a:solidFill>
                  <a:schemeClr val="tx1">
                    <a:lumMod val="65000"/>
                    <a:lumOff val="35000"/>
                  </a:schemeClr>
                </a:solidFill>
                <a:latin typeface="Helvetica" charset="0"/>
                <a:ea typeface="ＭＳ Ｐゴシック" charset="0"/>
                <a:cs typeface="Helvetica" charset="0"/>
              </a:rPr>
              <a:t>changes</a:t>
            </a:r>
            <a:r>
              <a:rPr lang="en-US" sz="2000" dirty="0" smtClean="0">
                <a:solidFill>
                  <a:schemeClr val="tx1">
                    <a:lumMod val="65000"/>
                    <a:lumOff val="35000"/>
                  </a:schemeClr>
                </a:solidFill>
                <a:latin typeface="Helvetica" charset="0"/>
                <a:ea typeface="ＭＳ Ｐゴシック" charset="0"/>
                <a:cs typeface="Helvetica" charset="0"/>
              </a:rPr>
              <a:t>: nuclear </a:t>
            </a:r>
            <a:r>
              <a:rPr lang="en-US" sz="2000" dirty="0">
                <a:solidFill>
                  <a:schemeClr val="tx1">
                    <a:lumMod val="65000"/>
                    <a:lumOff val="35000"/>
                  </a:schemeClr>
                </a:solidFill>
                <a:latin typeface="Helvetica" charset="0"/>
                <a:ea typeface="ＭＳ Ｐゴシック" charset="0"/>
                <a:cs typeface="Helvetica" charset="0"/>
              </a:rPr>
              <a:t>reprogramming</a:t>
            </a:r>
          </a:p>
          <a:p>
            <a:pPr lvl="1"/>
            <a:r>
              <a:rPr lang="en-US" sz="2000" dirty="0">
                <a:solidFill>
                  <a:schemeClr val="tx1">
                    <a:lumMod val="65000"/>
                    <a:lumOff val="35000"/>
                  </a:schemeClr>
                </a:solidFill>
                <a:latin typeface="Helvetica" charset="0"/>
                <a:ea typeface="ＭＳ Ｐゴシック" charset="0"/>
                <a:cs typeface="Helvetica" charset="0"/>
              </a:rPr>
              <a:t>Influences transcriptional machinery access</a:t>
            </a:r>
          </a:p>
          <a:p>
            <a:pPr lvl="1"/>
            <a:r>
              <a:rPr lang="en-US" sz="2000" dirty="0">
                <a:solidFill>
                  <a:schemeClr val="tx1">
                    <a:lumMod val="65000"/>
                    <a:lumOff val="35000"/>
                  </a:schemeClr>
                </a:solidFill>
                <a:latin typeface="Helvetica" charset="0"/>
                <a:ea typeface="ＭＳ Ｐゴシック" charset="0"/>
                <a:cs typeface="Helvetica" charset="0"/>
              </a:rPr>
              <a:t>Necessary for embryogenesis</a:t>
            </a:r>
          </a:p>
          <a:p>
            <a:pPr lvl="1"/>
            <a:r>
              <a:rPr lang="en-US" sz="2000" dirty="0" err="1">
                <a:solidFill>
                  <a:schemeClr val="tx1">
                    <a:lumMod val="65000"/>
                    <a:lumOff val="35000"/>
                  </a:schemeClr>
                </a:solidFill>
                <a:latin typeface="Helvetica" charset="0"/>
                <a:ea typeface="ＭＳ Ｐゴシック" charset="0"/>
                <a:cs typeface="Helvetica" charset="0"/>
              </a:rPr>
              <a:t>i.e</a:t>
            </a:r>
            <a:r>
              <a:rPr lang="en-US" sz="2000" dirty="0">
                <a:solidFill>
                  <a:schemeClr val="tx1">
                    <a:lumMod val="65000"/>
                    <a:lumOff val="35000"/>
                  </a:schemeClr>
                </a:solidFill>
                <a:latin typeface="Helvetica" charset="0"/>
                <a:ea typeface="ＭＳ Ｐゴシック" charset="0"/>
                <a:cs typeface="Helvetica" charset="0"/>
              </a:rPr>
              <a:t> </a:t>
            </a:r>
            <a:r>
              <a:rPr lang="en-US" sz="2000" dirty="0" smtClean="0">
                <a:solidFill>
                  <a:schemeClr val="tx1">
                    <a:lumMod val="65000"/>
                    <a:lumOff val="35000"/>
                  </a:schemeClr>
                </a:solidFill>
                <a:latin typeface="Helvetica" charset="0"/>
                <a:ea typeface="ＭＳ Ｐゴシック" charset="0"/>
                <a:cs typeface="Helvetica" charset="0"/>
              </a:rPr>
              <a:t>differential </a:t>
            </a:r>
            <a:r>
              <a:rPr lang="en-US" sz="2000" dirty="0">
                <a:solidFill>
                  <a:schemeClr val="tx1">
                    <a:lumMod val="65000"/>
                    <a:lumOff val="35000"/>
                  </a:schemeClr>
                </a:solidFill>
                <a:latin typeface="Helvetica" charset="0"/>
                <a:ea typeface="ＭＳ Ｐゴシック" charset="0"/>
                <a:cs typeface="Helvetica" charset="0"/>
              </a:rPr>
              <a:t>gene expression </a:t>
            </a:r>
          </a:p>
          <a:p>
            <a:pPr lvl="2"/>
            <a:r>
              <a:rPr lang="en-US" sz="1600" dirty="0">
                <a:solidFill>
                  <a:schemeClr val="tx1">
                    <a:lumMod val="65000"/>
                    <a:lumOff val="35000"/>
                  </a:schemeClr>
                </a:solidFill>
                <a:latin typeface="Helvetica" charset="0"/>
                <a:ea typeface="ＭＳ Ｐゴシック" charset="0"/>
                <a:cs typeface="Helvetica" charset="0"/>
              </a:rPr>
              <a:t>Housekeeping proteins are made in all cells all the time-permanently on</a:t>
            </a:r>
          </a:p>
          <a:p>
            <a:pPr lvl="2"/>
            <a:r>
              <a:rPr lang="en-US" sz="1600" dirty="0">
                <a:solidFill>
                  <a:schemeClr val="tx1">
                    <a:lumMod val="65000"/>
                    <a:lumOff val="35000"/>
                  </a:schemeClr>
                </a:solidFill>
                <a:latin typeface="Helvetica" charset="0"/>
                <a:ea typeface="ＭＳ Ｐゴシック" charset="0"/>
                <a:cs typeface="Helvetica" charset="0"/>
              </a:rPr>
              <a:t>Cell specific proteins are only made in certain cells-permanently on or off</a:t>
            </a:r>
          </a:p>
          <a:p>
            <a:pPr marL="457200" lvl="1" indent="0">
              <a:buNone/>
            </a:pPr>
            <a:endParaRPr lang="en-US" sz="2000" dirty="0">
              <a:solidFill>
                <a:schemeClr val="tx1">
                  <a:lumMod val="65000"/>
                  <a:lumOff val="35000"/>
                </a:schemeClr>
              </a:solidFill>
              <a:latin typeface="Helvetica" charset="0"/>
              <a:ea typeface="ＭＳ Ｐゴシック" charset="0"/>
              <a:cs typeface="Helvetica" charset="0"/>
            </a:endParaRPr>
          </a:p>
          <a:p>
            <a:pPr>
              <a:buFontTx/>
              <a:buNone/>
            </a:pPr>
            <a:endParaRPr lang="en-US" dirty="0">
              <a:solidFill>
                <a:schemeClr val="tx1">
                  <a:lumMod val="65000"/>
                  <a:lumOff val="35000"/>
                </a:schemeClr>
              </a:solidFill>
              <a:latin typeface="Helvetica" charset="0"/>
              <a:ea typeface="ＭＳ Ｐゴシック" charset="0"/>
              <a:cs typeface="Helvetica" charset="0"/>
            </a:endParaRPr>
          </a:p>
        </p:txBody>
      </p:sp>
    </p:spTree>
    <p:extLst>
      <p:ext uri="{BB962C8B-B14F-4D97-AF65-F5344CB8AC3E}">
        <p14:creationId xmlns:p14="http://schemas.microsoft.com/office/powerpoint/2010/main" val="12614308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50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50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0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50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507">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507">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507">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507">
                                            <p:txEl>
                                              <p:pRg st="10" end="1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507">
                                            <p:txEl>
                                              <p:pRg st="11" end="1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50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p:cNvSpPr>
            <a:spLocks noGrp="1"/>
          </p:cNvSpPr>
          <p:nvPr>
            <p:ph idx="1"/>
          </p:nvPr>
        </p:nvSpPr>
        <p:spPr>
          <a:xfrm>
            <a:off x="550836" y="1981200"/>
            <a:ext cx="9296400" cy="4114800"/>
          </a:xfrm>
        </p:spPr>
        <p:txBody>
          <a:bodyPr>
            <a:normAutofit fontScale="92500" lnSpcReduction="10000"/>
          </a:bodyPr>
          <a:lstStyle/>
          <a:p>
            <a:pPr eaLnBrk="1" hangingPunct="1"/>
            <a:r>
              <a:rPr lang="en-US" sz="2800" dirty="0">
                <a:solidFill>
                  <a:schemeClr val="tx1">
                    <a:lumMod val="85000"/>
                    <a:lumOff val="15000"/>
                  </a:schemeClr>
                </a:solidFill>
                <a:latin typeface="Helvetica"/>
                <a:cs typeface="Helvetica"/>
              </a:rPr>
              <a:t>External Signals of the body/cell</a:t>
            </a:r>
          </a:p>
          <a:p>
            <a:pPr eaLnBrk="1" hangingPunct="1"/>
            <a:r>
              <a:rPr lang="en-US" sz="2800" dirty="0">
                <a:solidFill>
                  <a:schemeClr val="tx1">
                    <a:lumMod val="85000"/>
                    <a:lumOff val="15000"/>
                  </a:schemeClr>
                </a:solidFill>
                <a:latin typeface="Helvetica"/>
                <a:cs typeface="Helvetica"/>
              </a:rPr>
              <a:t>Internal Responses</a:t>
            </a:r>
          </a:p>
          <a:p>
            <a:pPr eaLnBrk="1" hangingPunct="1"/>
            <a:r>
              <a:rPr lang="en-US" sz="2800" b="1" dirty="0" err="1">
                <a:solidFill>
                  <a:schemeClr val="tx1">
                    <a:lumMod val="85000"/>
                    <a:lumOff val="15000"/>
                  </a:schemeClr>
                </a:solidFill>
                <a:latin typeface="Helvetica"/>
                <a:cs typeface="Helvetica"/>
              </a:rPr>
              <a:t>Obs</a:t>
            </a:r>
            <a:r>
              <a:rPr lang="en-US" sz="2800" b="1" dirty="0">
                <a:solidFill>
                  <a:schemeClr val="tx1">
                    <a:lumMod val="85000"/>
                    <a:lumOff val="15000"/>
                  </a:schemeClr>
                </a:solidFill>
                <a:latin typeface="Helvetica"/>
                <a:cs typeface="Helvetica"/>
              </a:rPr>
              <a:t>: </a:t>
            </a:r>
            <a:r>
              <a:rPr lang="en-US" sz="2800" dirty="0">
                <a:solidFill>
                  <a:schemeClr val="tx1">
                    <a:lumMod val="85000"/>
                    <a:lumOff val="15000"/>
                  </a:schemeClr>
                </a:solidFill>
                <a:latin typeface="Helvetica"/>
                <a:cs typeface="Helvetica"/>
              </a:rPr>
              <a:t>Cells differentiate in development</a:t>
            </a:r>
          </a:p>
          <a:p>
            <a:pPr eaLnBrk="1" hangingPunct="1"/>
            <a:r>
              <a:rPr lang="en-US" sz="2800" b="1" dirty="0">
                <a:solidFill>
                  <a:schemeClr val="tx1">
                    <a:lumMod val="85000"/>
                    <a:lumOff val="15000"/>
                  </a:schemeClr>
                </a:solidFill>
                <a:latin typeface="Helvetica"/>
                <a:cs typeface="Helvetica"/>
              </a:rPr>
              <a:t>Question: </a:t>
            </a:r>
            <a:r>
              <a:rPr lang="en-US" sz="2800" dirty="0">
                <a:solidFill>
                  <a:schemeClr val="tx1">
                    <a:lumMod val="85000"/>
                    <a:lumOff val="15000"/>
                  </a:schemeClr>
                </a:solidFill>
                <a:latin typeface="Helvetica"/>
                <a:cs typeface="Helvetica"/>
              </a:rPr>
              <a:t>Do cells have genetic memory</a:t>
            </a:r>
            <a:r>
              <a:rPr lang="en-US" sz="2800" dirty="0" smtClean="0">
                <a:solidFill>
                  <a:schemeClr val="tx1">
                    <a:lumMod val="85000"/>
                    <a:lumOff val="15000"/>
                  </a:schemeClr>
                </a:solidFill>
                <a:latin typeface="Helvetica"/>
                <a:cs typeface="Helvetica"/>
              </a:rPr>
              <a:t>?</a:t>
            </a:r>
          </a:p>
          <a:p>
            <a:pPr eaLnBrk="1" hangingPunct="1"/>
            <a:r>
              <a:rPr lang="en-US" sz="2800" b="1" dirty="0" smtClean="0">
                <a:solidFill>
                  <a:schemeClr val="tx1">
                    <a:lumMod val="85000"/>
                    <a:lumOff val="15000"/>
                  </a:schemeClr>
                </a:solidFill>
                <a:latin typeface="Helvetica"/>
                <a:cs typeface="Helvetica"/>
              </a:rPr>
              <a:t>Prediction: </a:t>
            </a:r>
            <a:r>
              <a:rPr lang="en-US" sz="2800" dirty="0" smtClean="0">
                <a:solidFill>
                  <a:schemeClr val="tx1">
                    <a:lumMod val="85000"/>
                    <a:lumOff val="15000"/>
                  </a:schemeClr>
                </a:solidFill>
                <a:latin typeface="Helvetica"/>
                <a:cs typeface="Helvetica"/>
              </a:rPr>
              <a:t>Explants should remain the same</a:t>
            </a:r>
          </a:p>
          <a:p>
            <a:pPr eaLnBrk="1" hangingPunct="1"/>
            <a:r>
              <a:rPr lang="en-US" sz="2800" b="1" dirty="0">
                <a:solidFill>
                  <a:schemeClr val="tx1">
                    <a:lumMod val="85000"/>
                    <a:lumOff val="15000"/>
                  </a:schemeClr>
                </a:solidFill>
                <a:latin typeface="Helvetica"/>
                <a:cs typeface="Helvetica"/>
              </a:rPr>
              <a:t>Experiment</a:t>
            </a:r>
            <a:r>
              <a:rPr lang="en-US" sz="2800" dirty="0">
                <a:solidFill>
                  <a:schemeClr val="tx1">
                    <a:lumMod val="85000"/>
                    <a:lumOff val="15000"/>
                  </a:schemeClr>
                </a:solidFill>
                <a:latin typeface="Helvetica"/>
                <a:cs typeface="Helvetica"/>
              </a:rPr>
              <a:t>: How can you answer this question? </a:t>
            </a:r>
          </a:p>
          <a:p>
            <a:pPr lvl="1" eaLnBrk="1" hangingPunct="1"/>
            <a:r>
              <a:rPr lang="en-US" b="1" dirty="0">
                <a:solidFill>
                  <a:schemeClr val="tx1">
                    <a:lumMod val="85000"/>
                    <a:lumOff val="15000"/>
                  </a:schemeClr>
                </a:solidFill>
                <a:latin typeface="Helvetica"/>
                <a:cs typeface="Helvetica"/>
              </a:rPr>
              <a:t>What is your sample? </a:t>
            </a:r>
          </a:p>
          <a:p>
            <a:pPr lvl="1" eaLnBrk="1" hangingPunct="1"/>
            <a:r>
              <a:rPr lang="en-US" b="1" dirty="0">
                <a:solidFill>
                  <a:schemeClr val="tx1">
                    <a:lumMod val="85000"/>
                    <a:lumOff val="15000"/>
                  </a:schemeClr>
                </a:solidFill>
                <a:latin typeface="Helvetica"/>
                <a:cs typeface="Helvetica"/>
              </a:rPr>
              <a:t>What is the manipulation?</a:t>
            </a:r>
          </a:p>
          <a:p>
            <a:pPr lvl="1" eaLnBrk="1" hangingPunct="1"/>
            <a:r>
              <a:rPr lang="en-US" b="1" dirty="0">
                <a:solidFill>
                  <a:schemeClr val="tx1">
                    <a:lumMod val="85000"/>
                    <a:lumOff val="15000"/>
                  </a:schemeClr>
                </a:solidFill>
                <a:latin typeface="Helvetica"/>
                <a:cs typeface="Helvetica"/>
              </a:rPr>
              <a:t>How do you determine what happens?</a:t>
            </a:r>
          </a:p>
        </p:txBody>
      </p:sp>
      <p:sp>
        <p:nvSpPr>
          <p:cNvPr id="5" name="Title 1"/>
          <p:cNvSpPr>
            <a:spLocks noGrp="1"/>
          </p:cNvSpPr>
          <p:nvPr>
            <p:ph type="title"/>
          </p:nvPr>
        </p:nvSpPr>
        <p:spPr>
          <a:xfrm>
            <a:off x="308242" y="274638"/>
            <a:ext cx="8835758" cy="1143000"/>
          </a:xfrm>
        </p:spPr>
        <p:txBody>
          <a:bodyPr>
            <a:normAutofit fontScale="90000"/>
          </a:bodyPr>
          <a:lstStyle/>
          <a:p>
            <a:pPr eaLnBrk="1" hangingPunct="1"/>
            <a:r>
              <a:rPr lang="en-US" sz="4889" dirty="0" smtClean="0">
                <a:solidFill>
                  <a:srgbClr val="12919C"/>
                </a:solidFill>
              </a:rPr>
              <a:t>Cell Differentiation Potential</a:t>
            </a:r>
            <a:r>
              <a:rPr lang="en-US" dirty="0" smtClean="0">
                <a:solidFill>
                  <a:srgbClr val="660066"/>
                </a:solidFill>
              </a:rPr>
              <a:t/>
            </a:r>
            <a:br>
              <a:rPr lang="en-US" dirty="0" smtClean="0">
                <a:solidFill>
                  <a:srgbClr val="660066"/>
                </a:solidFill>
              </a:rPr>
            </a:br>
            <a:r>
              <a:rPr lang="en-US" sz="3556" i="1" dirty="0" smtClean="0">
                <a:solidFill>
                  <a:schemeClr val="tx1">
                    <a:lumMod val="65000"/>
                    <a:lumOff val="35000"/>
                  </a:schemeClr>
                </a:solidFill>
              </a:rPr>
              <a:t>Genes or Environment?</a:t>
            </a:r>
          </a:p>
        </p:txBody>
      </p:sp>
    </p:spTree>
    <p:extLst>
      <p:ext uri="{BB962C8B-B14F-4D97-AF65-F5344CB8AC3E}">
        <p14:creationId xmlns:p14="http://schemas.microsoft.com/office/powerpoint/2010/main" val="38848782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363">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363">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363">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36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lstStyle/>
          <a:p>
            <a:pPr eaLnBrk="1" hangingPunct="1"/>
            <a:r>
              <a:rPr lang="en-US"/>
              <a:t>Figure 12.8a</a:t>
            </a:r>
          </a:p>
        </p:txBody>
      </p:sp>
      <p:sp>
        <p:nvSpPr>
          <p:cNvPr id="20483" name="Rectangle 3"/>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pic>
        <p:nvPicPr>
          <p:cNvPr id="20484" name="Picture 4" descr="figure 12-8a.jpg                                               00002B9CArt                            BB1CF510:"/>
          <p:cNvPicPr>
            <a:picLocks noChangeAspect="1" noChangeArrowheads="1"/>
          </p:cNvPicPr>
          <p:nvPr/>
        </p:nvPicPr>
        <p:blipFill>
          <a:blip r:embed="rId2"/>
          <a:srcRect/>
          <a:stretch>
            <a:fillRect/>
          </a:stretch>
        </p:blipFill>
        <p:spPr bwMode="auto">
          <a:xfrm>
            <a:off x="584200" y="306388"/>
            <a:ext cx="7975600" cy="6243637"/>
          </a:xfrm>
          <a:prstGeom prst="rect">
            <a:avLst/>
          </a:prstGeom>
          <a:noFill/>
          <a:ln w="9525">
            <a:noFill/>
            <a:miter lim="800000"/>
            <a:headEnd/>
            <a:tailEnd/>
          </a:ln>
        </p:spPr>
      </p:pic>
      <p:sp>
        <p:nvSpPr>
          <p:cNvPr id="20485" name="TextBox 4"/>
          <p:cNvSpPr txBox="1">
            <a:spLocks noChangeArrowheads="1"/>
          </p:cNvSpPr>
          <p:nvPr/>
        </p:nvSpPr>
        <p:spPr bwMode="auto">
          <a:xfrm>
            <a:off x="2057400" y="3257550"/>
            <a:ext cx="3962400" cy="400050"/>
          </a:xfrm>
          <a:prstGeom prst="rect">
            <a:avLst/>
          </a:prstGeom>
          <a:noFill/>
          <a:ln w="9525">
            <a:noFill/>
            <a:miter lim="800000"/>
            <a:headEnd/>
            <a:tailEnd/>
          </a:ln>
        </p:spPr>
        <p:txBody>
          <a:bodyPr>
            <a:prstTxWarp prst="textNoShape">
              <a:avLst/>
            </a:prstTxWarp>
            <a:spAutoFit/>
          </a:bodyPr>
          <a:lstStyle/>
          <a:p>
            <a:r>
              <a:rPr lang="en-US" sz="2000" b="1">
                <a:latin typeface="Arial" charset="0"/>
              </a:rPr>
              <a:t>= 5 day old embryo</a:t>
            </a:r>
          </a:p>
        </p:txBody>
      </p:sp>
      <p:sp>
        <p:nvSpPr>
          <p:cNvPr id="20486" name="TextBox 5"/>
          <p:cNvSpPr txBox="1">
            <a:spLocks noChangeArrowheads="1"/>
          </p:cNvSpPr>
          <p:nvPr/>
        </p:nvSpPr>
        <p:spPr bwMode="auto">
          <a:xfrm>
            <a:off x="2438400" y="2527812"/>
            <a:ext cx="2514600" cy="461963"/>
          </a:xfrm>
          <a:prstGeom prst="rect">
            <a:avLst/>
          </a:prstGeom>
          <a:noFill/>
          <a:ln w="9525">
            <a:noFill/>
            <a:miter lim="800000"/>
            <a:headEnd/>
            <a:tailEnd/>
          </a:ln>
        </p:spPr>
        <p:txBody>
          <a:bodyPr>
            <a:prstTxWarp prst="textNoShape">
              <a:avLst/>
            </a:prstTxWarp>
            <a:spAutoFit/>
          </a:bodyPr>
          <a:lstStyle/>
          <a:p>
            <a:r>
              <a:rPr lang="en-US" b="1" dirty="0">
                <a:solidFill>
                  <a:srgbClr val="FF0000"/>
                </a:solidFill>
                <a:latin typeface="Arial" charset="0"/>
              </a:rPr>
              <a:t> Inner Cell Mass</a:t>
            </a:r>
          </a:p>
        </p:txBody>
      </p:sp>
      <p:sp>
        <p:nvSpPr>
          <p:cNvPr id="20487" name="Left Arrow 6"/>
          <p:cNvSpPr>
            <a:spLocks noChangeArrowheads="1"/>
          </p:cNvSpPr>
          <p:nvPr/>
        </p:nvSpPr>
        <p:spPr bwMode="auto">
          <a:xfrm>
            <a:off x="2133600" y="2590800"/>
            <a:ext cx="304800" cy="304800"/>
          </a:xfrm>
          <a:prstGeom prst="leftArrow">
            <a:avLst>
              <a:gd name="adj1" fmla="val 50000"/>
              <a:gd name="adj2" fmla="val 50000"/>
            </a:avLst>
          </a:prstGeom>
          <a:solidFill>
            <a:srgbClr val="FF0000"/>
          </a:solidFill>
          <a:ln w="9525">
            <a:solidFill>
              <a:schemeClr val="tx1"/>
            </a:solidFill>
            <a:round/>
            <a:headEnd/>
            <a:tailEnd/>
          </a:ln>
        </p:spPr>
        <p:txBody>
          <a:bodyPr>
            <a:prstTxWarp prst="textNoShape">
              <a:avLst/>
            </a:prstTxWarp>
          </a:bodyPr>
          <a:lstStyle/>
          <a:p>
            <a:endParaRPr lang="en-US"/>
          </a:p>
        </p:txBody>
      </p:sp>
    </p:spTree>
    <p:extLst>
      <p:ext uri="{BB962C8B-B14F-4D97-AF65-F5344CB8AC3E}">
        <p14:creationId xmlns:p14="http://schemas.microsoft.com/office/powerpoint/2010/main" val="244366681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17600"/>
            <a:ext cx="9144000" cy="1143000"/>
          </a:xfrm>
        </p:spPr>
        <p:txBody>
          <a:bodyPr>
            <a:normAutofit fontScale="90000"/>
          </a:bodyPr>
          <a:lstStyle/>
          <a:p>
            <a:r>
              <a:rPr lang="en-US" dirty="0" smtClean="0">
                <a:solidFill>
                  <a:srgbClr val="12919C"/>
                </a:solidFill>
                <a:latin typeface="Arial"/>
                <a:cs typeface="Arial"/>
              </a:rPr>
              <a:t>Hans Spemann &amp; Hilde </a:t>
            </a:r>
            <a:r>
              <a:rPr lang="en-US" dirty="0" err="1" smtClean="0">
                <a:solidFill>
                  <a:srgbClr val="12919C"/>
                </a:solidFill>
                <a:latin typeface="Arial"/>
                <a:cs typeface="Arial"/>
              </a:rPr>
              <a:t>Mangold</a:t>
            </a:r>
            <a:r>
              <a:rPr lang="en-US" dirty="0" smtClean="0">
                <a:solidFill>
                  <a:srgbClr val="12919C"/>
                </a:solidFill>
                <a:latin typeface="Arial"/>
                <a:cs typeface="Arial"/>
              </a:rPr>
              <a:t/>
            </a:r>
            <a:br>
              <a:rPr lang="en-US" dirty="0" smtClean="0">
                <a:solidFill>
                  <a:srgbClr val="12919C"/>
                </a:solidFill>
                <a:latin typeface="Arial"/>
                <a:cs typeface="Arial"/>
              </a:rPr>
            </a:br>
            <a:r>
              <a:rPr lang="en-US" sz="3600" i="1" dirty="0" err="1" smtClean="0">
                <a:solidFill>
                  <a:schemeClr val="tx1">
                    <a:lumMod val="65000"/>
                    <a:lumOff val="35000"/>
                  </a:schemeClr>
                </a:solidFill>
                <a:latin typeface="Arial"/>
                <a:cs typeface="Arial"/>
              </a:rPr>
              <a:t>Explant</a:t>
            </a:r>
            <a:r>
              <a:rPr lang="en-US" sz="3600" i="1" dirty="0" smtClean="0">
                <a:solidFill>
                  <a:schemeClr val="tx1">
                    <a:lumMod val="65000"/>
                    <a:lumOff val="35000"/>
                  </a:schemeClr>
                </a:solidFill>
                <a:latin typeface="Arial"/>
                <a:cs typeface="Arial"/>
              </a:rPr>
              <a:t> Studies Similar Species </a:t>
            </a:r>
            <a:endParaRPr lang="en-US" sz="3600" i="1" dirty="0">
              <a:solidFill>
                <a:schemeClr val="tx1">
                  <a:lumMod val="65000"/>
                  <a:lumOff val="35000"/>
                </a:schemeClr>
              </a:solidFill>
              <a:latin typeface="Arial"/>
              <a:cs typeface="Arial"/>
            </a:endParaRPr>
          </a:p>
        </p:txBody>
      </p:sp>
      <p:sp>
        <p:nvSpPr>
          <p:cNvPr id="3" name="Content Placeholder 2"/>
          <p:cNvSpPr>
            <a:spLocks noGrp="1"/>
          </p:cNvSpPr>
          <p:nvPr>
            <p:ph idx="1"/>
          </p:nvPr>
        </p:nvSpPr>
        <p:spPr>
          <a:xfrm>
            <a:off x="177800" y="3797300"/>
            <a:ext cx="8686800" cy="2773363"/>
          </a:xfrm>
        </p:spPr>
        <p:txBody>
          <a:bodyPr/>
          <a:lstStyle/>
          <a:p>
            <a:r>
              <a:rPr lang="en-US" sz="2400" i="1" dirty="0" smtClean="0">
                <a:latin typeface="Arial"/>
                <a:cs typeface="Arial"/>
                <a:hlinkClick r:id="rId3"/>
              </a:rPr>
              <a:t>Nature </a:t>
            </a:r>
            <a:r>
              <a:rPr lang="en-US" sz="2400" dirty="0" smtClean="0">
                <a:solidFill>
                  <a:srgbClr val="404040"/>
                </a:solidFill>
                <a:latin typeface="Arial"/>
                <a:cs typeface="Arial"/>
              </a:rPr>
              <a:t>Re-enactment of experiment by Eddy De </a:t>
            </a:r>
            <a:r>
              <a:rPr lang="en-US" sz="2400" dirty="0" err="1" smtClean="0">
                <a:solidFill>
                  <a:srgbClr val="404040"/>
                </a:solidFill>
                <a:latin typeface="Arial"/>
                <a:cs typeface="Arial"/>
              </a:rPr>
              <a:t>Robertis</a:t>
            </a:r>
            <a:endParaRPr lang="en-US" sz="2400" dirty="0" smtClean="0">
              <a:solidFill>
                <a:srgbClr val="404040"/>
              </a:solidFill>
              <a:latin typeface="Arial"/>
              <a:cs typeface="Arial"/>
            </a:endParaRPr>
          </a:p>
          <a:p>
            <a:r>
              <a:rPr lang="en-US" sz="2400" dirty="0" smtClean="0">
                <a:solidFill>
                  <a:srgbClr val="404040"/>
                </a:solidFill>
                <a:latin typeface="Arial"/>
                <a:cs typeface="Arial"/>
              </a:rPr>
              <a:t>Spemann gets Nobel Prize in 1935</a:t>
            </a:r>
          </a:p>
          <a:p>
            <a:r>
              <a:rPr lang="en-US" sz="2400" dirty="0" err="1" smtClean="0">
                <a:solidFill>
                  <a:srgbClr val="404040"/>
                </a:solidFill>
                <a:latin typeface="Arial"/>
                <a:cs typeface="Arial"/>
              </a:rPr>
              <a:t>Mangold</a:t>
            </a:r>
            <a:r>
              <a:rPr lang="en-US" sz="2400" dirty="0" smtClean="0">
                <a:solidFill>
                  <a:srgbClr val="404040"/>
                </a:solidFill>
                <a:latin typeface="Arial"/>
                <a:cs typeface="Arial"/>
              </a:rPr>
              <a:t>, died two months before the publication; no Nobel</a:t>
            </a:r>
            <a:endParaRPr lang="en-US" sz="2400" dirty="0">
              <a:solidFill>
                <a:srgbClr val="404040"/>
              </a:solidFill>
              <a:latin typeface="Arial"/>
              <a:cs typeface="Arial"/>
            </a:endParaRPr>
          </a:p>
        </p:txBody>
      </p:sp>
      <p:pic>
        <p:nvPicPr>
          <p:cNvPr id="4" name="Picture 3"/>
          <p:cNvPicPr>
            <a:picLocks noChangeAspect="1"/>
          </p:cNvPicPr>
          <p:nvPr/>
        </p:nvPicPr>
        <p:blipFill>
          <a:blip r:embed="rId4"/>
          <a:stretch>
            <a:fillRect/>
          </a:stretch>
        </p:blipFill>
        <p:spPr>
          <a:xfrm>
            <a:off x="4102100" y="2498085"/>
            <a:ext cx="1003300" cy="10033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1902921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ChangeArrowheads="1"/>
          </p:cNvSpPr>
          <p:nvPr/>
        </p:nvSpPr>
        <p:spPr bwMode="auto">
          <a:xfrm>
            <a:off x="0" y="1828800"/>
            <a:ext cx="9144000" cy="50292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pic>
        <p:nvPicPr>
          <p:cNvPr id="36867" name="Picture 4" descr="figure 12-11.jpg                                               00002B9CArt                            BB1CF510:"/>
          <p:cNvPicPr>
            <a:picLocks noChangeAspect="1" noChangeArrowheads="1"/>
          </p:cNvPicPr>
          <p:nvPr/>
        </p:nvPicPr>
        <p:blipFill>
          <a:blip r:embed="rId2"/>
          <a:srcRect/>
          <a:stretch>
            <a:fillRect/>
          </a:stretch>
        </p:blipFill>
        <p:spPr bwMode="auto">
          <a:xfrm>
            <a:off x="303213" y="1752600"/>
            <a:ext cx="8535987" cy="4310063"/>
          </a:xfrm>
          <a:prstGeom prst="rect">
            <a:avLst/>
          </a:prstGeom>
          <a:noFill/>
          <a:ln w="9525">
            <a:noFill/>
            <a:miter lim="800000"/>
            <a:headEnd/>
            <a:tailEnd/>
          </a:ln>
        </p:spPr>
      </p:pic>
      <p:sp>
        <p:nvSpPr>
          <p:cNvPr id="36868" name="TextBox 6"/>
          <p:cNvSpPr txBox="1">
            <a:spLocks noChangeArrowheads="1"/>
          </p:cNvSpPr>
          <p:nvPr/>
        </p:nvSpPr>
        <p:spPr bwMode="auto">
          <a:xfrm>
            <a:off x="152400" y="76200"/>
            <a:ext cx="8991600" cy="1138773"/>
          </a:xfrm>
          <a:prstGeom prst="rect">
            <a:avLst/>
          </a:prstGeom>
          <a:noFill/>
          <a:ln w="9525">
            <a:noFill/>
            <a:miter lim="800000"/>
            <a:headEnd/>
            <a:tailEnd/>
          </a:ln>
        </p:spPr>
        <p:txBody>
          <a:bodyPr>
            <a:prstTxWarp prst="textNoShape">
              <a:avLst/>
            </a:prstTxWarp>
            <a:spAutoFit/>
          </a:bodyPr>
          <a:lstStyle/>
          <a:p>
            <a:pPr algn="ctr"/>
            <a:r>
              <a:rPr lang="en-US" sz="4000" dirty="0">
                <a:solidFill>
                  <a:srgbClr val="12919C"/>
                </a:solidFill>
                <a:latin typeface="Arial"/>
                <a:cs typeface="Arial"/>
              </a:rPr>
              <a:t>Spemann and </a:t>
            </a:r>
            <a:r>
              <a:rPr lang="en-US" sz="4000" dirty="0" err="1">
                <a:solidFill>
                  <a:srgbClr val="12919C"/>
                </a:solidFill>
                <a:latin typeface="Arial"/>
                <a:cs typeface="Arial"/>
              </a:rPr>
              <a:t>Mangold</a:t>
            </a:r>
            <a:endParaRPr lang="en-US" sz="4000" dirty="0">
              <a:solidFill>
                <a:srgbClr val="12919C"/>
              </a:solidFill>
              <a:latin typeface="Arial"/>
              <a:cs typeface="Arial"/>
            </a:endParaRPr>
          </a:p>
          <a:p>
            <a:pPr algn="ctr"/>
            <a:r>
              <a:rPr lang="en-US" sz="2800" i="1" dirty="0" err="1">
                <a:solidFill>
                  <a:srgbClr val="404040"/>
                </a:solidFill>
                <a:latin typeface="Arial"/>
                <a:cs typeface="Arial"/>
              </a:rPr>
              <a:t>Explant</a:t>
            </a:r>
            <a:r>
              <a:rPr lang="en-US" sz="2800" i="1" dirty="0">
                <a:solidFill>
                  <a:srgbClr val="404040"/>
                </a:solidFill>
                <a:latin typeface="Arial"/>
                <a:cs typeface="Arial"/>
              </a:rPr>
              <a:t> Studies within Same Species </a:t>
            </a:r>
          </a:p>
        </p:txBody>
      </p:sp>
      <p:grpSp>
        <p:nvGrpSpPr>
          <p:cNvPr id="2" name="Group 5"/>
          <p:cNvGrpSpPr>
            <a:grpSpLocks/>
          </p:cNvGrpSpPr>
          <p:nvPr/>
        </p:nvGrpSpPr>
        <p:grpSpPr bwMode="auto">
          <a:xfrm>
            <a:off x="739619" y="3962397"/>
            <a:ext cx="2005169" cy="609161"/>
            <a:chOff x="1196605" y="4420394"/>
            <a:chExt cx="2004589" cy="609600"/>
          </a:xfrm>
        </p:grpSpPr>
        <p:sp>
          <p:nvSpPr>
            <p:cNvPr id="7" name="TextBox 6"/>
            <p:cNvSpPr txBox="1"/>
            <p:nvPr/>
          </p:nvSpPr>
          <p:spPr>
            <a:xfrm>
              <a:off x="1196605" y="4647574"/>
              <a:ext cx="2003794" cy="369598"/>
            </a:xfrm>
            <a:prstGeom prst="rect">
              <a:avLst/>
            </a:prstGeom>
            <a:noFill/>
          </p:spPr>
          <p:txBody>
            <a:bodyPr wrap="square">
              <a:spAutoFit/>
            </a:bodyPr>
            <a:lstStyle/>
            <a:p>
              <a:pPr>
                <a:defRPr/>
              </a:pPr>
              <a:r>
                <a:rPr lang="en-US" dirty="0">
                  <a:solidFill>
                    <a:srgbClr val="FF0000"/>
                  </a:solidFill>
                  <a:latin typeface="+mn-lt"/>
                  <a:ea typeface="ＭＳ Ｐゴシック" pitchFamily="1" charset="-128"/>
                  <a:cs typeface="ＭＳ Ｐゴシック" pitchFamily="1" charset="-128"/>
                </a:rPr>
                <a:t>New environment</a:t>
              </a:r>
            </a:p>
          </p:txBody>
        </p:sp>
        <p:cxnSp>
          <p:nvCxnSpPr>
            <p:cNvPr id="36871" name="Straight Arrow Connector 7"/>
            <p:cNvCxnSpPr>
              <a:cxnSpLocks noChangeShapeType="1"/>
            </p:cNvCxnSpPr>
            <p:nvPr/>
          </p:nvCxnSpPr>
          <p:spPr bwMode="auto">
            <a:xfrm rot="5400000" flipH="1" flipV="1">
              <a:off x="2895997" y="4724797"/>
              <a:ext cx="609600" cy="794"/>
            </a:xfrm>
            <a:prstGeom prst="straightConnector1">
              <a:avLst/>
            </a:prstGeom>
            <a:noFill/>
            <a:ln w="28575">
              <a:solidFill>
                <a:srgbClr val="FF0000"/>
              </a:solidFill>
              <a:round/>
              <a:headEnd/>
              <a:tailEnd type="arrow" w="med" len="med"/>
            </a:ln>
          </p:spPr>
        </p:cxnSp>
      </p:grpSp>
      <p:sp>
        <p:nvSpPr>
          <p:cNvPr id="8" name="TextBox 7"/>
          <p:cNvSpPr txBox="1"/>
          <p:nvPr/>
        </p:nvSpPr>
        <p:spPr bwMode="auto">
          <a:xfrm>
            <a:off x="3004898" y="4772341"/>
            <a:ext cx="1475113" cy="369332"/>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Detection</a:t>
            </a:r>
            <a:endParaRPr lang="en-US" dirty="0">
              <a:solidFill>
                <a:srgbClr val="FF0000"/>
              </a:solidFill>
              <a:latin typeface="+mn-lt"/>
              <a:ea typeface="ＭＳ Ｐゴシック" pitchFamily="1" charset="-128"/>
              <a:cs typeface="ＭＳ Ｐゴシック" pitchFamily="1" charset="-128"/>
            </a:endParaRPr>
          </a:p>
        </p:txBody>
      </p:sp>
    </p:spTree>
    <p:extLst>
      <p:ext uri="{BB962C8B-B14F-4D97-AF65-F5344CB8AC3E}">
        <p14:creationId xmlns:p14="http://schemas.microsoft.com/office/powerpoint/2010/main" val="4034197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p:txBody>
          <a:bodyPr/>
          <a:lstStyle/>
          <a:p>
            <a:pPr eaLnBrk="1" hangingPunct="1"/>
            <a:r>
              <a:rPr lang="en-US"/>
              <a:t>Figure 12.11 (3)</a:t>
            </a:r>
          </a:p>
        </p:txBody>
      </p:sp>
      <p:sp>
        <p:nvSpPr>
          <p:cNvPr id="37891" name="Rectangle 3"/>
          <p:cNvSpPr>
            <a:spLocks noChangeArrowheads="1"/>
          </p:cNvSpPr>
          <p:nvPr/>
        </p:nvSpPr>
        <p:spPr bwMode="auto">
          <a:xfrm>
            <a:off x="0" y="-198894"/>
            <a:ext cx="9144000" cy="68580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pic>
        <p:nvPicPr>
          <p:cNvPr id="37892" name="Picture 4" descr="figure 12-11 (3).jpg                                           00002B9CArt                            BB1CF510:"/>
          <p:cNvPicPr>
            <a:picLocks noChangeAspect="1" noChangeArrowheads="1"/>
          </p:cNvPicPr>
          <p:nvPr/>
        </p:nvPicPr>
        <p:blipFill>
          <a:blip r:embed="rId3"/>
          <a:srcRect/>
          <a:stretch>
            <a:fillRect/>
          </a:stretch>
        </p:blipFill>
        <p:spPr bwMode="auto">
          <a:xfrm>
            <a:off x="1371600" y="1524000"/>
            <a:ext cx="6524625" cy="5334000"/>
          </a:xfrm>
          <a:prstGeom prst="rect">
            <a:avLst/>
          </a:prstGeom>
          <a:noFill/>
          <a:ln w="9525">
            <a:noFill/>
            <a:miter lim="800000"/>
            <a:headEnd/>
            <a:tailEnd/>
          </a:ln>
        </p:spPr>
      </p:pic>
      <p:sp>
        <p:nvSpPr>
          <p:cNvPr id="37893" name="TextBox 6"/>
          <p:cNvSpPr txBox="1">
            <a:spLocks noChangeArrowheads="1"/>
          </p:cNvSpPr>
          <p:nvPr/>
        </p:nvSpPr>
        <p:spPr bwMode="auto">
          <a:xfrm>
            <a:off x="0" y="0"/>
            <a:ext cx="9144000" cy="1446550"/>
          </a:xfrm>
          <a:prstGeom prst="rect">
            <a:avLst/>
          </a:prstGeom>
          <a:noFill/>
          <a:ln w="9525">
            <a:noFill/>
            <a:miter lim="800000"/>
            <a:headEnd/>
            <a:tailEnd/>
          </a:ln>
        </p:spPr>
        <p:txBody>
          <a:bodyPr>
            <a:prstTxWarp prst="textNoShape">
              <a:avLst/>
            </a:prstTxWarp>
            <a:spAutoFit/>
          </a:bodyPr>
          <a:lstStyle/>
          <a:p>
            <a:pPr algn="ctr"/>
            <a:r>
              <a:rPr lang="en-US" sz="4000" dirty="0" smtClean="0">
                <a:solidFill>
                  <a:srgbClr val="12919C"/>
                </a:solidFill>
                <a:latin typeface="Arial"/>
                <a:cs typeface="Arial"/>
              </a:rPr>
              <a:t>What is Organizing the Cells? </a:t>
            </a:r>
          </a:p>
          <a:p>
            <a:pPr algn="ctr"/>
            <a:r>
              <a:rPr lang="en-US" sz="2400" i="1" dirty="0">
                <a:solidFill>
                  <a:schemeClr val="tx1">
                    <a:lumMod val="65000"/>
                    <a:lumOff val="35000"/>
                  </a:schemeClr>
                </a:solidFill>
                <a:latin typeface="Arial"/>
                <a:cs typeface="Arial"/>
              </a:rPr>
              <a:t>Do heads develop from host tissue?</a:t>
            </a:r>
            <a:r>
              <a:rPr lang="en-US" sz="2400" i="1" dirty="0" smtClean="0">
                <a:solidFill>
                  <a:schemeClr val="tx1">
                    <a:lumMod val="65000"/>
                    <a:lumOff val="35000"/>
                  </a:schemeClr>
                </a:solidFill>
                <a:latin typeface="Arial"/>
                <a:cs typeface="Arial"/>
              </a:rPr>
              <a:t> </a:t>
            </a:r>
          </a:p>
          <a:p>
            <a:pPr algn="ctr"/>
            <a:r>
              <a:rPr lang="en-US" sz="2400" i="1" dirty="0" smtClean="0">
                <a:solidFill>
                  <a:schemeClr val="tx1">
                    <a:lumMod val="65000"/>
                    <a:lumOff val="35000"/>
                  </a:schemeClr>
                </a:solidFill>
                <a:latin typeface="Arial"/>
                <a:cs typeface="Arial"/>
              </a:rPr>
              <a:t>How can we “trace” the transplanted cells?</a:t>
            </a:r>
          </a:p>
        </p:txBody>
      </p:sp>
    </p:spTree>
    <p:extLst>
      <p:ext uri="{BB962C8B-B14F-4D97-AF65-F5344CB8AC3E}">
        <p14:creationId xmlns:p14="http://schemas.microsoft.com/office/powerpoint/2010/main" val="180711569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normAutofit/>
          </a:bodyPr>
          <a:lstStyle/>
          <a:p>
            <a:r>
              <a:rPr lang="en-US" dirty="0" smtClean="0">
                <a:solidFill>
                  <a:srgbClr val="12919C"/>
                </a:solidFill>
              </a:rPr>
              <a:t>Nuclear Reprogramming</a:t>
            </a:r>
            <a:endParaRPr lang="en-US" dirty="0">
              <a:solidFill>
                <a:srgbClr val="660066"/>
              </a:solidFill>
              <a:latin typeface="Arial"/>
              <a:ea typeface="ＭＳ Ｐゴシック" charset="0"/>
              <a:cs typeface="Arial"/>
            </a:endParaRPr>
          </a:p>
        </p:txBody>
      </p:sp>
      <p:sp>
        <p:nvSpPr>
          <p:cNvPr id="21506" name="Content Placeholder 2"/>
          <p:cNvSpPr>
            <a:spLocks noGrp="1"/>
          </p:cNvSpPr>
          <p:nvPr>
            <p:ph idx="1"/>
          </p:nvPr>
        </p:nvSpPr>
        <p:spPr>
          <a:xfrm>
            <a:off x="0" y="1981200"/>
            <a:ext cx="9372600" cy="4114800"/>
          </a:xfrm>
        </p:spPr>
        <p:txBody>
          <a:bodyPr/>
          <a:lstStyle/>
          <a:p>
            <a:r>
              <a:rPr lang="en-US" dirty="0">
                <a:solidFill>
                  <a:schemeClr val="tx1">
                    <a:lumMod val="75000"/>
                    <a:lumOff val="25000"/>
                  </a:schemeClr>
                </a:solidFill>
                <a:latin typeface="Helvetica" charset="0"/>
                <a:ea typeface="ＭＳ Ｐゴシック" charset="0"/>
                <a:cs typeface="Helvetica" charset="0"/>
              </a:rPr>
              <a:t>Happens at three important moments in your </a:t>
            </a:r>
            <a:r>
              <a:rPr lang="en-US" dirty="0" smtClean="0">
                <a:solidFill>
                  <a:schemeClr val="tx1">
                    <a:lumMod val="75000"/>
                    <a:lumOff val="25000"/>
                  </a:schemeClr>
                </a:solidFill>
                <a:latin typeface="Helvetica" charset="0"/>
                <a:ea typeface="ＭＳ Ｐゴシック" charset="0"/>
                <a:cs typeface="Helvetica" charset="0"/>
              </a:rPr>
              <a:t>life</a:t>
            </a:r>
          </a:p>
          <a:p>
            <a:pPr lvl="1"/>
            <a:r>
              <a:rPr lang="en-US" sz="2000" b="1" dirty="0" smtClean="0">
                <a:solidFill>
                  <a:schemeClr val="tx1">
                    <a:lumMod val="75000"/>
                    <a:lumOff val="25000"/>
                  </a:schemeClr>
                </a:solidFill>
                <a:latin typeface="Helvetica" charset="0"/>
                <a:ea typeface="ＭＳ Ｐゴシック" charset="0"/>
                <a:cs typeface="Helvetica" charset="0"/>
              </a:rPr>
              <a:t>Gametogenesis: </a:t>
            </a:r>
            <a:r>
              <a:rPr lang="en-US" sz="2000" dirty="0" smtClean="0">
                <a:solidFill>
                  <a:schemeClr val="tx1">
                    <a:lumMod val="75000"/>
                    <a:lumOff val="25000"/>
                  </a:schemeClr>
                </a:solidFill>
                <a:latin typeface="Helvetica" charset="0"/>
                <a:ea typeface="ＭＳ Ｐゴシック" charset="0"/>
                <a:cs typeface="Helvetica" charset="0"/>
              </a:rPr>
              <a:t>Genomic Imprinting</a:t>
            </a:r>
          </a:p>
          <a:p>
            <a:pPr lvl="1"/>
            <a:r>
              <a:rPr lang="en-US" sz="2000" b="1" dirty="0" smtClean="0">
                <a:solidFill>
                  <a:schemeClr val="tx1">
                    <a:lumMod val="75000"/>
                    <a:lumOff val="25000"/>
                  </a:schemeClr>
                </a:solidFill>
                <a:latin typeface="Helvetica" charset="0"/>
                <a:ea typeface="ＭＳ Ｐゴシック" charset="0"/>
                <a:cs typeface="Helvetica" charset="0"/>
              </a:rPr>
              <a:t>Embryogenesis: </a:t>
            </a:r>
            <a:r>
              <a:rPr lang="en-US" sz="2000" dirty="0" smtClean="0">
                <a:solidFill>
                  <a:schemeClr val="tx1">
                    <a:lumMod val="75000"/>
                    <a:lumOff val="25000"/>
                  </a:schemeClr>
                </a:solidFill>
                <a:latin typeface="Helvetica" charset="0"/>
                <a:ea typeface="ＭＳ Ｐゴシック" charset="0"/>
                <a:cs typeface="Helvetica" charset="0"/>
              </a:rPr>
              <a:t>Cell Differentiation</a:t>
            </a:r>
          </a:p>
          <a:p>
            <a:pPr lvl="1"/>
            <a:r>
              <a:rPr lang="en-US" sz="2000" b="1" dirty="0" smtClean="0">
                <a:solidFill>
                  <a:schemeClr val="tx1">
                    <a:lumMod val="75000"/>
                    <a:lumOff val="25000"/>
                  </a:schemeClr>
                </a:solidFill>
                <a:latin typeface="Helvetica" charset="0"/>
                <a:ea typeface="ＭＳ Ｐゴシック" charset="0"/>
                <a:cs typeface="Helvetica" charset="0"/>
              </a:rPr>
              <a:t>Adult: </a:t>
            </a:r>
            <a:r>
              <a:rPr lang="en-US" sz="2000" dirty="0" smtClean="0">
                <a:solidFill>
                  <a:schemeClr val="tx1">
                    <a:lumMod val="75000"/>
                    <a:lumOff val="25000"/>
                  </a:schemeClr>
                </a:solidFill>
                <a:latin typeface="Helvetica" charset="0"/>
                <a:ea typeface="ＭＳ Ｐゴシック" charset="0"/>
                <a:cs typeface="Helvetica" charset="0"/>
              </a:rPr>
              <a:t>Change in gene expression dependent on environment (diet, exercise, stress, etc.) </a:t>
            </a:r>
            <a:endParaRPr lang="en-US" sz="2000" dirty="0">
              <a:solidFill>
                <a:schemeClr val="tx1">
                  <a:lumMod val="75000"/>
                  <a:lumOff val="25000"/>
                </a:schemeClr>
              </a:solidFill>
              <a:latin typeface="Helvetica" charset="0"/>
              <a:ea typeface="ＭＳ Ｐゴシック" charset="0"/>
              <a:cs typeface="Helvetica" charset="0"/>
            </a:endParaRPr>
          </a:p>
          <a:p>
            <a:r>
              <a:rPr lang="en-US" dirty="0">
                <a:solidFill>
                  <a:schemeClr val="tx1">
                    <a:lumMod val="75000"/>
                    <a:lumOff val="25000"/>
                  </a:schemeClr>
                </a:solidFill>
                <a:latin typeface="Helvetica" charset="0"/>
                <a:ea typeface="ＭＳ Ｐゴシック" charset="0"/>
                <a:cs typeface="Helvetica" charset="0"/>
              </a:rPr>
              <a:t>The mechanism is the same </a:t>
            </a:r>
          </a:p>
          <a:p>
            <a:r>
              <a:rPr lang="en-US" dirty="0">
                <a:solidFill>
                  <a:schemeClr val="tx1">
                    <a:lumMod val="75000"/>
                    <a:lumOff val="25000"/>
                  </a:schemeClr>
                </a:solidFill>
                <a:latin typeface="Helvetica" charset="0"/>
                <a:ea typeface="ＭＳ Ｐゴシック" charset="0"/>
                <a:cs typeface="Helvetica" charset="0"/>
              </a:rPr>
              <a:t>But the outcomes serve different purposes</a:t>
            </a:r>
          </a:p>
        </p:txBody>
      </p:sp>
    </p:spTree>
    <p:extLst>
      <p:ext uri="{BB962C8B-B14F-4D97-AF65-F5344CB8AC3E}">
        <p14:creationId xmlns:p14="http://schemas.microsoft.com/office/powerpoint/2010/main" val="422736902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5" descr="figure 12-12.jpg                                               00002B9CArt                            BB1CF510:"/>
          <p:cNvPicPr>
            <a:picLocks noChangeAspect="1" noChangeArrowheads="1"/>
          </p:cNvPicPr>
          <p:nvPr/>
        </p:nvPicPr>
        <p:blipFill>
          <a:blip r:embed="rId2"/>
          <a:srcRect/>
          <a:stretch>
            <a:fillRect/>
          </a:stretch>
        </p:blipFill>
        <p:spPr bwMode="auto">
          <a:xfrm>
            <a:off x="769093" y="2449110"/>
            <a:ext cx="6717944" cy="4408890"/>
          </a:xfrm>
          <a:prstGeom prst="rect">
            <a:avLst/>
          </a:prstGeom>
          <a:noFill/>
          <a:ln w="9525">
            <a:noFill/>
            <a:miter lim="800000"/>
            <a:headEnd/>
            <a:tailEnd/>
          </a:ln>
        </p:spPr>
      </p:pic>
      <p:sp>
        <p:nvSpPr>
          <p:cNvPr id="38917" name="TextBox 6"/>
          <p:cNvSpPr txBox="1">
            <a:spLocks noChangeArrowheads="1"/>
          </p:cNvSpPr>
          <p:nvPr/>
        </p:nvSpPr>
        <p:spPr bwMode="auto">
          <a:xfrm>
            <a:off x="0" y="76200"/>
            <a:ext cx="8991600" cy="2800767"/>
          </a:xfrm>
          <a:prstGeom prst="rect">
            <a:avLst/>
          </a:prstGeom>
          <a:noFill/>
          <a:ln w="9525">
            <a:noFill/>
            <a:miter lim="800000"/>
            <a:headEnd/>
            <a:tailEnd/>
          </a:ln>
        </p:spPr>
        <p:txBody>
          <a:bodyPr>
            <a:prstTxWarp prst="textNoShape">
              <a:avLst/>
            </a:prstTxWarp>
            <a:spAutoFit/>
          </a:bodyPr>
          <a:lstStyle/>
          <a:p>
            <a:pPr algn="ctr"/>
            <a:r>
              <a:rPr lang="en-US" sz="3200" dirty="0" err="1">
                <a:solidFill>
                  <a:srgbClr val="12919C"/>
                </a:solidFill>
                <a:latin typeface="Arial"/>
                <a:cs typeface="Arial"/>
              </a:rPr>
              <a:t>Mangold</a:t>
            </a:r>
            <a:r>
              <a:rPr lang="en-US" sz="3200" dirty="0">
                <a:solidFill>
                  <a:srgbClr val="12919C"/>
                </a:solidFill>
                <a:latin typeface="Arial"/>
                <a:cs typeface="Arial"/>
              </a:rPr>
              <a:t> and Spemann </a:t>
            </a:r>
          </a:p>
          <a:p>
            <a:pPr algn="ctr"/>
            <a:r>
              <a:rPr lang="en-US" sz="3200" dirty="0" err="1">
                <a:solidFill>
                  <a:srgbClr val="12919C"/>
                </a:solidFill>
                <a:latin typeface="Arial"/>
                <a:cs typeface="Arial"/>
              </a:rPr>
              <a:t>Explant</a:t>
            </a:r>
            <a:r>
              <a:rPr lang="en-US" sz="3200" dirty="0" smtClean="0">
                <a:solidFill>
                  <a:srgbClr val="12919C"/>
                </a:solidFill>
                <a:latin typeface="Arial"/>
                <a:cs typeface="Arial"/>
              </a:rPr>
              <a:t> Studies Related Species</a:t>
            </a:r>
          </a:p>
          <a:p>
            <a:pPr algn="ctr"/>
            <a:r>
              <a:rPr lang="en-US" sz="2000" i="1" dirty="0" smtClean="0">
                <a:solidFill>
                  <a:schemeClr val="tx1">
                    <a:lumMod val="65000"/>
                    <a:lumOff val="35000"/>
                  </a:schemeClr>
                </a:solidFill>
                <a:latin typeface="Arial"/>
                <a:cs typeface="Arial"/>
              </a:rPr>
              <a:t>Related Species Have Different Chromosome Number</a:t>
            </a:r>
          </a:p>
          <a:p>
            <a:pPr algn="ctr"/>
            <a:r>
              <a:rPr lang="en-US" sz="2000" i="1" dirty="0" smtClean="0">
                <a:solidFill>
                  <a:schemeClr val="tx1">
                    <a:lumMod val="65000"/>
                    <a:lumOff val="35000"/>
                  </a:schemeClr>
                </a:solidFill>
                <a:latin typeface="Arial"/>
                <a:cs typeface="Arial"/>
              </a:rPr>
              <a:t>So the “trace” is possible </a:t>
            </a:r>
          </a:p>
          <a:p>
            <a:pPr algn="ctr"/>
            <a:r>
              <a:rPr lang="en-US" sz="2000" dirty="0" smtClean="0">
                <a:solidFill>
                  <a:schemeClr val="tx1">
                    <a:lumMod val="65000"/>
                    <a:lumOff val="35000"/>
                  </a:schemeClr>
                </a:solidFill>
                <a:latin typeface="Arial"/>
                <a:cs typeface="Arial"/>
              </a:rPr>
              <a:t>Note: The colors here are misleading</a:t>
            </a:r>
            <a:br>
              <a:rPr lang="en-US" sz="2000" dirty="0" smtClean="0">
                <a:solidFill>
                  <a:schemeClr val="tx1">
                    <a:lumMod val="65000"/>
                    <a:lumOff val="35000"/>
                  </a:schemeClr>
                </a:solidFill>
                <a:latin typeface="Arial"/>
                <a:cs typeface="Arial"/>
              </a:rPr>
            </a:br>
            <a:r>
              <a:rPr lang="en-US" sz="2000" dirty="0" smtClean="0">
                <a:solidFill>
                  <a:schemeClr val="tx1">
                    <a:lumMod val="65000"/>
                    <a:lumOff val="35000"/>
                  </a:schemeClr>
                </a:solidFill>
                <a:latin typeface="Arial"/>
                <a:cs typeface="Arial"/>
              </a:rPr>
              <a:t>Both the duck and the chick </a:t>
            </a:r>
            <a:r>
              <a:rPr lang="en-US" sz="2000" dirty="0" err="1" smtClean="0">
                <a:solidFill>
                  <a:schemeClr val="tx1">
                    <a:lumMod val="65000"/>
                    <a:lumOff val="35000"/>
                  </a:schemeClr>
                </a:solidFill>
                <a:latin typeface="Arial"/>
                <a:cs typeface="Arial"/>
              </a:rPr>
              <a:t>notocord</a:t>
            </a:r>
            <a:r>
              <a:rPr lang="en-US" sz="2000" dirty="0" smtClean="0">
                <a:solidFill>
                  <a:schemeClr val="tx1">
                    <a:lumMod val="65000"/>
                    <a:lumOff val="35000"/>
                  </a:schemeClr>
                </a:solidFill>
                <a:latin typeface="Arial"/>
                <a:cs typeface="Arial"/>
              </a:rPr>
              <a:t> are </a:t>
            </a:r>
            <a:r>
              <a:rPr lang="en-US" sz="2000" dirty="0" err="1" smtClean="0">
                <a:solidFill>
                  <a:schemeClr val="tx1">
                    <a:lumMod val="65000"/>
                    <a:lumOff val="35000"/>
                  </a:schemeClr>
                </a:solidFill>
                <a:latin typeface="Arial"/>
                <a:cs typeface="Arial"/>
              </a:rPr>
              <a:t>mesodermal</a:t>
            </a:r>
            <a:r>
              <a:rPr lang="en-US" sz="2000" dirty="0" smtClean="0">
                <a:solidFill>
                  <a:schemeClr val="tx1">
                    <a:lumMod val="65000"/>
                    <a:lumOff val="35000"/>
                  </a:schemeClr>
                </a:solidFill>
                <a:latin typeface="Arial"/>
                <a:cs typeface="Arial"/>
              </a:rPr>
              <a:t> </a:t>
            </a:r>
            <a:endParaRPr lang="en-US" sz="2000" i="1" dirty="0" smtClean="0">
              <a:solidFill>
                <a:schemeClr val="tx1">
                  <a:lumMod val="65000"/>
                  <a:lumOff val="35000"/>
                </a:schemeClr>
              </a:solidFill>
              <a:latin typeface="Arial"/>
              <a:cs typeface="Arial"/>
            </a:endParaRPr>
          </a:p>
          <a:p>
            <a:pPr algn="ctr"/>
            <a:endParaRPr lang="en-US" sz="3200" dirty="0">
              <a:solidFill>
                <a:srgbClr val="660066"/>
              </a:solidFill>
              <a:latin typeface="Helvetica"/>
              <a:cs typeface="Helvetica"/>
            </a:endParaRPr>
          </a:p>
        </p:txBody>
      </p:sp>
    </p:spTree>
    <p:extLst>
      <p:ext uri="{BB962C8B-B14F-4D97-AF65-F5344CB8AC3E}">
        <p14:creationId xmlns:p14="http://schemas.microsoft.com/office/powerpoint/2010/main" val="2390511253"/>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normAutofit fontScale="90000"/>
          </a:bodyPr>
          <a:lstStyle/>
          <a:p>
            <a:pPr eaLnBrk="1" hangingPunct="1"/>
            <a:r>
              <a:rPr lang="en-US" dirty="0" smtClean="0">
                <a:solidFill>
                  <a:srgbClr val="12919C"/>
                </a:solidFill>
              </a:rPr>
              <a:t>Gene Expression</a:t>
            </a:r>
            <a:br>
              <a:rPr lang="en-US" dirty="0" smtClean="0">
                <a:solidFill>
                  <a:srgbClr val="12919C"/>
                </a:solidFill>
              </a:rPr>
            </a:br>
            <a:r>
              <a:rPr lang="en-US" dirty="0" smtClean="0">
                <a:solidFill>
                  <a:srgbClr val="12919C"/>
                </a:solidFill>
              </a:rPr>
              <a:t>During Development</a:t>
            </a:r>
          </a:p>
        </p:txBody>
      </p:sp>
      <p:sp>
        <p:nvSpPr>
          <p:cNvPr id="15363" name="Content Placeholder 2"/>
          <p:cNvSpPr>
            <a:spLocks noGrp="1"/>
          </p:cNvSpPr>
          <p:nvPr>
            <p:ph idx="1"/>
          </p:nvPr>
        </p:nvSpPr>
        <p:spPr>
          <a:xfrm>
            <a:off x="0" y="1667645"/>
            <a:ext cx="9444536" cy="3522859"/>
          </a:xfrm>
        </p:spPr>
        <p:txBody>
          <a:bodyPr>
            <a:normAutofit/>
          </a:bodyPr>
          <a:lstStyle/>
          <a:p>
            <a:pPr eaLnBrk="1" hangingPunct="1"/>
            <a:r>
              <a:rPr lang="en-US" sz="2400" dirty="0" smtClean="0"/>
              <a:t>Cells differentiate in response to cell signals </a:t>
            </a:r>
          </a:p>
          <a:p>
            <a:pPr eaLnBrk="1" hangingPunct="1"/>
            <a:r>
              <a:rPr lang="en-US" sz="2400" dirty="0" smtClean="0"/>
              <a:t>As cells differentiate they alter access to the genes</a:t>
            </a:r>
          </a:p>
          <a:p>
            <a:pPr eaLnBrk="1" hangingPunct="1"/>
            <a:r>
              <a:rPr lang="en-US" sz="2400" dirty="0" smtClean="0"/>
              <a:t>This alteration is a response to external signals</a:t>
            </a:r>
          </a:p>
          <a:p>
            <a:pPr eaLnBrk="1" hangingPunct="1"/>
            <a:r>
              <a:rPr lang="en-US" sz="2400" dirty="0" smtClean="0"/>
              <a:t>This alteration can be long lasting</a:t>
            </a:r>
          </a:p>
          <a:p>
            <a:pPr eaLnBrk="1" hangingPunct="1"/>
            <a:r>
              <a:rPr lang="en-US" sz="2400" dirty="0" smtClean="0"/>
              <a:t>This is called Nuclear DNA Reprogramming</a:t>
            </a:r>
          </a:p>
          <a:p>
            <a:pPr lvl="1" eaLnBrk="1" hangingPunct="1"/>
            <a:r>
              <a:rPr lang="en-US" sz="2000" dirty="0" smtClean="0">
                <a:cs typeface="ＭＳ Ｐゴシック" charset="-128"/>
              </a:rPr>
              <a:t>Gurdon experiment</a:t>
            </a:r>
          </a:p>
          <a:p>
            <a:pPr lvl="2">
              <a:buFont typeface="Wingdings" charset="2"/>
              <a:buChar char="à"/>
            </a:pPr>
            <a:r>
              <a:rPr lang="en-US" sz="2000" dirty="0" smtClean="0">
                <a:cs typeface="ＭＳ Ｐゴシック" charset="-128"/>
                <a:sym typeface="Wingdings" charset="2"/>
              </a:rPr>
              <a:t>egg cytoplasm has proteins that reprogram the adult cell DNA</a:t>
            </a:r>
          </a:p>
          <a:p>
            <a:pPr lvl="1" eaLnBrk="1" hangingPunct="1"/>
            <a:r>
              <a:rPr lang="en-US" sz="2000" dirty="0" smtClean="0">
                <a:cs typeface="ＭＳ Ｐゴシック" charset="-128"/>
                <a:sym typeface="Wingdings" charset="2"/>
              </a:rPr>
              <a:t>What happened in the Spemann and </a:t>
            </a:r>
            <a:r>
              <a:rPr lang="en-US" sz="2000" dirty="0" err="1" smtClean="0">
                <a:cs typeface="ＭＳ Ｐゴシック" charset="-128"/>
                <a:sym typeface="Wingdings" charset="2"/>
              </a:rPr>
              <a:t>Mangold</a:t>
            </a:r>
            <a:r>
              <a:rPr lang="en-US" sz="2000" dirty="0" smtClean="0">
                <a:cs typeface="ＭＳ Ｐゴシック" charset="-128"/>
                <a:sym typeface="Wingdings" charset="2"/>
              </a:rPr>
              <a:t> experiment?</a:t>
            </a:r>
          </a:p>
          <a:p>
            <a:pPr lvl="2">
              <a:buNone/>
            </a:pPr>
            <a:endParaRPr lang="en-US" sz="1600" dirty="0" smtClean="0">
              <a:cs typeface="ＭＳ Ｐゴシック" charset="-128"/>
            </a:endParaRPr>
          </a:p>
        </p:txBody>
      </p:sp>
      <p:sp>
        <p:nvSpPr>
          <p:cNvPr id="4" name="TextBox 3"/>
          <p:cNvSpPr txBox="1"/>
          <p:nvPr/>
        </p:nvSpPr>
        <p:spPr>
          <a:xfrm>
            <a:off x="933335" y="5040612"/>
            <a:ext cx="8332464" cy="1908215"/>
          </a:xfrm>
          <a:prstGeom prst="rect">
            <a:avLst/>
          </a:prstGeom>
          <a:noFill/>
        </p:spPr>
        <p:txBody>
          <a:bodyPr wrap="square" rtlCol="0">
            <a:spAutoFit/>
          </a:bodyPr>
          <a:lstStyle/>
          <a:p>
            <a:pPr marL="0" lvl="2"/>
            <a:r>
              <a:rPr lang="en-US" sz="2000" dirty="0" smtClean="0">
                <a:cs typeface="ＭＳ Ｐゴシック" charset="-128"/>
                <a:sym typeface="Wingdings"/>
              </a:rPr>
              <a:t></a:t>
            </a:r>
            <a:r>
              <a:rPr lang="en-US" sz="1600" dirty="0" smtClean="0">
                <a:cs typeface="ＭＳ Ｐゴシック" charset="-128"/>
                <a:sym typeface="Wingdings"/>
              </a:rPr>
              <a:t> </a:t>
            </a:r>
            <a:r>
              <a:rPr lang="en-US" sz="1600" dirty="0" smtClean="0">
                <a:cs typeface="ＭＳ Ｐゴシック" charset="-128"/>
                <a:sym typeface="Wingdings" charset="2"/>
              </a:rPr>
              <a:t> </a:t>
            </a:r>
            <a:r>
              <a:rPr lang="en-US" sz="2000" dirty="0" smtClean="0">
                <a:cs typeface="ＭＳ Ｐゴシック" charset="-128"/>
                <a:sym typeface="Wingdings" charset="2"/>
              </a:rPr>
              <a:t>Transplanted chick cells had DNA that was programmed to be a certain cell type by the gastrula stage, so when transplanted into duck, the chick cells were maintained their epigenetic marks, and made proteins necessary for </a:t>
            </a:r>
            <a:r>
              <a:rPr lang="en-US" sz="2000" dirty="0" err="1" smtClean="0">
                <a:cs typeface="ＭＳ Ｐゴシック" charset="-128"/>
                <a:sym typeface="Wingdings" charset="2"/>
              </a:rPr>
              <a:t>notocord</a:t>
            </a:r>
            <a:r>
              <a:rPr lang="en-US" sz="2000" dirty="0" smtClean="0">
                <a:cs typeface="ＭＳ Ｐゴシック" charset="-128"/>
                <a:sym typeface="Wingdings" charset="2"/>
              </a:rPr>
              <a:t> (ectoderm) differentiation and secreted signals that induced the duck cells to differentiate into </a:t>
            </a:r>
            <a:r>
              <a:rPr lang="en-US" sz="2000" dirty="0" err="1" smtClean="0">
                <a:cs typeface="ＭＳ Ｐゴシック" charset="-128"/>
                <a:sym typeface="Wingdings" charset="2"/>
              </a:rPr>
              <a:t>notocord</a:t>
            </a:r>
            <a:r>
              <a:rPr lang="en-US" sz="2000" dirty="0" smtClean="0">
                <a:cs typeface="ＭＳ Ｐゴシック" charset="-128"/>
                <a:sym typeface="Wingdings" charset="2"/>
              </a:rPr>
              <a:t> </a:t>
            </a:r>
          </a:p>
          <a:p>
            <a:endParaRPr lang="en-US" dirty="0"/>
          </a:p>
        </p:txBody>
      </p:sp>
    </p:spTree>
    <p:extLst>
      <p:ext uri="{BB962C8B-B14F-4D97-AF65-F5344CB8AC3E}">
        <p14:creationId xmlns:p14="http://schemas.microsoft.com/office/powerpoint/2010/main" val="24046921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363">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36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36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36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childTnLst>
                                    <p:set>
                                      <p:cBhvr>
                                        <p:cTn id="32"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1" nodeType="clickEffect">
                                  <p:stCondLst>
                                    <p:cond delay="0"/>
                                  </p:stCondLst>
                                  <p:childTnLst>
                                    <p:set>
                                      <p:cBhvr>
                                        <p:cTn id="36"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1" nodeType="clickEffect">
                                  <p:stCondLst>
                                    <p:cond delay="0"/>
                                  </p:stCondLst>
                                  <p:childTnLst>
                                    <p:set>
                                      <p:cBhvr>
                                        <p:cTn id="40"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1" nodeType="clickEffect">
                                  <p:stCondLst>
                                    <p:cond delay="0"/>
                                  </p:stCondLst>
                                  <p:childTnLst>
                                    <p:set>
                                      <p:cBhvr>
                                        <p:cTn id="44"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1" nodeType="clickEffect">
                                  <p:stCondLst>
                                    <p:cond delay="0"/>
                                  </p:stCondLst>
                                  <p:childTnLst>
                                    <p:set>
                                      <p:cBhvr>
                                        <p:cTn id="48" dur="1" fill="hold">
                                          <p:stCondLst>
                                            <p:cond delay="0"/>
                                          </p:stCondLst>
                                        </p:cTn>
                                        <p:tgtEl>
                                          <p:spTgt spid="15363">
                                            <p:txEl>
                                              <p:pRg st="4" end="4"/>
                                            </p:txEl>
                                          </p:spTgt>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15363">
                                            <p:txEl>
                                              <p:pRg st="5" end="5"/>
                                            </p:txEl>
                                          </p:spTgt>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15363">
                                            <p:txEl>
                                              <p:pRg st="6" end="6"/>
                                            </p:txEl>
                                          </p:spTgt>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15363">
                                            <p:txEl>
                                              <p:pRg st="7" end="7"/>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P spid="15363" grpId="1" build="p"/>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457200" y="0"/>
            <a:ext cx="8229600" cy="1356442"/>
          </a:xfrm>
        </p:spPr>
        <p:txBody>
          <a:bodyPr>
            <a:normAutofit fontScale="90000"/>
          </a:bodyPr>
          <a:lstStyle/>
          <a:p>
            <a:r>
              <a:rPr lang="en-US" sz="2800" dirty="0" smtClean="0">
                <a:solidFill>
                  <a:schemeClr val="tx1">
                    <a:lumMod val="65000"/>
                    <a:lumOff val="35000"/>
                  </a:schemeClr>
                </a:solidFill>
              </a:rPr>
              <a:t/>
            </a:r>
            <a:br>
              <a:rPr lang="en-US" sz="2800" dirty="0" smtClean="0">
                <a:solidFill>
                  <a:schemeClr val="tx1">
                    <a:lumMod val="65000"/>
                    <a:lumOff val="35000"/>
                  </a:schemeClr>
                </a:solidFill>
              </a:rPr>
            </a:br>
            <a:r>
              <a:rPr lang="en-US" sz="2800" dirty="0" smtClean="0">
                <a:solidFill>
                  <a:schemeClr val="tx1">
                    <a:lumMod val="65000"/>
                    <a:lumOff val="35000"/>
                  </a:schemeClr>
                </a:solidFill>
              </a:rPr>
              <a:t>Note: The colors here are misleading</a:t>
            </a:r>
            <a:br>
              <a:rPr lang="en-US" sz="2800" dirty="0" smtClean="0">
                <a:solidFill>
                  <a:schemeClr val="tx1">
                    <a:lumMod val="65000"/>
                    <a:lumOff val="35000"/>
                  </a:schemeClr>
                </a:solidFill>
              </a:rPr>
            </a:br>
            <a:r>
              <a:rPr lang="en-US" sz="2800" dirty="0" smtClean="0">
                <a:solidFill>
                  <a:schemeClr val="tx1">
                    <a:lumMod val="65000"/>
                    <a:lumOff val="35000"/>
                  </a:schemeClr>
                </a:solidFill>
              </a:rPr>
              <a:t>Both the duck and the chick </a:t>
            </a:r>
            <a:r>
              <a:rPr lang="en-US" sz="2800" dirty="0" err="1" smtClean="0">
                <a:solidFill>
                  <a:schemeClr val="tx1">
                    <a:lumMod val="65000"/>
                    <a:lumOff val="35000"/>
                  </a:schemeClr>
                </a:solidFill>
              </a:rPr>
              <a:t>notocord</a:t>
            </a:r>
            <a:r>
              <a:rPr lang="en-US" sz="2800" dirty="0" smtClean="0">
                <a:solidFill>
                  <a:schemeClr val="tx1">
                    <a:lumMod val="65000"/>
                    <a:lumOff val="35000"/>
                  </a:schemeClr>
                </a:solidFill>
              </a:rPr>
              <a:t> are </a:t>
            </a:r>
            <a:r>
              <a:rPr lang="en-US" sz="2800" dirty="0" err="1" smtClean="0">
                <a:solidFill>
                  <a:schemeClr val="tx1">
                    <a:lumMod val="65000"/>
                    <a:lumOff val="35000"/>
                  </a:schemeClr>
                </a:solidFill>
              </a:rPr>
              <a:t>mesodermal</a:t>
            </a:r>
            <a:r>
              <a:rPr lang="en-US" sz="2800" dirty="0" smtClean="0">
                <a:solidFill>
                  <a:schemeClr val="tx1">
                    <a:lumMod val="65000"/>
                    <a:lumOff val="35000"/>
                  </a:schemeClr>
                </a:solidFill>
              </a:rPr>
              <a:t> </a:t>
            </a:r>
            <a:endParaRPr lang="en-US" sz="2800" dirty="0">
              <a:solidFill>
                <a:schemeClr val="tx1">
                  <a:lumMod val="65000"/>
                  <a:lumOff val="35000"/>
                </a:schemeClr>
              </a:solidFill>
            </a:endParaRPr>
          </a:p>
        </p:txBody>
      </p:sp>
      <p:pic>
        <p:nvPicPr>
          <p:cNvPr id="38916" name="Picture 5" descr="figure 12-12.jpg                                               00002B9CArt                            BB1CF510:"/>
          <p:cNvPicPr>
            <a:picLocks noChangeAspect="1" noChangeArrowheads="1"/>
          </p:cNvPicPr>
          <p:nvPr/>
        </p:nvPicPr>
        <p:blipFill>
          <a:blip r:embed="rId2"/>
          <a:srcRect/>
          <a:stretch>
            <a:fillRect/>
          </a:stretch>
        </p:blipFill>
        <p:spPr bwMode="auto">
          <a:xfrm>
            <a:off x="392113" y="1407543"/>
            <a:ext cx="8359775" cy="5486400"/>
          </a:xfrm>
          <a:prstGeom prst="rect">
            <a:avLst/>
          </a:prstGeom>
          <a:noFill/>
          <a:ln w="9525">
            <a:noFill/>
            <a:miter lim="800000"/>
            <a:headEnd/>
            <a:tailEnd/>
          </a:ln>
        </p:spPr>
      </p:pic>
      <p:sp>
        <p:nvSpPr>
          <p:cNvPr id="38917" name="TextBox 6"/>
          <p:cNvSpPr txBox="1">
            <a:spLocks noChangeArrowheads="1"/>
          </p:cNvSpPr>
          <p:nvPr/>
        </p:nvSpPr>
        <p:spPr bwMode="auto">
          <a:xfrm>
            <a:off x="152400" y="0"/>
            <a:ext cx="8991600" cy="584776"/>
          </a:xfrm>
          <a:prstGeom prst="rect">
            <a:avLst/>
          </a:prstGeom>
          <a:noFill/>
          <a:ln w="9525">
            <a:noFill/>
            <a:miter lim="800000"/>
            <a:headEnd/>
            <a:tailEnd/>
          </a:ln>
        </p:spPr>
        <p:txBody>
          <a:bodyPr wrap="square">
            <a:prstTxWarp prst="textNoShape">
              <a:avLst/>
            </a:prstTxWarp>
            <a:spAutoFit/>
          </a:bodyPr>
          <a:lstStyle/>
          <a:p>
            <a:pPr algn="ctr"/>
            <a:r>
              <a:rPr lang="en-US" sz="3200" dirty="0" smtClean="0">
                <a:solidFill>
                  <a:srgbClr val="12919C"/>
                </a:solidFill>
                <a:latin typeface="Arial"/>
                <a:cs typeface="Arial"/>
              </a:rPr>
              <a:t>The Spemann Organizer &amp; Genetic Memory </a:t>
            </a:r>
          </a:p>
        </p:txBody>
      </p:sp>
    </p:spTree>
    <p:extLst>
      <p:ext uri="{BB962C8B-B14F-4D97-AF65-F5344CB8AC3E}">
        <p14:creationId xmlns:p14="http://schemas.microsoft.com/office/powerpoint/2010/main" val="283232052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5"/>
          <p:cNvSpPr txBox="1">
            <a:spLocks/>
          </p:cNvSpPr>
          <p:nvPr/>
        </p:nvSpPr>
        <p:spPr bwMode="auto">
          <a:xfrm>
            <a:off x="314325" y="1528763"/>
            <a:ext cx="8616950" cy="1600200"/>
          </a:xfrm>
          <a:prstGeom prst="rect">
            <a:avLst/>
          </a:prstGeom>
          <a:noFill/>
          <a:ln w="9525">
            <a:noFill/>
            <a:miter lim="800000"/>
            <a:headEnd/>
            <a:tailEnd/>
          </a:ln>
        </p:spPr>
        <p:txBody>
          <a:bodyPr anchor="b">
            <a:prstTxWarp prst="textNoShape">
              <a:avLst/>
            </a:prstTxWarp>
          </a:bodyPr>
          <a:lstStyle/>
          <a:p>
            <a:pPr algn="ctr"/>
            <a:r>
              <a:rPr lang="en-US" sz="4400" dirty="0" smtClean="0">
                <a:solidFill>
                  <a:srgbClr val="12919C"/>
                </a:solidFill>
                <a:latin typeface="Arial"/>
                <a:ea typeface="Helvetica" charset="0"/>
                <a:cs typeface="Arial"/>
              </a:rPr>
              <a:t>Molecular Representation of the Spemann &amp; </a:t>
            </a:r>
            <a:r>
              <a:rPr lang="en-US" sz="4400" dirty="0" err="1" smtClean="0">
                <a:solidFill>
                  <a:srgbClr val="12919C"/>
                </a:solidFill>
                <a:latin typeface="Arial"/>
                <a:ea typeface="Helvetica" charset="0"/>
                <a:cs typeface="Arial"/>
              </a:rPr>
              <a:t>Mangold</a:t>
            </a:r>
            <a:r>
              <a:rPr lang="en-US" sz="4400" dirty="0" smtClean="0">
                <a:solidFill>
                  <a:srgbClr val="12919C"/>
                </a:solidFill>
                <a:latin typeface="Arial"/>
                <a:ea typeface="Helvetica" charset="0"/>
                <a:cs typeface="Arial"/>
              </a:rPr>
              <a:t> Experiment</a:t>
            </a:r>
          </a:p>
          <a:p>
            <a:pPr algn="ctr"/>
            <a:endParaRPr lang="en-US" sz="3600" i="1" dirty="0">
              <a:solidFill>
                <a:srgbClr val="404040"/>
              </a:solidFill>
              <a:latin typeface="Gill Sans MT"/>
              <a:ea typeface="Helvetica" charset="0"/>
              <a:cs typeface="Gill Sans MT"/>
            </a:endParaRPr>
          </a:p>
        </p:txBody>
      </p:sp>
      <p:sp>
        <p:nvSpPr>
          <p:cNvPr id="3" name="Title 5"/>
          <p:cNvSpPr txBox="1">
            <a:spLocks/>
          </p:cNvSpPr>
          <p:nvPr/>
        </p:nvSpPr>
        <p:spPr bwMode="auto">
          <a:xfrm>
            <a:off x="314325" y="2712898"/>
            <a:ext cx="8616950" cy="808339"/>
          </a:xfrm>
          <a:prstGeom prst="rect">
            <a:avLst/>
          </a:prstGeom>
          <a:noFill/>
          <a:ln w="9525">
            <a:noFill/>
            <a:miter lim="800000"/>
            <a:headEnd/>
            <a:tailEnd/>
          </a:ln>
        </p:spPr>
        <p:txBody>
          <a:bodyPr anchor="b">
            <a:prstTxWarp prst="textNoShape">
              <a:avLst/>
            </a:prstTxWarp>
          </a:bodyPr>
          <a:lstStyle/>
          <a:p>
            <a:pPr algn="ctr">
              <a:lnSpc>
                <a:spcPts val="5800"/>
              </a:lnSpc>
            </a:pPr>
            <a:r>
              <a:rPr lang="en-US" sz="4800" i="1" dirty="0">
                <a:solidFill>
                  <a:srgbClr val="7F7F7F"/>
                </a:solidFill>
                <a:latin typeface="Gill Sans MT"/>
                <a:ea typeface="Helvetica" charset="0"/>
                <a:cs typeface="Gill Sans MT"/>
              </a:rPr>
              <a:t>Think Pair Share</a:t>
            </a:r>
          </a:p>
        </p:txBody>
      </p:sp>
      <p:sp>
        <p:nvSpPr>
          <p:cNvPr id="4" name="TextBox 3"/>
          <p:cNvSpPr txBox="1">
            <a:spLocks noChangeArrowheads="1"/>
          </p:cNvSpPr>
          <p:nvPr/>
        </p:nvSpPr>
        <p:spPr bwMode="auto">
          <a:xfrm>
            <a:off x="314325" y="3766308"/>
            <a:ext cx="8829675" cy="3093154"/>
          </a:xfrm>
          <a:prstGeom prst="rect">
            <a:avLst/>
          </a:prstGeom>
          <a:noFill/>
          <a:ln w="9525">
            <a:noFill/>
            <a:miter lim="800000"/>
            <a:headEnd/>
            <a:tailEnd/>
          </a:ln>
        </p:spPr>
        <p:txBody>
          <a:bodyPr wrap="square">
            <a:prstTxWarp prst="textNoShape">
              <a:avLst/>
            </a:prstTxWarp>
            <a:spAutoFit/>
          </a:bodyPr>
          <a:lstStyle/>
          <a:p>
            <a:pPr marL="342900" indent="-342900">
              <a:spcAft>
                <a:spcPts val="600"/>
              </a:spcAft>
              <a:buFont typeface="Century Gothic" charset="0"/>
              <a:buAutoNum type="arabicPeriod"/>
            </a:pPr>
            <a:r>
              <a:rPr lang="en-US" sz="2000" dirty="0" smtClean="0"/>
              <a:t>How is this experiment similar to the Gurdon experiment? </a:t>
            </a:r>
          </a:p>
          <a:p>
            <a:pPr marL="342900" indent="-342900">
              <a:spcAft>
                <a:spcPts val="600"/>
              </a:spcAft>
              <a:buFont typeface="Century Gothic" charset="0"/>
              <a:buAutoNum type="arabicPeriod"/>
            </a:pPr>
            <a:r>
              <a:rPr lang="en-US" sz="2000" dirty="0" smtClean="0"/>
              <a:t>How is this experiment different from the Gurdon experiment? </a:t>
            </a:r>
          </a:p>
          <a:p>
            <a:pPr marL="342900" indent="-342900">
              <a:spcAft>
                <a:spcPts val="600"/>
              </a:spcAft>
              <a:buFont typeface="Century Gothic" charset="0"/>
              <a:buAutoNum type="arabicPeriod"/>
            </a:pPr>
            <a:r>
              <a:rPr lang="en-US" sz="2000" dirty="0" smtClean="0"/>
              <a:t>Outline the Experimental Steps</a:t>
            </a:r>
          </a:p>
          <a:p>
            <a:pPr marL="800100" lvl="1" indent="-342900">
              <a:spcAft>
                <a:spcPts val="600"/>
              </a:spcAft>
              <a:buFont typeface="Century Gothic" charset="0"/>
              <a:buAutoNum type="arabicPeriod"/>
            </a:pPr>
            <a:r>
              <a:rPr lang="en-US" sz="2000" dirty="0" smtClean="0"/>
              <a:t>Sample/Source</a:t>
            </a:r>
          </a:p>
          <a:p>
            <a:pPr marL="800100" lvl="1" indent="-342900">
              <a:spcAft>
                <a:spcPts val="600"/>
              </a:spcAft>
              <a:buFont typeface="Century Gothic" charset="0"/>
              <a:buAutoNum type="arabicPeriod"/>
            </a:pPr>
            <a:r>
              <a:rPr lang="en-US" sz="2000" dirty="0" smtClean="0"/>
              <a:t>Manipulation</a:t>
            </a:r>
          </a:p>
          <a:p>
            <a:pPr marL="800100" lvl="1" indent="-342900">
              <a:spcAft>
                <a:spcPts val="600"/>
              </a:spcAft>
              <a:buFont typeface="Century Gothic" charset="0"/>
              <a:buAutoNum type="arabicPeriod"/>
            </a:pPr>
            <a:r>
              <a:rPr lang="en-US" sz="2000" dirty="0" smtClean="0"/>
              <a:t>Detection</a:t>
            </a:r>
          </a:p>
          <a:p>
            <a:pPr marL="800100" lvl="1" indent="-342900">
              <a:spcAft>
                <a:spcPts val="600"/>
              </a:spcAft>
              <a:buFont typeface="Century Gothic" charset="0"/>
              <a:buAutoNum type="arabicPeriod"/>
            </a:pPr>
            <a:r>
              <a:rPr lang="en-US" sz="2000" dirty="0" smtClean="0"/>
              <a:t>Trace</a:t>
            </a:r>
          </a:p>
          <a:p>
            <a:pPr marL="342900" indent="-342900">
              <a:buFont typeface="Century Gothic" charset="0"/>
              <a:buAutoNum type="arabicPeriod"/>
            </a:pPr>
            <a:endParaRPr lang="en-US" sz="2000" dirty="0"/>
          </a:p>
        </p:txBody>
      </p:sp>
    </p:spTree>
    <p:extLst>
      <p:ext uri="{BB962C8B-B14F-4D97-AF65-F5344CB8AC3E}">
        <p14:creationId xmlns:p14="http://schemas.microsoft.com/office/powerpoint/2010/main" val="26510692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fade">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fade">
                                      <p:cBhvr>
                                        <p:cTn id="37" dur="5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685800" y="533400"/>
            <a:ext cx="7772400" cy="838200"/>
          </a:xfrm>
        </p:spPr>
        <p:txBody>
          <a:bodyPr/>
          <a:lstStyle/>
          <a:p>
            <a:pPr eaLnBrk="1" hangingPunct="1"/>
            <a:r>
              <a:rPr lang="en-US" dirty="0" smtClean="0">
                <a:solidFill>
                  <a:srgbClr val="12919C"/>
                </a:solidFill>
              </a:rPr>
              <a:t>What have we learned? </a:t>
            </a:r>
          </a:p>
        </p:txBody>
      </p:sp>
      <p:pic>
        <p:nvPicPr>
          <p:cNvPr id="40963" name="Picture 4" descr="figure 12-13.jpg                                               00002B9CArt                            BB1CF510:"/>
          <p:cNvPicPr>
            <a:picLocks noChangeAspect="1" noChangeArrowheads="1"/>
          </p:cNvPicPr>
          <p:nvPr/>
        </p:nvPicPr>
        <p:blipFill>
          <a:blip r:embed="rId2"/>
          <a:srcRect/>
          <a:stretch>
            <a:fillRect/>
          </a:stretch>
        </p:blipFill>
        <p:spPr bwMode="auto">
          <a:xfrm>
            <a:off x="1" y="1775374"/>
            <a:ext cx="4773924" cy="4930226"/>
          </a:xfrm>
          <a:prstGeom prst="rect">
            <a:avLst/>
          </a:prstGeom>
          <a:noFill/>
          <a:ln w="9525">
            <a:noFill/>
            <a:miter lim="800000"/>
            <a:headEnd/>
            <a:tailEnd/>
          </a:ln>
        </p:spPr>
      </p:pic>
      <p:sp>
        <p:nvSpPr>
          <p:cNvPr id="5" name="TextBox 4"/>
          <p:cNvSpPr txBox="1"/>
          <p:nvPr/>
        </p:nvSpPr>
        <p:spPr>
          <a:xfrm>
            <a:off x="2199692" y="2670425"/>
            <a:ext cx="7086600" cy="400050"/>
          </a:xfrm>
          <a:prstGeom prst="rect">
            <a:avLst/>
          </a:prstGeom>
          <a:noFill/>
        </p:spPr>
        <p:txBody>
          <a:bodyPr>
            <a:spAutoFit/>
          </a:bodyPr>
          <a:lstStyle/>
          <a:p>
            <a:pPr>
              <a:defRPr/>
            </a:pPr>
            <a:r>
              <a:rPr lang="en-US" sz="2000" dirty="0">
                <a:solidFill>
                  <a:srgbClr val="FF0000"/>
                </a:solidFill>
                <a:latin typeface="+mn-lt"/>
                <a:ea typeface="ＭＳ Ｐゴシック" pitchFamily="1" charset="-128"/>
                <a:cs typeface="ＭＳ Ｐゴシック" pitchFamily="1" charset="-128"/>
              </a:rPr>
              <a:t>Genes maintained during divisions and differentiation</a:t>
            </a:r>
          </a:p>
        </p:txBody>
      </p:sp>
      <p:sp>
        <p:nvSpPr>
          <p:cNvPr id="6" name="TextBox 5"/>
          <p:cNvSpPr txBox="1"/>
          <p:nvPr/>
        </p:nvSpPr>
        <p:spPr>
          <a:xfrm>
            <a:off x="2749865" y="4974689"/>
            <a:ext cx="7323484" cy="830997"/>
          </a:xfrm>
          <a:prstGeom prst="rect">
            <a:avLst/>
          </a:prstGeom>
          <a:noFill/>
        </p:spPr>
        <p:txBody>
          <a:bodyPr wrap="square">
            <a:spAutoFit/>
          </a:bodyPr>
          <a:lstStyle/>
          <a:p>
            <a:pPr>
              <a:defRPr/>
            </a:pPr>
            <a:r>
              <a:rPr lang="en-US" sz="1600" dirty="0" smtClean="0">
                <a:solidFill>
                  <a:srgbClr val="FF0000"/>
                </a:solidFill>
                <a:latin typeface="+mn-lt"/>
                <a:ea typeface="ＭＳ Ｐゴシック" pitchFamily="1" charset="-128"/>
                <a:cs typeface="ＭＳ Ｐゴシック" pitchFamily="1" charset="-128"/>
              </a:rPr>
              <a:t>Protein or chemical signals </a:t>
            </a:r>
            <a:r>
              <a:rPr lang="en-US" sz="1600" dirty="0">
                <a:solidFill>
                  <a:srgbClr val="FF0000"/>
                </a:solidFill>
                <a:latin typeface="+mn-lt"/>
                <a:ea typeface="ＭＳ Ｐゴシック" pitchFamily="1" charset="-128"/>
                <a:cs typeface="ＭＳ Ｐゴシック" pitchFamily="1" charset="-128"/>
              </a:rPr>
              <a:t>come from neighboring </a:t>
            </a:r>
            <a:r>
              <a:rPr lang="en-US" sz="1600" dirty="0" smtClean="0">
                <a:solidFill>
                  <a:srgbClr val="FF0000"/>
                </a:solidFill>
                <a:latin typeface="+mn-lt"/>
                <a:ea typeface="ＭＳ Ｐゴシック" pitchFamily="1" charset="-128"/>
                <a:cs typeface="ＭＳ Ｐゴシック" pitchFamily="1" charset="-128"/>
              </a:rPr>
              <a:t>cells </a:t>
            </a:r>
            <a:r>
              <a:rPr lang="en-US" sz="1600" dirty="0" smtClean="0">
                <a:solidFill>
                  <a:srgbClr val="FF0000"/>
                </a:solidFill>
                <a:latin typeface="+mn-lt"/>
                <a:ea typeface="ＭＳ Ｐゴシック" pitchFamily="1" charset="-128"/>
                <a:cs typeface="ＭＳ Ｐゴシック" pitchFamily="1" charset="-128"/>
                <a:sym typeface="Wingdings"/>
              </a:rPr>
              <a:t> </a:t>
            </a:r>
            <a:r>
              <a:rPr lang="en-US" sz="1600" dirty="0">
                <a:solidFill>
                  <a:srgbClr val="FF0000"/>
                </a:solidFill>
                <a:latin typeface="+mn-lt"/>
                <a:ea typeface="ＭＳ Ｐゴシック" pitchFamily="1" charset="-128"/>
                <a:cs typeface="ＭＳ Ｐゴシック" pitchFamily="1" charset="-128"/>
                <a:sym typeface="Wingdings"/>
              </a:rPr>
              <a:t>gradients</a:t>
            </a:r>
          </a:p>
          <a:p>
            <a:pPr>
              <a:defRPr/>
            </a:pPr>
            <a:r>
              <a:rPr lang="en-US" sz="1600" dirty="0">
                <a:solidFill>
                  <a:srgbClr val="FF0000"/>
                </a:solidFill>
                <a:latin typeface="+mn-lt"/>
                <a:ea typeface="ＭＳ Ｐゴシック" pitchFamily="1" charset="-128"/>
                <a:cs typeface="ＭＳ Ｐゴシック" pitchFamily="1" charset="-128"/>
                <a:sym typeface="Wingdings"/>
              </a:rPr>
              <a:t>Signals can reprogram the DNA for the long term</a:t>
            </a:r>
          </a:p>
          <a:p>
            <a:pPr>
              <a:defRPr/>
            </a:pPr>
            <a:r>
              <a:rPr lang="en-US" sz="1600" dirty="0">
                <a:solidFill>
                  <a:srgbClr val="FF0000"/>
                </a:solidFill>
                <a:latin typeface="+mn-lt"/>
                <a:ea typeface="ＭＳ Ｐゴシック" pitchFamily="1" charset="-128"/>
                <a:cs typeface="ＭＳ Ｐゴシック" pitchFamily="1" charset="-128"/>
                <a:sym typeface="Wingdings"/>
              </a:rPr>
              <a:t>Genetic </a:t>
            </a:r>
            <a:r>
              <a:rPr lang="en-US" sz="1600" dirty="0" smtClean="0">
                <a:solidFill>
                  <a:srgbClr val="FF0000"/>
                </a:solidFill>
                <a:latin typeface="+mn-lt"/>
                <a:ea typeface="ＭＳ Ｐゴシック" pitchFamily="1" charset="-128"/>
                <a:cs typeface="ＭＳ Ｐゴシック" pitchFamily="1" charset="-128"/>
                <a:sym typeface="Wingdings"/>
              </a:rPr>
              <a:t>memory </a:t>
            </a:r>
            <a:r>
              <a:rPr lang="en-US" sz="1600" dirty="0">
                <a:solidFill>
                  <a:srgbClr val="FF0000"/>
                </a:solidFill>
                <a:latin typeface="+mn-lt"/>
                <a:ea typeface="ＭＳ Ｐゴシック" pitchFamily="1" charset="-128"/>
                <a:cs typeface="ＭＳ Ｐゴシック" pitchFamily="1" charset="-128"/>
                <a:sym typeface="Wingdings"/>
              </a:rPr>
              <a:t>develops during embryogenesis</a:t>
            </a:r>
            <a:endParaRPr lang="en-US" sz="1600" dirty="0">
              <a:solidFill>
                <a:srgbClr val="FF0000"/>
              </a:solidFill>
              <a:latin typeface="+mn-lt"/>
              <a:ea typeface="ＭＳ Ｐゴシック" pitchFamily="1" charset="-128"/>
              <a:cs typeface="ＭＳ Ｐゴシック" pitchFamily="1" charset="-128"/>
            </a:endParaRPr>
          </a:p>
        </p:txBody>
      </p:sp>
    </p:spTree>
    <p:extLst>
      <p:ext uri="{BB962C8B-B14F-4D97-AF65-F5344CB8AC3E}">
        <p14:creationId xmlns:p14="http://schemas.microsoft.com/office/powerpoint/2010/main" val="142559201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1688"/>
            <a:ext cx="8229600" cy="3297238"/>
          </a:xfrm>
        </p:spPr>
        <p:txBody>
          <a:bodyPr rtlCol="0">
            <a:normAutofit/>
          </a:bodyPr>
          <a:lstStyle/>
          <a:p>
            <a:pPr>
              <a:defRPr/>
            </a:pPr>
            <a:r>
              <a:rPr lang="en-US" dirty="0" smtClean="0">
                <a:solidFill>
                  <a:srgbClr val="404040"/>
                </a:solidFill>
                <a:latin typeface="Arial"/>
                <a:cs typeface="Arial"/>
                <a:hlinkClick r:id="rId3"/>
              </a:rPr>
              <a:t>Epigenetics</a:t>
            </a:r>
            <a:r>
              <a:rPr lang="en-US" dirty="0" smtClean="0">
                <a:solidFill>
                  <a:srgbClr val="404040"/>
                </a:solidFill>
                <a:latin typeface="Arial"/>
                <a:cs typeface="Arial"/>
              </a:rPr>
              <a:t/>
            </a:r>
            <a:br>
              <a:rPr lang="en-US" dirty="0" smtClean="0">
                <a:solidFill>
                  <a:srgbClr val="404040"/>
                </a:solidFill>
                <a:latin typeface="Arial"/>
                <a:cs typeface="Arial"/>
              </a:rPr>
            </a:br>
            <a:r>
              <a:rPr lang="en-US" sz="2800" dirty="0" smtClean="0">
                <a:solidFill>
                  <a:srgbClr val="404040"/>
                </a:solidFill>
                <a:latin typeface="Arial"/>
                <a:cs typeface="Arial"/>
              </a:rPr>
              <a:t>Nuclear Reprogramming</a:t>
            </a:r>
            <a:br>
              <a:rPr lang="en-US" sz="2800" dirty="0" smtClean="0">
                <a:solidFill>
                  <a:srgbClr val="404040"/>
                </a:solidFill>
                <a:latin typeface="Arial"/>
                <a:cs typeface="Arial"/>
              </a:rPr>
            </a:br>
            <a:r>
              <a:rPr lang="en-US" sz="2800" dirty="0" smtClean="0">
                <a:solidFill>
                  <a:srgbClr val="404040"/>
                </a:solidFill>
                <a:latin typeface="Arial"/>
                <a:cs typeface="Arial"/>
              </a:rPr>
              <a:t>Lamarckian Evolution</a:t>
            </a:r>
            <a:endParaRPr lang="en-US" sz="2800" i="1" dirty="0">
              <a:solidFill>
                <a:srgbClr val="595959"/>
              </a:solidFill>
              <a:latin typeface="Arial"/>
              <a:cs typeface="Arial"/>
            </a:endParaRPr>
          </a:p>
        </p:txBody>
      </p:sp>
      <p:sp>
        <p:nvSpPr>
          <p:cNvPr id="24578" name="Content Placeholder 2"/>
          <p:cNvSpPr>
            <a:spLocks noGrp="1"/>
          </p:cNvSpPr>
          <p:nvPr>
            <p:ph idx="1"/>
          </p:nvPr>
        </p:nvSpPr>
        <p:spPr>
          <a:xfrm>
            <a:off x="0" y="6299200"/>
            <a:ext cx="9144000" cy="558800"/>
          </a:xfrm>
        </p:spPr>
        <p:txBody>
          <a:bodyPr/>
          <a:lstStyle/>
          <a:p>
            <a:pPr algn="ctr">
              <a:buFontTx/>
              <a:buNone/>
            </a:pPr>
            <a:r>
              <a:rPr lang="en-US" sz="2000" dirty="0" err="1">
                <a:solidFill>
                  <a:srgbClr val="404040"/>
                </a:solidFill>
                <a:latin typeface="Arial"/>
                <a:ea typeface="ＭＳ Ｐゴシック" charset="0"/>
                <a:cs typeface="Arial"/>
              </a:rPr>
              <a:t>Kubicek</a:t>
            </a:r>
            <a:r>
              <a:rPr lang="en-US" sz="2000" dirty="0">
                <a:solidFill>
                  <a:srgbClr val="404040"/>
                </a:solidFill>
                <a:latin typeface="Arial"/>
                <a:ea typeface="ＭＳ Ｐゴシック" charset="0"/>
                <a:cs typeface="Arial"/>
              </a:rPr>
              <a:t>, Stephan. Epigenetics Primer. The Scientist. </a:t>
            </a:r>
            <a:r>
              <a:rPr lang="en-US" sz="2000" dirty="0" smtClean="0">
                <a:solidFill>
                  <a:srgbClr val="404040"/>
                </a:solidFill>
                <a:latin typeface="Arial"/>
                <a:ea typeface="ＭＳ Ｐゴシック" charset="0"/>
                <a:cs typeface="Arial"/>
              </a:rPr>
              <a:t>2011  </a:t>
            </a:r>
            <a:r>
              <a:rPr lang="en-US" sz="2000" dirty="0" smtClean="0">
                <a:solidFill>
                  <a:srgbClr val="404040"/>
                </a:solidFill>
                <a:latin typeface="Arial"/>
                <a:ea typeface="ＭＳ Ｐゴシック" charset="0"/>
                <a:cs typeface="Arial"/>
                <a:hlinkClick r:id="rId4"/>
              </a:rPr>
              <a:t>Link</a:t>
            </a:r>
            <a:endParaRPr lang="en-US" sz="2000" dirty="0">
              <a:solidFill>
                <a:srgbClr val="404040"/>
              </a:solidFill>
              <a:latin typeface="Arial"/>
              <a:ea typeface="ＭＳ Ｐゴシック" charset="0"/>
              <a:cs typeface="Arial"/>
            </a:endParaRPr>
          </a:p>
        </p:txBody>
      </p:sp>
      <p:pic>
        <p:nvPicPr>
          <p:cNvPr id="24579" name="Picture 3" descr="Kubecik Infographic _epigenetics_primer.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654175"/>
            <a:ext cx="6551613" cy="456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64587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637" y="2093359"/>
            <a:ext cx="9144000" cy="4525963"/>
          </a:xfrm>
        </p:spPr>
        <p:txBody>
          <a:bodyPr>
            <a:normAutofit/>
          </a:bodyPr>
          <a:lstStyle/>
          <a:p>
            <a:pPr marL="0" indent="0" algn="ctr">
              <a:buNone/>
            </a:pPr>
            <a:r>
              <a:rPr lang="en-US" sz="2800" dirty="0" smtClean="0"/>
              <a:t>PBS. Nova. Ghost in Your Genes. Tale of Two Mice </a:t>
            </a:r>
            <a:endParaRPr lang="en-US" sz="2800" dirty="0"/>
          </a:p>
        </p:txBody>
      </p:sp>
      <p:sp>
        <p:nvSpPr>
          <p:cNvPr id="5" name="TextBox 4"/>
          <p:cNvSpPr txBox="1"/>
          <p:nvPr/>
        </p:nvSpPr>
        <p:spPr>
          <a:xfrm>
            <a:off x="457200" y="2994231"/>
            <a:ext cx="8316164" cy="1569660"/>
          </a:xfrm>
          <a:prstGeom prst="rect">
            <a:avLst/>
          </a:prstGeom>
          <a:noFill/>
        </p:spPr>
        <p:txBody>
          <a:bodyPr wrap="square" rtlCol="0">
            <a:spAutoFit/>
          </a:bodyPr>
          <a:lstStyle/>
          <a:p>
            <a:r>
              <a:rPr lang="en-US" sz="3200" dirty="0" smtClean="0"/>
              <a:t>First clip snapshot of mice </a:t>
            </a:r>
          </a:p>
          <a:p>
            <a:r>
              <a:rPr lang="en-US" sz="3200" dirty="0" smtClean="0"/>
              <a:t>Second clip animation of DNA methylation</a:t>
            </a:r>
          </a:p>
          <a:p>
            <a:r>
              <a:rPr lang="en-US" sz="3200" dirty="0" smtClean="0"/>
              <a:t>Last clip Nature and Nurture and Repair </a:t>
            </a:r>
            <a:endParaRPr lang="en-US" sz="3200" dirty="0"/>
          </a:p>
        </p:txBody>
      </p:sp>
      <p:sp>
        <p:nvSpPr>
          <p:cNvPr id="2" name="TextBox 1"/>
          <p:cNvSpPr txBox="1"/>
          <p:nvPr/>
        </p:nvSpPr>
        <p:spPr>
          <a:xfrm>
            <a:off x="0" y="276761"/>
            <a:ext cx="9144000" cy="1323439"/>
          </a:xfrm>
          <a:prstGeom prst="rect">
            <a:avLst/>
          </a:prstGeom>
          <a:noFill/>
        </p:spPr>
        <p:txBody>
          <a:bodyPr wrap="square" rtlCol="0">
            <a:spAutoFit/>
          </a:bodyPr>
          <a:lstStyle/>
          <a:p>
            <a:pPr algn="ctr"/>
            <a:r>
              <a:rPr lang="en-US" sz="4800" dirty="0" smtClean="0">
                <a:solidFill>
                  <a:srgbClr val="12919C"/>
                </a:solidFill>
              </a:rPr>
              <a:t>Adult/Infant</a:t>
            </a:r>
          </a:p>
          <a:p>
            <a:pPr algn="ctr"/>
            <a:r>
              <a:rPr lang="en-US" sz="3200" i="1" dirty="0" smtClean="0">
                <a:solidFill>
                  <a:srgbClr val="404040"/>
                </a:solidFill>
              </a:rPr>
              <a:t>Responses to Environment</a:t>
            </a:r>
            <a:endParaRPr lang="en-US" sz="3200" dirty="0">
              <a:solidFill>
                <a:srgbClr val="404040"/>
              </a:solidFill>
            </a:endParaRPr>
          </a:p>
        </p:txBody>
      </p:sp>
      <p:pic>
        <p:nvPicPr>
          <p:cNvPr id="6" name="Picture 5" descr="Video_icon1.png">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1410" y="1600200"/>
            <a:ext cx="660338" cy="494049"/>
          </a:xfrm>
          <a:prstGeom prst="rect">
            <a:avLst/>
          </a:prstGeom>
        </p:spPr>
      </p:pic>
    </p:spTree>
    <p:extLst>
      <p:ext uri="{BB962C8B-B14F-4D97-AF65-F5344CB8AC3E}">
        <p14:creationId xmlns:p14="http://schemas.microsoft.com/office/powerpoint/2010/main" val="133417968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0" y="-220723"/>
            <a:ext cx="9144000" cy="1676400"/>
          </a:xfrm>
        </p:spPr>
        <p:txBody>
          <a:bodyPr/>
          <a:lstStyle/>
          <a:p>
            <a:r>
              <a:rPr lang="en-US" dirty="0">
                <a:solidFill>
                  <a:srgbClr val="12919C"/>
                </a:solidFill>
                <a:latin typeface="Arial"/>
                <a:ea typeface="ＭＳ Ｐゴシック" charset="0"/>
                <a:cs typeface="Arial"/>
              </a:rPr>
              <a:t>Waddington: Epigenetic Landscape</a:t>
            </a:r>
          </a:p>
        </p:txBody>
      </p:sp>
      <p:sp>
        <p:nvSpPr>
          <p:cNvPr id="6" name="Rectangle 3"/>
          <p:cNvSpPr txBox="1">
            <a:spLocks noChangeArrowheads="1"/>
          </p:cNvSpPr>
          <p:nvPr/>
        </p:nvSpPr>
        <p:spPr bwMode="auto">
          <a:xfrm>
            <a:off x="0" y="1752600"/>
            <a:ext cx="6177170" cy="3429000"/>
          </a:xfrm>
          <a:prstGeom prst="rect">
            <a:avLst/>
          </a:prstGeom>
          <a:noFill/>
          <a:ln w="9525">
            <a:noFill/>
            <a:miter lim="800000"/>
            <a:headEnd/>
            <a:tailEnd/>
          </a:ln>
        </p:spPr>
        <p:txBody>
          <a:bodyPr/>
          <a:lstStyle/>
          <a:p>
            <a:pPr marL="342900" indent="-342900" algn="l">
              <a:spcBef>
                <a:spcPct val="20000"/>
              </a:spcBef>
              <a:buFontTx/>
              <a:buChar char="•"/>
              <a:defRPr/>
            </a:pPr>
            <a:r>
              <a:rPr lang="en-US" sz="2800" kern="0" dirty="0">
                <a:solidFill>
                  <a:schemeClr val="tx1"/>
                </a:solidFill>
                <a:latin typeface="Arial"/>
                <a:ea typeface="Arial" pitchFamily="1" charset="0"/>
                <a:cs typeface="Arial"/>
              </a:rPr>
              <a:t>1924 Spemann Organizer</a:t>
            </a:r>
          </a:p>
          <a:p>
            <a:pPr marL="342900" indent="-342900" algn="l">
              <a:spcBef>
                <a:spcPct val="20000"/>
              </a:spcBef>
              <a:buFontTx/>
              <a:buChar char="•"/>
              <a:defRPr/>
            </a:pPr>
            <a:r>
              <a:rPr lang="en-US" sz="2800" kern="0" dirty="0" smtClean="0">
                <a:solidFill>
                  <a:schemeClr val="tx1"/>
                </a:solidFill>
                <a:latin typeface="Arial"/>
                <a:ea typeface="Arial" pitchFamily="1" charset="0"/>
                <a:cs typeface="Arial"/>
              </a:rPr>
              <a:t>1957 Conrad </a:t>
            </a:r>
            <a:r>
              <a:rPr lang="en-US" sz="2800" kern="0" dirty="0">
                <a:solidFill>
                  <a:schemeClr val="tx1"/>
                </a:solidFill>
                <a:latin typeface="Arial"/>
                <a:ea typeface="Arial" pitchFamily="1" charset="0"/>
                <a:cs typeface="Arial"/>
              </a:rPr>
              <a:t>Waddington </a:t>
            </a:r>
          </a:p>
          <a:p>
            <a:pPr marL="800100" lvl="1" indent="-342900" algn="l">
              <a:spcBef>
                <a:spcPct val="20000"/>
              </a:spcBef>
              <a:buFontTx/>
              <a:buChar char="•"/>
              <a:defRPr/>
            </a:pPr>
            <a:r>
              <a:rPr lang="en-US" sz="2400" kern="0" dirty="0">
                <a:solidFill>
                  <a:schemeClr val="tx1"/>
                </a:solidFill>
                <a:latin typeface="Arial"/>
                <a:ea typeface="Arial" pitchFamily="1" charset="0"/>
                <a:cs typeface="Arial"/>
              </a:rPr>
              <a:t>Book </a:t>
            </a:r>
            <a:r>
              <a:rPr lang="en-US" sz="2400" i="1" kern="0" dirty="0" err="1">
                <a:solidFill>
                  <a:schemeClr val="tx1"/>
                </a:solidFill>
                <a:latin typeface="Arial"/>
                <a:ea typeface="Arial" pitchFamily="1" charset="0"/>
                <a:cs typeface="Arial"/>
              </a:rPr>
              <a:t>Organisers</a:t>
            </a:r>
            <a:r>
              <a:rPr lang="en-US" sz="2400" i="1" kern="0" dirty="0">
                <a:solidFill>
                  <a:schemeClr val="tx1"/>
                </a:solidFill>
                <a:latin typeface="Arial"/>
                <a:ea typeface="Arial" pitchFamily="1" charset="0"/>
                <a:cs typeface="Arial"/>
              </a:rPr>
              <a:t> and Genes</a:t>
            </a:r>
          </a:p>
          <a:p>
            <a:pPr marL="1257300" lvl="2" indent="-342900">
              <a:spcBef>
                <a:spcPct val="20000"/>
              </a:spcBef>
              <a:buFontTx/>
              <a:buChar char="•"/>
              <a:defRPr/>
            </a:pPr>
            <a:r>
              <a:rPr lang="en-US" sz="2000" kern="0" dirty="0">
                <a:latin typeface="Arial"/>
                <a:ea typeface="Arial" pitchFamily="1" charset="0"/>
                <a:cs typeface="Arial"/>
              </a:rPr>
              <a:t>B</a:t>
            </a:r>
            <a:r>
              <a:rPr lang="en-US" sz="2000" kern="0" dirty="0" smtClean="0">
                <a:solidFill>
                  <a:schemeClr val="tx1"/>
                </a:solidFill>
                <a:latin typeface="Arial"/>
                <a:ea typeface="Arial" pitchFamily="1" charset="0"/>
                <a:cs typeface="Arial"/>
              </a:rPr>
              <a:t>efore </a:t>
            </a:r>
            <a:r>
              <a:rPr lang="en-US" sz="2000" kern="0" dirty="0">
                <a:solidFill>
                  <a:schemeClr val="tx1"/>
                </a:solidFill>
                <a:latin typeface="Arial"/>
                <a:ea typeface="Arial" pitchFamily="1" charset="0"/>
                <a:cs typeface="Arial"/>
              </a:rPr>
              <a:t>DNA </a:t>
            </a:r>
            <a:r>
              <a:rPr lang="en-US" sz="2000" kern="0" dirty="0" smtClean="0">
                <a:latin typeface="Arial"/>
                <a:ea typeface="Arial" pitchFamily="1" charset="0"/>
                <a:cs typeface="Arial"/>
              </a:rPr>
              <a:t>structure known</a:t>
            </a:r>
          </a:p>
          <a:p>
            <a:pPr marL="1257300" lvl="2" indent="-342900">
              <a:spcBef>
                <a:spcPct val="20000"/>
              </a:spcBef>
              <a:buFontTx/>
              <a:buChar char="•"/>
              <a:defRPr/>
            </a:pPr>
            <a:r>
              <a:rPr lang="en-US" sz="2000" kern="0" dirty="0" smtClean="0">
                <a:latin typeface="Arial"/>
                <a:ea typeface="Arial" pitchFamily="1" charset="0"/>
                <a:cs typeface="Arial"/>
              </a:rPr>
              <a:t>B</a:t>
            </a:r>
            <a:r>
              <a:rPr lang="en-US" sz="2000" kern="0" dirty="0" smtClean="0">
                <a:solidFill>
                  <a:schemeClr val="tx1"/>
                </a:solidFill>
                <a:latin typeface="Arial"/>
                <a:ea typeface="Arial" pitchFamily="1" charset="0"/>
                <a:cs typeface="Arial"/>
              </a:rPr>
              <a:t>efore mechanisms of </a:t>
            </a:r>
            <a:r>
              <a:rPr lang="en-US" sz="2000" kern="0" dirty="0" smtClean="0">
                <a:latin typeface="Arial"/>
                <a:ea typeface="Arial" pitchFamily="1" charset="0"/>
                <a:cs typeface="Arial"/>
              </a:rPr>
              <a:t>e</a:t>
            </a:r>
            <a:r>
              <a:rPr lang="en-US" sz="2000" kern="0" dirty="0" smtClean="0">
                <a:solidFill>
                  <a:schemeClr val="tx1"/>
                </a:solidFill>
                <a:latin typeface="Arial"/>
                <a:ea typeface="Arial" pitchFamily="1" charset="0"/>
                <a:cs typeface="Arial"/>
              </a:rPr>
              <a:t>pigenetics known</a:t>
            </a:r>
          </a:p>
          <a:p>
            <a:pPr marL="1257300" lvl="2" indent="-342900">
              <a:spcBef>
                <a:spcPct val="20000"/>
              </a:spcBef>
              <a:buFontTx/>
              <a:buChar char="•"/>
              <a:defRPr/>
            </a:pPr>
            <a:r>
              <a:rPr lang="en-US" sz="2000" kern="0" dirty="0" smtClean="0">
                <a:latin typeface="Arial"/>
                <a:ea typeface="Arial" pitchFamily="1" charset="0"/>
                <a:cs typeface="Arial"/>
              </a:rPr>
              <a:t>Proposes that as cells differentiate during human development they lose the ability to adopt different cell fates</a:t>
            </a:r>
            <a:r>
              <a:rPr lang="en-US" sz="2000" kern="0" dirty="0" smtClean="0">
                <a:solidFill>
                  <a:schemeClr val="tx1"/>
                </a:solidFill>
                <a:latin typeface="Arial"/>
                <a:ea typeface="Arial" pitchFamily="1" charset="0"/>
                <a:cs typeface="Arial"/>
              </a:rPr>
              <a:t> </a:t>
            </a:r>
          </a:p>
          <a:p>
            <a:pPr marL="1257300" lvl="2" indent="-342900">
              <a:spcBef>
                <a:spcPct val="20000"/>
              </a:spcBef>
              <a:buFontTx/>
              <a:buChar char="•"/>
              <a:defRPr/>
            </a:pPr>
            <a:r>
              <a:rPr lang="en-US" sz="2000" kern="0" dirty="0" smtClean="0">
                <a:latin typeface="Arial"/>
                <a:ea typeface="Arial" pitchFamily="1" charset="0"/>
                <a:cs typeface="Arial"/>
              </a:rPr>
              <a:t>The valleys represent cell fates and mountains represent the hurdles or blocks to switching cell fate once differentiated</a:t>
            </a:r>
          </a:p>
          <a:p>
            <a:pPr marL="1257300" lvl="2" indent="-342900">
              <a:spcBef>
                <a:spcPct val="20000"/>
              </a:spcBef>
              <a:buFontTx/>
              <a:buChar char="•"/>
              <a:defRPr/>
            </a:pPr>
            <a:r>
              <a:rPr lang="en-US" sz="2000" kern="0" dirty="0" smtClean="0">
                <a:solidFill>
                  <a:schemeClr val="tx1"/>
                </a:solidFill>
                <a:latin typeface="Arial"/>
                <a:ea typeface="Arial" pitchFamily="1" charset="0"/>
                <a:cs typeface="Arial"/>
              </a:rPr>
              <a:t>The model supposes a chronologic loss of potential </a:t>
            </a:r>
            <a:endParaRPr lang="en-US" sz="2000" kern="0" dirty="0">
              <a:solidFill>
                <a:schemeClr val="tx1"/>
              </a:solidFill>
              <a:latin typeface="Arial"/>
              <a:ea typeface="Arial" pitchFamily="1" charset="0"/>
              <a:cs typeface="Arial"/>
            </a:endParaRPr>
          </a:p>
        </p:txBody>
      </p:sp>
      <p:pic>
        <p:nvPicPr>
          <p:cNvPr id="27651"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29214" y="1111250"/>
            <a:ext cx="3114786" cy="533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75820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1"/>
          <p:cNvSpPr txBox="1">
            <a:spLocks noChangeArrowheads="1"/>
          </p:cNvSpPr>
          <p:nvPr/>
        </p:nvSpPr>
        <p:spPr bwMode="auto">
          <a:xfrm>
            <a:off x="325438" y="381000"/>
            <a:ext cx="84931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cs typeface="ＭＳ Ｐゴシック" charset="0"/>
              </a:defRPr>
            </a:lvl1pPr>
            <a:lvl2pPr marL="742950" indent="-28575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2pPr>
            <a:lvl3pPr marL="11430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3pPr>
            <a:lvl4pPr marL="16002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4pPr>
            <a:lvl5pPr marL="20574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9pPr>
          </a:lstStyle>
          <a:p>
            <a:r>
              <a:rPr lang="en-GB" sz="2000" b="1" dirty="0">
                <a:solidFill>
                  <a:srgbClr val="000000"/>
                </a:solidFill>
                <a:latin typeface="Helvetica" charset="0"/>
                <a:cs typeface="Helvetica" charset="0"/>
              </a:rPr>
              <a:t>The developmental potential and epigenetic states of cells at different stages of development.</a:t>
            </a:r>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5" y="6270625"/>
            <a:ext cx="911066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96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513" y="1612900"/>
            <a:ext cx="7804150" cy="36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9700" name="Text Box 4"/>
          <p:cNvSpPr txBox="1">
            <a:spLocks noChangeArrowheads="1"/>
          </p:cNvSpPr>
          <p:nvPr/>
        </p:nvSpPr>
        <p:spPr bwMode="auto">
          <a:xfrm>
            <a:off x="671513" y="5972175"/>
            <a:ext cx="39179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a:tabLst>
                <a:tab pos="655638" algn="l"/>
                <a:tab pos="1312863" algn="l"/>
                <a:tab pos="1968500" algn="l"/>
                <a:tab pos="2625725" algn="l"/>
                <a:tab pos="3282950" algn="l"/>
              </a:tabLst>
              <a:defRPr sz="3200">
                <a:solidFill>
                  <a:schemeClr val="tx2"/>
                </a:solidFill>
                <a:latin typeface="Times" charset="0"/>
                <a:ea typeface="ＭＳ Ｐゴシック" charset="0"/>
                <a:cs typeface="ＭＳ Ｐゴシック" charset="0"/>
              </a:defRPr>
            </a:lvl1pPr>
            <a:lvl2pPr marL="742950" indent="-285750">
              <a:tabLst>
                <a:tab pos="655638" algn="l"/>
                <a:tab pos="1312863" algn="l"/>
                <a:tab pos="1968500" algn="l"/>
                <a:tab pos="2625725" algn="l"/>
                <a:tab pos="3282950" algn="l"/>
              </a:tabLst>
              <a:defRPr sz="3200">
                <a:solidFill>
                  <a:schemeClr val="tx2"/>
                </a:solidFill>
                <a:latin typeface="Times" charset="0"/>
                <a:ea typeface="ＭＳ Ｐゴシック" charset="0"/>
              </a:defRPr>
            </a:lvl2pPr>
            <a:lvl3pPr marL="1143000" indent="-228600">
              <a:tabLst>
                <a:tab pos="655638" algn="l"/>
                <a:tab pos="1312863" algn="l"/>
                <a:tab pos="1968500" algn="l"/>
                <a:tab pos="2625725" algn="l"/>
                <a:tab pos="3282950" algn="l"/>
              </a:tabLst>
              <a:defRPr sz="3200">
                <a:solidFill>
                  <a:schemeClr val="tx2"/>
                </a:solidFill>
                <a:latin typeface="Times" charset="0"/>
                <a:ea typeface="ＭＳ Ｐゴシック" charset="0"/>
              </a:defRPr>
            </a:lvl3pPr>
            <a:lvl4pPr marL="1600200" indent="-228600">
              <a:tabLst>
                <a:tab pos="655638" algn="l"/>
                <a:tab pos="1312863" algn="l"/>
                <a:tab pos="1968500" algn="l"/>
                <a:tab pos="2625725" algn="l"/>
                <a:tab pos="3282950" algn="l"/>
              </a:tabLst>
              <a:defRPr sz="3200">
                <a:solidFill>
                  <a:schemeClr val="tx2"/>
                </a:solidFill>
                <a:latin typeface="Times" charset="0"/>
                <a:ea typeface="ＭＳ Ｐゴシック" charset="0"/>
              </a:defRPr>
            </a:lvl4pPr>
            <a:lvl5pPr marL="2057400" indent="-228600">
              <a:tabLst>
                <a:tab pos="655638" algn="l"/>
                <a:tab pos="1312863" algn="l"/>
                <a:tab pos="1968500" algn="l"/>
                <a:tab pos="2625725" algn="l"/>
                <a:tab pos="3282950" algn="l"/>
              </a:tabLst>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9pPr>
          </a:lstStyle>
          <a:p>
            <a:r>
              <a:rPr lang="en-GB" sz="1100" b="1">
                <a:solidFill>
                  <a:srgbClr val="000000"/>
                </a:solidFill>
                <a:latin typeface="Arial" charset="0"/>
              </a:rPr>
              <a:t>Hochedlinger K , Plath K Development 2009;136:509-523</a:t>
            </a:r>
          </a:p>
        </p:txBody>
      </p:sp>
    </p:spTree>
    <p:extLst>
      <p:ext uri="{BB962C8B-B14F-4D97-AF65-F5344CB8AC3E}">
        <p14:creationId xmlns:p14="http://schemas.microsoft.com/office/powerpoint/2010/main" val="3605235800"/>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a:xfrm>
            <a:off x="0" y="533796"/>
            <a:ext cx="9525000" cy="1676401"/>
          </a:xfrm>
        </p:spPr>
        <p:txBody>
          <a:bodyPr/>
          <a:lstStyle/>
          <a:p>
            <a:r>
              <a:rPr lang="en-US" dirty="0" smtClean="0">
                <a:solidFill>
                  <a:srgbClr val="12919C"/>
                </a:solidFill>
                <a:latin typeface="Arial"/>
                <a:ea typeface="ＭＳ Ｐゴシック" charset="0"/>
                <a:cs typeface="Arial"/>
              </a:rPr>
              <a:t>Waddington </a:t>
            </a:r>
            <a:r>
              <a:rPr lang="en-US" dirty="0">
                <a:solidFill>
                  <a:srgbClr val="12919C"/>
                </a:solidFill>
                <a:latin typeface="Arial"/>
                <a:ea typeface="ＭＳ Ｐゴシック" charset="0"/>
                <a:cs typeface="Arial"/>
              </a:rPr>
              <a:t>Landscape </a:t>
            </a:r>
            <a:br>
              <a:rPr lang="en-US" dirty="0">
                <a:solidFill>
                  <a:srgbClr val="12919C"/>
                </a:solidFill>
                <a:latin typeface="Arial"/>
                <a:ea typeface="ＭＳ Ｐゴシック" charset="0"/>
                <a:cs typeface="Arial"/>
              </a:rPr>
            </a:br>
            <a:r>
              <a:rPr lang="en-US" dirty="0">
                <a:solidFill>
                  <a:srgbClr val="12919C"/>
                </a:solidFill>
                <a:latin typeface="Arial"/>
                <a:ea typeface="ＭＳ Ｐゴシック" charset="0"/>
                <a:cs typeface="Arial"/>
              </a:rPr>
              <a:t>Reimagined </a:t>
            </a:r>
          </a:p>
        </p:txBody>
      </p:sp>
      <p:sp>
        <p:nvSpPr>
          <p:cNvPr id="6" name="Rectangle 3"/>
          <p:cNvSpPr txBox="1">
            <a:spLocks noChangeArrowheads="1"/>
          </p:cNvSpPr>
          <p:nvPr/>
        </p:nvSpPr>
        <p:spPr bwMode="auto">
          <a:xfrm>
            <a:off x="0" y="2657069"/>
            <a:ext cx="9144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a:solidFill>
                  <a:schemeClr val="tx2"/>
                </a:solidFill>
                <a:latin typeface="Times" charset="0"/>
                <a:ea typeface="ＭＳ Ｐゴシック" charset="0"/>
                <a:cs typeface="ＭＳ Ｐゴシック" charset="0"/>
              </a:defRPr>
            </a:lvl1pPr>
            <a:lvl2pPr marL="800100" indent="-34290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pPr algn="l">
              <a:spcBef>
                <a:spcPct val="20000"/>
              </a:spcBef>
              <a:buFontTx/>
              <a:buChar char="•"/>
            </a:pPr>
            <a:r>
              <a:rPr lang="en-US" sz="2400" dirty="0" smtClean="0">
                <a:solidFill>
                  <a:schemeClr val="tx1"/>
                </a:solidFill>
                <a:latin typeface="Arial"/>
                <a:cs typeface="Arial"/>
              </a:rPr>
              <a:t>Recently the Waddington Landscape has been modified</a:t>
            </a:r>
          </a:p>
          <a:p>
            <a:pPr algn="l">
              <a:spcBef>
                <a:spcPct val="20000"/>
              </a:spcBef>
              <a:buFontTx/>
              <a:buChar char="•"/>
            </a:pPr>
            <a:r>
              <a:rPr lang="en-US" sz="2400" dirty="0" smtClean="0">
                <a:solidFill>
                  <a:schemeClr val="tx1"/>
                </a:solidFill>
                <a:latin typeface="Arial"/>
                <a:cs typeface="Arial"/>
              </a:rPr>
              <a:t>Some differentiated cells placed in new environments where they are exposed to proteins or genetic material that can</a:t>
            </a:r>
          </a:p>
          <a:p>
            <a:pPr lvl="1">
              <a:spcBef>
                <a:spcPct val="20000"/>
              </a:spcBef>
              <a:buFontTx/>
              <a:buChar char="•"/>
            </a:pPr>
            <a:r>
              <a:rPr lang="en-US" sz="2400" dirty="0" smtClean="0">
                <a:solidFill>
                  <a:schemeClr val="tx1"/>
                </a:solidFill>
                <a:latin typeface="Arial"/>
                <a:cs typeface="Arial"/>
              </a:rPr>
              <a:t>Reprogram DNA to return to the embryonic pluripotent state   </a:t>
            </a:r>
          </a:p>
          <a:p>
            <a:pPr lvl="1">
              <a:spcBef>
                <a:spcPct val="20000"/>
              </a:spcBef>
              <a:buFontTx/>
              <a:buChar char="•"/>
            </a:pPr>
            <a:r>
              <a:rPr lang="en-US" sz="2400" dirty="0" smtClean="0">
                <a:solidFill>
                  <a:schemeClr val="tx1"/>
                </a:solidFill>
                <a:latin typeface="Arial"/>
                <a:cs typeface="Arial"/>
              </a:rPr>
              <a:t>Reprogram DNA to switch cell fates, or </a:t>
            </a:r>
            <a:r>
              <a:rPr lang="en-US" sz="2400" dirty="0" err="1" smtClean="0">
                <a:solidFill>
                  <a:schemeClr val="tx1"/>
                </a:solidFill>
                <a:latin typeface="Arial"/>
                <a:cs typeface="Arial"/>
              </a:rPr>
              <a:t>transdifferentiate</a:t>
            </a:r>
            <a:r>
              <a:rPr lang="en-US" sz="2400" dirty="0" smtClean="0">
                <a:solidFill>
                  <a:schemeClr val="tx1"/>
                </a:solidFill>
                <a:latin typeface="Arial"/>
                <a:cs typeface="Arial"/>
              </a:rPr>
              <a:t> (Direct Reprogramming) </a:t>
            </a:r>
          </a:p>
          <a:p>
            <a:pPr algn="l">
              <a:spcBef>
                <a:spcPct val="20000"/>
              </a:spcBef>
              <a:buFontTx/>
              <a:buChar char="•"/>
            </a:pPr>
            <a:r>
              <a:rPr lang="en-US" sz="2400" dirty="0" smtClean="0">
                <a:solidFill>
                  <a:schemeClr val="tx1"/>
                </a:solidFill>
                <a:latin typeface="Arial"/>
                <a:cs typeface="Arial"/>
              </a:rPr>
              <a:t>Conklin</a:t>
            </a:r>
            <a:r>
              <a:rPr lang="en-US" sz="2400" dirty="0">
                <a:solidFill>
                  <a:schemeClr val="tx1"/>
                </a:solidFill>
                <a:latin typeface="Arial"/>
                <a:cs typeface="Arial"/>
              </a:rPr>
              <a:t>, B. Gladstone Institute. </a:t>
            </a:r>
            <a:r>
              <a:rPr lang="en-US" sz="2400" dirty="0" err="1">
                <a:solidFill>
                  <a:schemeClr val="tx1"/>
                </a:solidFill>
                <a:latin typeface="Arial"/>
                <a:cs typeface="Arial"/>
              </a:rPr>
              <a:t>iPS</a:t>
            </a:r>
            <a:r>
              <a:rPr lang="en-US" sz="2400" dirty="0">
                <a:solidFill>
                  <a:schemeClr val="tx1"/>
                </a:solidFill>
                <a:latin typeface="Arial"/>
                <a:cs typeface="Arial"/>
              </a:rPr>
              <a:t>-to-Direct-</a:t>
            </a:r>
            <a:r>
              <a:rPr lang="en-US" sz="2400" dirty="0" err="1">
                <a:solidFill>
                  <a:schemeClr val="tx1"/>
                </a:solidFill>
                <a:latin typeface="Arial"/>
                <a:cs typeface="Arial"/>
              </a:rPr>
              <a:t>Reprog</a:t>
            </a:r>
            <a:r>
              <a:rPr lang="en-US" sz="2400" dirty="0">
                <a:solidFill>
                  <a:schemeClr val="tx1"/>
                </a:solidFill>
                <a:latin typeface="Arial"/>
                <a:cs typeface="Arial"/>
              </a:rPr>
              <a:t>. 2011.</a:t>
            </a:r>
          </a:p>
          <a:p>
            <a:pPr lvl="1" algn="l">
              <a:spcBef>
                <a:spcPct val="20000"/>
              </a:spcBef>
              <a:buFont typeface="Times" charset="0"/>
              <a:buAutoNum type="arabicPeriod"/>
            </a:pPr>
            <a:r>
              <a:rPr lang="en-US" sz="1800" dirty="0" err="1" smtClean="0">
                <a:solidFill>
                  <a:schemeClr val="tx1"/>
                </a:solidFill>
                <a:latin typeface="Arial"/>
                <a:cs typeface="Arial"/>
              </a:rPr>
              <a:t>iPSCs</a:t>
            </a:r>
            <a:r>
              <a:rPr lang="en-US" sz="1800" dirty="0" smtClean="0">
                <a:solidFill>
                  <a:schemeClr val="tx1"/>
                </a:solidFill>
                <a:latin typeface="Arial"/>
                <a:cs typeface="Arial"/>
              </a:rPr>
              <a:t> (Induced Pluripotent Stem Cells) </a:t>
            </a:r>
            <a:endParaRPr lang="en-US" sz="1800" dirty="0">
              <a:solidFill>
                <a:schemeClr val="tx1"/>
              </a:solidFill>
              <a:latin typeface="Arial"/>
              <a:cs typeface="Arial"/>
            </a:endParaRPr>
          </a:p>
          <a:p>
            <a:pPr lvl="1" algn="l">
              <a:spcBef>
                <a:spcPct val="20000"/>
              </a:spcBef>
              <a:buFont typeface="Times" charset="0"/>
              <a:buAutoNum type="arabicPeriod"/>
            </a:pPr>
            <a:r>
              <a:rPr lang="en-US" sz="1800" dirty="0">
                <a:solidFill>
                  <a:schemeClr val="tx1"/>
                </a:solidFill>
                <a:latin typeface="Arial"/>
                <a:cs typeface="Arial"/>
              </a:rPr>
              <a:t>Directed Differentiation</a:t>
            </a:r>
          </a:p>
          <a:p>
            <a:pPr lvl="1" algn="l">
              <a:spcBef>
                <a:spcPct val="20000"/>
              </a:spcBef>
              <a:buFont typeface="Times" charset="0"/>
              <a:buAutoNum type="arabicPeriod"/>
            </a:pPr>
            <a:r>
              <a:rPr lang="en-US" sz="1800" dirty="0">
                <a:solidFill>
                  <a:schemeClr val="tx1"/>
                </a:solidFill>
                <a:latin typeface="Arial"/>
                <a:cs typeface="Arial"/>
              </a:rPr>
              <a:t>Directed Reprogramming</a:t>
            </a:r>
            <a:r>
              <a:rPr lang="en-US" sz="1800" dirty="0" smtClean="0">
                <a:solidFill>
                  <a:schemeClr val="tx1"/>
                </a:solidFill>
                <a:latin typeface="Arial"/>
                <a:cs typeface="Arial"/>
              </a:rPr>
              <a:t>/</a:t>
            </a:r>
            <a:r>
              <a:rPr lang="en-US" sz="1800" dirty="0" err="1" smtClean="0">
                <a:solidFill>
                  <a:schemeClr val="tx1"/>
                </a:solidFill>
                <a:latin typeface="Arial"/>
                <a:cs typeface="Arial"/>
              </a:rPr>
              <a:t>iPSCs</a:t>
            </a:r>
            <a:endParaRPr lang="en-US" sz="1800" dirty="0">
              <a:solidFill>
                <a:schemeClr val="tx1"/>
              </a:solidFill>
              <a:latin typeface="Arial"/>
              <a:cs typeface="Arial"/>
            </a:endParaRPr>
          </a:p>
          <a:p>
            <a:pPr algn="l">
              <a:spcBef>
                <a:spcPct val="20000"/>
              </a:spcBef>
              <a:buFontTx/>
              <a:buChar char="•"/>
            </a:pPr>
            <a:endParaRPr lang="en-US" sz="1800" dirty="0">
              <a:solidFill>
                <a:schemeClr val="tx1"/>
              </a:solidFill>
              <a:latin typeface="Arial"/>
              <a:cs typeface="Arial"/>
            </a:endParaRPr>
          </a:p>
          <a:p>
            <a:pPr algn="l">
              <a:spcBef>
                <a:spcPct val="20000"/>
              </a:spcBef>
              <a:buFontTx/>
              <a:buChar char="•"/>
            </a:pPr>
            <a:endParaRPr lang="en-US" sz="1800" dirty="0">
              <a:solidFill>
                <a:schemeClr val="tx1"/>
              </a:solidFill>
              <a:latin typeface="Arial"/>
              <a:cs typeface="Arial"/>
            </a:endParaRPr>
          </a:p>
          <a:p>
            <a:pPr algn="l">
              <a:spcBef>
                <a:spcPct val="20000"/>
              </a:spcBef>
              <a:buFontTx/>
              <a:buChar char="•"/>
            </a:pPr>
            <a:endParaRPr lang="en-US" sz="1800" dirty="0">
              <a:solidFill>
                <a:schemeClr val="tx1"/>
              </a:solidFill>
              <a:latin typeface="Arial" charset="0"/>
              <a:cs typeface="Arial" charset="0"/>
            </a:endParaRPr>
          </a:p>
        </p:txBody>
      </p:sp>
      <p:sp>
        <p:nvSpPr>
          <p:cNvPr id="31747" name="TextBox 4"/>
          <p:cNvSpPr txBox="1">
            <a:spLocks noChangeArrowheads="1"/>
          </p:cNvSpPr>
          <p:nvPr/>
        </p:nvSpPr>
        <p:spPr bwMode="auto">
          <a:xfrm>
            <a:off x="1009650" y="5297488"/>
            <a:ext cx="184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endParaRPr lang="en-US"/>
          </a:p>
        </p:txBody>
      </p:sp>
      <p:pic>
        <p:nvPicPr>
          <p:cNvPr id="5" name="Picture 4"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9104" y="1461138"/>
            <a:ext cx="586360" cy="438700"/>
          </a:xfrm>
          <a:prstGeom prst="rect">
            <a:avLst/>
          </a:prstGeom>
        </p:spPr>
      </p:pic>
    </p:spTree>
    <p:extLst>
      <p:ext uri="{BB962C8B-B14F-4D97-AF65-F5344CB8AC3E}">
        <p14:creationId xmlns:p14="http://schemas.microsoft.com/office/powerpoint/2010/main" val="2767020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xfrm>
            <a:off x="228600" y="1905000"/>
            <a:ext cx="9144000" cy="4724400"/>
          </a:xfrm>
        </p:spPr>
        <p:txBody>
          <a:bodyPr wrap="none">
            <a:normAutofit lnSpcReduction="10000"/>
          </a:bodyPr>
          <a:lstStyle/>
          <a:p>
            <a:pPr>
              <a:lnSpc>
                <a:spcPct val="80000"/>
              </a:lnSpc>
            </a:pPr>
            <a:r>
              <a:rPr lang="en-US" sz="2400" b="1" dirty="0" smtClean="0">
                <a:latin typeface="Arial"/>
                <a:ea typeface="ＭＳ Ｐゴシック" charset="0"/>
                <a:cs typeface="Arial"/>
              </a:rPr>
              <a:t>How is gene expression controlled?</a:t>
            </a:r>
            <a:endParaRPr lang="en-US" sz="2400" b="1" dirty="0">
              <a:latin typeface="Arial"/>
              <a:ea typeface="ＭＳ Ｐゴシック" charset="0"/>
              <a:cs typeface="Arial"/>
            </a:endParaRPr>
          </a:p>
          <a:p>
            <a:pPr lvl="1">
              <a:lnSpc>
                <a:spcPct val="80000"/>
              </a:lnSpc>
            </a:pPr>
            <a:r>
              <a:rPr lang="en-US" sz="2400" dirty="0">
                <a:latin typeface="Arial"/>
                <a:ea typeface="ＭＳ Ｐゴシック" charset="0"/>
                <a:cs typeface="Arial"/>
              </a:rPr>
              <a:t>Short term </a:t>
            </a:r>
          </a:p>
          <a:p>
            <a:pPr lvl="1">
              <a:lnSpc>
                <a:spcPct val="80000"/>
              </a:lnSpc>
            </a:pPr>
            <a:r>
              <a:rPr lang="en-US" sz="2400" dirty="0">
                <a:latin typeface="Arial"/>
                <a:ea typeface="ＭＳ Ｐゴシック" charset="0"/>
                <a:cs typeface="Arial"/>
              </a:rPr>
              <a:t>Long term</a:t>
            </a:r>
          </a:p>
          <a:p>
            <a:pPr lvl="1">
              <a:lnSpc>
                <a:spcPct val="80000"/>
              </a:lnSpc>
              <a:buFontTx/>
              <a:buNone/>
            </a:pPr>
            <a:endParaRPr lang="en-US" sz="2000" dirty="0">
              <a:latin typeface="Arial"/>
              <a:ea typeface="ＭＳ Ｐゴシック" charset="0"/>
              <a:cs typeface="Arial"/>
            </a:endParaRPr>
          </a:p>
          <a:p>
            <a:pPr>
              <a:lnSpc>
                <a:spcPct val="80000"/>
              </a:lnSpc>
            </a:pPr>
            <a:r>
              <a:rPr lang="en-US" sz="2400" b="1" dirty="0">
                <a:latin typeface="Arial"/>
                <a:ea typeface="ＭＳ Ｐゴシック" charset="0"/>
                <a:cs typeface="Arial"/>
              </a:rPr>
              <a:t>How can we manipulate gene expression? </a:t>
            </a:r>
          </a:p>
          <a:p>
            <a:pPr lvl="1">
              <a:lnSpc>
                <a:spcPct val="80000"/>
              </a:lnSpc>
            </a:pPr>
            <a:r>
              <a:rPr lang="en-US" sz="2400" dirty="0">
                <a:latin typeface="Arial"/>
                <a:ea typeface="ＭＳ Ｐゴシック" charset="0"/>
                <a:cs typeface="Arial"/>
              </a:rPr>
              <a:t>In vivo</a:t>
            </a:r>
          </a:p>
          <a:p>
            <a:pPr lvl="1">
              <a:lnSpc>
                <a:spcPct val="80000"/>
              </a:lnSpc>
            </a:pPr>
            <a:r>
              <a:rPr lang="en-US" sz="2400" dirty="0">
                <a:latin typeface="Arial"/>
                <a:ea typeface="ＭＳ Ｐゴシック" charset="0"/>
                <a:cs typeface="Arial"/>
              </a:rPr>
              <a:t>In vitro</a:t>
            </a:r>
          </a:p>
          <a:p>
            <a:pPr lvl="1">
              <a:lnSpc>
                <a:spcPct val="80000"/>
              </a:lnSpc>
              <a:buFontTx/>
              <a:buNone/>
            </a:pPr>
            <a:endParaRPr lang="en-US" sz="2000" dirty="0">
              <a:latin typeface="Arial"/>
              <a:ea typeface="ＭＳ Ｐゴシック" charset="0"/>
              <a:cs typeface="Arial"/>
            </a:endParaRPr>
          </a:p>
          <a:p>
            <a:pPr>
              <a:lnSpc>
                <a:spcPct val="80000"/>
              </a:lnSpc>
            </a:pPr>
            <a:r>
              <a:rPr lang="en-US" sz="2400" b="1" dirty="0">
                <a:latin typeface="Arial"/>
                <a:ea typeface="ＭＳ Ｐゴシック" charset="0"/>
                <a:cs typeface="Arial"/>
              </a:rPr>
              <a:t>How we can detect gene expression patterns/ profiles </a:t>
            </a:r>
          </a:p>
          <a:p>
            <a:pPr lvl="1">
              <a:lnSpc>
                <a:spcPct val="80000"/>
              </a:lnSpc>
            </a:pPr>
            <a:r>
              <a:rPr lang="en-US" sz="2400" dirty="0">
                <a:latin typeface="Arial"/>
                <a:ea typeface="ＭＳ Ｐゴシック" charset="0"/>
                <a:cs typeface="Arial"/>
              </a:rPr>
              <a:t>At the protein level: </a:t>
            </a:r>
          </a:p>
          <a:p>
            <a:pPr lvl="2">
              <a:lnSpc>
                <a:spcPct val="80000"/>
              </a:lnSpc>
            </a:pPr>
            <a:r>
              <a:rPr lang="en-US" sz="1600" dirty="0">
                <a:latin typeface="Arial"/>
                <a:ea typeface="ＭＳ Ｐゴシック" charset="0"/>
                <a:cs typeface="Arial"/>
              </a:rPr>
              <a:t>FACS analysis </a:t>
            </a:r>
          </a:p>
          <a:p>
            <a:pPr lvl="2">
              <a:lnSpc>
                <a:spcPct val="80000"/>
              </a:lnSpc>
            </a:pPr>
            <a:r>
              <a:rPr lang="en-US" sz="1600" dirty="0">
                <a:latin typeface="Arial"/>
                <a:ea typeface="ＭＳ Ｐゴシック" charset="0"/>
                <a:cs typeface="Arial"/>
              </a:rPr>
              <a:t>Antibody </a:t>
            </a:r>
            <a:r>
              <a:rPr lang="en-US" sz="1600" dirty="0" err="1">
                <a:latin typeface="Arial"/>
                <a:ea typeface="ＭＳ Ｐゴシック" charset="0"/>
                <a:cs typeface="Arial"/>
              </a:rPr>
              <a:t>Immunoflourscence</a:t>
            </a:r>
            <a:r>
              <a:rPr lang="en-US" sz="1600" dirty="0">
                <a:latin typeface="Arial"/>
                <a:ea typeface="ＭＳ Ｐゴシック" charset="0"/>
                <a:cs typeface="Arial"/>
              </a:rPr>
              <a:t> staining </a:t>
            </a:r>
          </a:p>
          <a:p>
            <a:pPr lvl="1">
              <a:lnSpc>
                <a:spcPct val="80000"/>
              </a:lnSpc>
            </a:pPr>
            <a:r>
              <a:rPr lang="en-US" sz="2400" dirty="0">
                <a:latin typeface="Arial"/>
                <a:ea typeface="ＭＳ Ｐゴシック" charset="0"/>
                <a:cs typeface="Arial"/>
              </a:rPr>
              <a:t>At the mRNA level: </a:t>
            </a:r>
          </a:p>
          <a:p>
            <a:pPr lvl="2">
              <a:lnSpc>
                <a:spcPct val="80000"/>
              </a:lnSpc>
            </a:pPr>
            <a:r>
              <a:rPr lang="en-US" sz="1600" dirty="0">
                <a:latin typeface="Arial"/>
                <a:ea typeface="ＭＳ Ｐゴシック" charset="0"/>
                <a:cs typeface="Arial"/>
              </a:rPr>
              <a:t>Microarray Technology</a:t>
            </a:r>
          </a:p>
          <a:p>
            <a:pPr lvl="2">
              <a:lnSpc>
                <a:spcPct val="80000"/>
              </a:lnSpc>
            </a:pPr>
            <a:r>
              <a:rPr lang="en-US" sz="1600" dirty="0" err="1">
                <a:latin typeface="Arial"/>
                <a:ea typeface="ＭＳ Ｐゴシック" charset="0"/>
                <a:cs typeface="Arial"/>
              </a:rPr>
              <a:t>PluriTest</a:t>
            </a:r>
            <a:r>
              <a:rPr lang="en-US" sz="1600" dirty="0">
                <a:latin typeface="Arial"/>
                <a:ea typeface="ＭＳ Ｐゴシック" charset="0"/>
                <a:cs typeface="Arial"/>
              </a:rPr>
              <a:t> </a:t>
            </a:r>
          </a:p>
          <a:p>
            <a:pPr lvl="1">
              <a:lnSpc>
                <a:spcPct val="80000"/>
              </a:lnSpc>
            </a:pPr>
            <a:endParaRPr lang="en-US" sz="2000" dirty="0">
              <a:latin typeface="Times" charset="0"/>
              <a:ea typeface="ＭＳ Ｐゴシック" charset="0"/>
            </a:endParaRPr>
          </a:p>
        </p:txBody>
      </p:sp>
      <p:sp>
        <p:nvSpPr>
          <p:cNvPr id="37891" name="Rectangle 3"/>
          <p:cNvSpPr>
            <a:spLocks noGrp="1" noChangeArrowheads="1"/>
          </p:cNvSpPr>
          <p:nvPr>
            <p:ph type="title"/>
          </p:nvPr>
        </p:nvSpPr>
        <p:spPr>
          <a:xfrm>
            <a:off x="0" y="381000"/>
            <a:ext cx="9144000" cy="1143000"/>
          </a:xfrm>
        </p:spPr>
        <p:txBody>
          <a:bodyPr>
            <a:normAutofit fontScale="90000"/>
          </a:bodyPr>
          <a:lstStyle/>
          <a:p>
            <a:pPr>
              <a:defRPr/>
            </a:pPr>
            <a:r>
              <a:rPr lang="en-US" sz="3100" b="1" dirty="0">
                <a:solidFill>
                  <a:srgbClr val="3366CC"/>
                </a:solidFill>
                <a:latin typeface="Arial" charset="0"/>
                <a:ea typeface="ＭＳ Ｐゴシック" charset="0"/>
                <a:cs typeface="ＭＳ Ｐゴシック" charset="0"/>
              </a:rPr>
              <a:t> </a:t>
            </a:r>
            <a:r>
              <a:rPr lang="en-US" sz="3100" dirty="0" smtClean="0">
                <a:solidFill>
                  <a:srgbClr val="12919C"/>
                </a:solidFill>
                <a:latin typeface="Arial"/>
                <a:ea typeface="ＭＳ Ｐゴシック" charset="0"/>
                <a:cs typeface="Arial"/>
              </a:rPr>
              <a:t>Nuclear Reprogramming Changes Gene </a:t>
            </a:r>
            <a:r>
              <a:rPr lang="en-US" sz="3100" dirty="0" smtClean="0">
                <a:solidFill>
                  <a:srgbClr val="12919C"/>
                </a:solidFill>
                <a:latin typeface="Arial"/>
                <a:ea typeface="ＭＳ Ｐゴシック" charset="0"/>
                <a:cs typeface="Arial"/>
              </a:rPr>
              <a:t>Expression</a:t>
            </a:r>
            <a:r>
              <a:rPr lang="en-US" sz="3100" dirty="0">
                <a:solidFill>
                  <a:srgbClr val="12919C"/>
                </a:solidFill>
                <a:latin typeface="Arial"/>
                <a:ea typeface="ＭＳ Ｐゴシック" charset="0"/>
                <a:cs typeface="Arial"/>
              </a:rPr>
              <a:t/>
            </a:r>
            <a:br>
              <a:rPr lang="en-US" sz="3100" dirty="0">
                <a:solidFill>
                  <a:srgbClr val="12919C"/>
                </a:solidFill>
                <a:latin typeface="Arial"/>
                <a:ea typeface="ＭＳ Ｐゴシック" charset="0"/>
                <a:cs typeface="Arial"/>
              </a:rPr>
            </a:br>
            <a:r>
              <a:rPr lang="en-US" sz="3200" i="1" dirty="0">
                <a:solidFill>
                  <a:schemeClr val="tx1">
                    <a:lumMod val="65000"/>
                    <a:lumOff val="35000"/>
                  </a:schemeClr>
                </a:solidFill>
                <a:latin typeface="Helvetica"/>
                <a:ea typeface="ＭＳ Ｐゴシック" charset="0"/>
                <a:cs typeface="Helvetica"/>
              </a:rPr>
              <a:t>…its all about the environment</a:t>
            </a:r>
            <a:endParaRPr lang="en-US" sz="3200" i="1" dirty="0">
              <a:solidFill>
                <a:schemeClr val="tx1">
                  <a:lumMod val="65000"/>
                  <a:lumOff val="35000"/>
                </a:schemeClr>
              </a:solidFill>
              <a:effectLst>
                <a:outerShdw blurRad="38100" dist="38100" dir="2700000" algn="tl">
                  <a:srgbClr val="DDDDDD"/>
                </a:outerShdw>
              </a:effectLst>
              <a:latin typeface="Helvetica"/>
              <a:ea typeface="ＭＳ Ｐゴシック" charset="0"/>
              <a:cs typeface="Helvetica"/>
            </a:endParaRPr>
          </a:p>
        </p:txBody>
      </p:sp>
    </p:spTree>
    <p:extLst>
      <p:ext uri="{BB962C8B-B14F-4D97-AF65-F5344CB8AC3E}">
        <p14:creationId xmlns:p14="http://schemas.microsoft.com/office/powerpoint/2010/main" val="27970612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3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43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43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434">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434">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434">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434">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434">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434">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434">
                                            <p:txEl>
                                              <p:pRg st="13" end="1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43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0" y="0"/>
            <a:ext cx="9144000" cy="1676400"/>
          </a:xfrm>
        </p:spPr>
        <p:txBody>
          <a:bodyPr/>
          <a:lstStyle/>
          <a:p>
            <a:r>
              <a:rPr lang="en-US" dirty="0">
                <a:solidFill>
                  <a:srgbClr val="12919C"/>
                </a:solidFill>
                <a:latin typeface="Arial"/>
                <a:ea typeface="ＭＳ Ｐゴシック" charset="0"/>
                <a:cs typeface="Arial"/>
              </a:rPr>
              <a:t>Microarray Analysis: </a:t>
            </a:r>
            <a:r>
              <a:rPr lang="en-US" dirty="0" err="1">
                <a:solidFill>
                  <a:srgbClr val="12919C"/>
                </a:solidFill>
                <a:latin typeface="Arial"/>
                <a:ea typeface="ＭＳ Ｐゴシック" charset="0"/>
                <a:cs typeface="Arial"/>
              </a:rPr>
              <a:t>Pluritest</a:t>
            </a:r>
            <a:r>
              <a:rPr lang="en-US" dirty="0">
                <a:solidFill>
                  <a:srgbClr val="12919C"/>
                </a:solidFill>
                <a:latin typeface="Arial"/>
                <a:ea typeface="ＭＳ Ｐゴシック" charset="0"/>
                <a:cs typeface="Arial"/>
              </a:rPr>
              <a:t/>
            </a:r>
            <a:br>
              <a:rPr lang="en-US" dirty="0">
                <a:solidFill>
                  <a:srgbClr val="12919C"/>
                </a:solidFill>
                <a:latin typeface="Arial"/>
                <a:ea typeface="ＭＳ Ｐゴシック" charset="0"/>
                <a:cs typeface="Arial"/>
              </a:rPr>
            </a:br>
            <a:r>
              <a:rPr lang="en-US" dirty="0">
                <a:solidFill>
                  <a:srgbClr val="12919C"/>
                </a:solidFill>
                <a:latin typeface="Arial"/>
                <a:ea typeface="ＭＳ Ｐゴシック" charset="0"/>
                <a:cs typeface="Arial"/>
                <a:hlinkClick r:id="rId3"/>
              </a:rPr>
              <a:t>McGraw Hill </a:t>
            </a:r>
            <a:endParaRPr lang="en-US" dirty="0">
              <a:solidFill>
                <a:srgbClr val="12919C"/>
              </a:solidFill>
              <a:latin typeface="Arial"/>
              <a:ea typeface="ＭＳ Ｐゴシック" charset="0"/>
              <a:cs typeface="Arial"/>
            </a:endParaRPr>
          </a:p>
        </p:txBody>
      </p:sp>
      <p:sp>
        <p:nvSpPr>
          <p:cNvPr id="6" name="Rectangle 3"/>
          <p:cNvSpPr txBox="1">
            <a:spLocks noChangeArrowheads="1"/>
          </p:cNvSpPr>
          <p:nvPr/>
        </p:nvSpPr>
        <p:spPr bwMode="auto">
          <a:xfrm>
            <a:off x="0" y="1835306"/>
            <a:ext cx="9144000" cy="5410200"/>
          </a:xfrm>
          <a:prstGeom prst="rect">
            <a:avLst/>
          </a:prstGeom>
          <a:noFill/>
          <a:ln w="9525">
            <a:noFill/>
            <a:miter lim="800000"/>
            <a:headEnd/>
            <a:tailEnd/>
          </a:ln>
        </p:spPr>
        <p:txBody>
          <a:bodyPr/>
          <a:lstStyle/>
          <a:p>
            <a:pPr marL="342900" indent="-342900" algn="l">
              <a:spcBef>
                <a:spcPct val="20000"/>
              </a:spcBef>
              <a:buFontTx/>
              <a:buChar char="•"/>
              <a:defRPr/>
            </a:pPr>
            <a:r>
              <a:rPr lang="en-US" sz="2800" kern="0" dirty="0">
                <a:solidFill>
                  <a:schemeClr val="tx1"/>
                </a:solidFill>
                <a:latin typeface="Helvetica"/>
                <a:ea typeface="Arial" pitchFamily="1" charset="0"/>
                <a:cs typeface="Helvetica"/>
              </a:rPr>
              <a:t>Sample: Cells of </a:t>
            </a:r>
            <a:r>
              <a:rPr lang="en-US" sz="2800" kern="0" dirty="0" smtClean="0">
                <a:solidFill>
                  <a:schemeClr val="tx1"/>
                </a:solidFill>
                <a:latin typeface="Helvetica"/>
                <a:ea typeface="Arial" pitchFamily="1" charset="0"/>
                <a:cs typeface="Helvetica"/>
              </a:rPr>
              <a:t>interest to test for </a:t>
            </a:r>
            <a:r>
              <a:rPr lang="en-US" sz="2800" kern="0" dirty="0" err="1" smtClean="0">
                <a:solidFill>
                  <a:schemeClr val="tx1"/>
                </a:solidFill>
                <a:latin typeface="Helvetica"/>
                <a:ea typeface="Arial" pitchFamily="1" charset="0"/>
                <a:cs typeface="Helvetica"/>
              </a:rPr>
              <a:t>pluripotency</a:t>
            </a:r>
            <a:r>
              <a:rPr lang="en-US" sz="2800" kern="0" dirty="0" smtClean="0">
                <a:solidFill>
                  <a:schemeClr val="tx1"/>
                </a:solidFill>
                <a:latin typeface="Helvetica"/>
                <a:ea typeface="Arial" pitchFamily="1" charset="0"/>
                <a:cs typeface="Helvetica"/>
              </a:rPr>
              <a:t> </a:t>
            </a:r>
            <a:endParaRPr lang="en-US" sz="2800" kern="0" dirty="0">
              <a:solidFill>
                <a:schemeClr val="tx1"/>
              </a:solidFill>
              <a:latin typeface="Helvetica"/>
              <a:ea typeface="Arial" pitchFamily="1" charset="0"/>
              <a:cs typeface="Helvetica"/>
            </a:endParaRPr>
          </a:p>
          <a:p>
            <a:pPr marL="342900" indent="-342900" algn="l">
              <a:spcBef>
                <a:spcPct val="20000"/>
              </a:spcBef>
              <a:buFontTx/>
              <a:buChar char="•"/>
              <a:defRPr/>
            </a:pPr>
            <a:r>
              <a:rPr lang="en-US" sz="2800" kern="0" dirty="0">
                <a:solidFill>
                  <a:schemeClr val="tx1"/>
                </a:solidFill>
                <a:latin typeface="Helvetica"/>
                <a:ea typeface="Arial" pitchFamily="1" charset="0"/>
                <a:cs typeface="Helvetica"/>
              </a:rPr>
              <a:t>Tool: Microarray Chip </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A DNA Chip with short pieces of DNA on it</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Represents entire genome of an organism</a:t>
            </a:r>
          </a:p>
          <a:p>
            <a:pPr marL="342900" indent="-342900" algn="l">
              <a:spcBef>
                <a:spcPct val="20000"/>
              </a:spcBef>
              <a:buFontTx/>
              <a:buChar char="•"/>
              <a:defRPr/>
            </a:pPr>
            <a:r>
              <a:rPr lang="en-US" sz="2800" kern="0" dirty="0">
                <a:solidFill>
                  <a:schemeClr val="tx1"/>
                </a:solidFill>
                <a:latin typeface="Helvetica"/>
                <a:ea typeface="Arial" pitchFamily="1" charset="0"/>
                <a:cs typeface="Helvetica"/>
              </a:rPr>
              <a:t>Manipulation</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Expose cells to an environment</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Collect mRNA from </a:t>
            </a:r>
            <a:r>
              <a:rPr lang="en-US" sz="1800" kern="0" dirty="0" err="1">
                <a:solidFill>
                  <a:schemeClr val="tx1"/>
                </a:solidFill>
                <a:latin typeface="Helvetica"/>
                <a:ea typeface="Arial" pitchFamily="1" charset="0"/>
                <a:cs typeface="Helvetica"/>
              </a:rPr>
              <a:t>cells</a:t>
            </a:r>
            <a:r>
              <a:rPr lang="en-US" sz="1800" kern="0" dirty="0" err="1">
                <a:solidFill>
                  <a:schemeClr val="tx1"/>
                </a:solidFill>
                <a:latin typeface="Helvetica"/>
                <a:ea typeface="Arial" pitchFamily="1" charset="0"/>
                <a:cs typeface="Helvetica"/>
                <a:sym typeface="Wingdings"/>
              </a:rPr>
              <a:t></a:t>
            </a:r>
            <a:r>
              <a:rPr lang="en-US" sz="1800" kern="0" dirty="0">
                <a:solidFill>
                  <a:schemeClr val="tx1"/>
                </a:solidFill>
                <a:latin typeface="Helvetica"/>
                <a:ea typeface="Arial" pitchFamily="1" charset="0"/>
                <a:cs typeface="Helvetica"/>
                <a:sym typeface="Wingdings"/>
              </a:rPr>
              <a:t> </a:t>
            </a:r>
            <a:r>
              <a:rPr lang="en-US" sz="1800" kern="0" dirty="0" err="1">
                <a:solidFill>
                  <a:schemeClr val="tx1"/>
                </a:solidFill>
                <a:latin typeface="Helvetica"/>
                <a:ea typeface="Arial" pitchFamily="1" charset="0"/>
                <a:cs typeface="Helvetica"/>
                <a:sym typeface="Wingdings"/>
              </a:rPr>
              <a:t>cDNA</a:t>
            </a:r>
            <a:r>
              <a:rPr lang="en-US" sz="1800" kern="0" dirty="0">
                <a:solidFill>
                  <a:schemeClr val="tx1"/>
                </a:solidFill>
                <a:latin typeface="Helvetica"/>
                <a:ea typeface="Arial" pitchFamily="1" charset="0"/>
                <a:cs typeface="Helvetica"/>
                <a:sym typeface="Wingdings"/>
              </a:rPr>
              <a:t> made </a:t>
            </a:r>
          </a:p>
          <a:p>
            <a:pPr marL="800100" lvl="1" indent="-342900" algn="l">
              <a:spcBef>
                <a:spcPct val="20000"/>
              </a:spcBef>
              <a:buFontTx/>
              <a:buChar char="•"/>
              <a:defRPr/>
            </a:pPr>
            <a:r>
              <a:rPr lang="en-US" sz="1800" kern="0" dirty="0" err="1">
                <a:solidFill>
                  <a:schemeClr val="tx1"/>
                </a:solidFill>
                <a:latin typeface="Helvetica"/>
                <a:ea typeface="Arial" pitchFamily="1" charset="0"/>
                <a:cs typeface="Helvetica"/>
              </a:rPr>
              <a:t>cDNA</a:t>
            </a:r>
            <a:r>
              <a:rPr lang="en-US" sz="1800" kern="0" dirty="0">
                <a:solidFill>
                  <a:schemeClr val="tx1"/>
                </a:solidFill>
                <a:latin typeface="Helvetica"/>
                <a:ea typeface="Arial" pitchFamily="1" charset="0"/>
                <a:cs typeface="Helvetica"/>
              </a:rPr>
              <a:t> is labeled </a:t>
            </a:r>
            <a:r>
              <a:rPr lang="en-US" sz="1800" kern="0" dirty="0" err="1">
                <a:solidFill>
                  <a:schemeClr val="tx1"/>
                </a:solidFill>
                <a:latin typeface="Helvetica"/>
                <a:ea typeface="Arial" pitchFamily="1" charset="0"/>
                <a:cs typeface="Helvetica"/>
              </a:rPr>
              <a:t>Flourescently</a:t>
            </a:r>
            <a:endParaRPr lang="en-US" sz="1800" kern="0" dirty="0">
              <a:solidFill>
                <a:schemeClr val="tx1"/>
              </a:solidFill>
              <a:latin typeface="Helvetica"/>
              <a:ea typeface="Arial" pitchFamily="1" charset="0"/>
              <a:cs typeface="Helvetica"/>
            </a:endParaRP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Mix the labeled </a:t>
            </a:r>
            <a:r>
              <a:rPr lang="en-US" sz="1800" kern="0" dirty="0" err="1">
                <a:solidFill>
                  <a:schemeClr val="tx1"/>
                </a:solidFill>
                <a:latin typeface="Helvetica"/>
                <a:ea typeface="Arial" pitchFamily="1" charset="0"/>
                <a:cs typeface="Helvetica"/>
              </a:rPr>
              <a:t>cDNA</a:t>
            </a:r>
            <a:r>
              <a:rPr lang="en-US" sz="1800" kern="0" dirty="0">
                <a:solidFill>
                  <a:schemeClr val="tx1"/>
                </a:solidFill>
                <a:latin typeface="Helvetica"/>
                <a:ea typeface="Arial" pitchFamily="1" charset="0"/>
                <a:cs typeface="Helvetica"/>
              </a:rPr>
              <a:t> with the </a:t>
            </a:r>
            <a:r>
              <a:rPr lang="en-US" sz="1800" kern="0" dirty="0" err="1">
                <a:solidFill>
                  <a:schemeClr val="tx1"/>
                </a:solidFill>
                <a:latin typeface="Helvetica"/>
                <a:ea typeface="Arial" pitchFamily="1" charset="0"/>
                <a:cs typeface="Helvetica"/>
              </a:rPr>
              <a:t>Chip</a:t>
            </a:r>
            <a:r>
              <a:rPr lang="en-US" sz="1800" kern="0" dirty="0" err="1">
                <a:solidFill>
                  <a:schemeClr val="tx1"/>
                </a:solidFill>
                <a:latin typeface="Helvetica"/>
                <a:ea typeface="Arial" pitchFamily="1" charset="0"/>
                <a:cs typeface="Helvetica"/>
                <a:sym typeface="Wingdings"/>
              </a:rPr>
              <a:t></a:t>
            </a:r>
            <a:r>
              <a:rPr lang="en-US" sz="1800" kern="0" dirty="0">
                <a:solidFill>
                  <a:schemeClr val="tx1"/>
                </a:solidFill>
                <a:latin typeface="Helvetica"/>
                <a:ea typeface="Arial" pitchFamily="1" charset="0"/>
                <a:cs typeface="Helvetica"/>
                <a:sym typeface="Wingdings"/>
              </a:rPr>
              <a:t> wash away any </a:t>
            </a:r>
            <a:r>
              <a:rPr lang="en-US" sz="1800" kern="0" dirty="0" err="1">
                <a:solidFill>
                  <a:schemeClr val="tx1"/>
                </a:solidFill>
                <a:latin typeface="Helvetica"/>
                <a:ea typeface="Arial" pitchFamily="1" charset="0"/>
                <a:cs typeface="Helvetica"/>
                <a:sym typeface="Wingdings"/>
              </a:rPr>
              <a:t>unhybridized</a:t>
            </a:r>
            <a:r>
              <a:rPr lang="en-US" sz="1800" kern="0" dirty="0">
                <a:solidFill>
                  <a:schemeClr val="tx1"/>
                </a:solidFill>
                <a:latin typeface="Helvetica"/>
                <a:ea typeface="Arial" pitchFamily="1" charset="0"/>
                <a:cs typeface="Helvetica"/>
                <a:sym typeface="Wingdings"/>
              </a:rPr>
              <a:t> sample</a:t>
            </a:r>
            <a:endParaRPr lang="en-US" sz="1800" kern="0" dirty="0">
              <a:solidFill>
                <a:schemeClr val="tx1"/>
              </a:solidFill>
              <a:latin typeface="Helvetica"/>
              <a:ea typeface="Arial" pitchFamily="1" charset="0"/>
              <a:cs typeface="Helvetica"/>
            </a:endParaRPr>
          </a:p>
          <a:p>
            <a:pPr marL="342900" indent="-342900" algn="l">
              <a:spcBef>
                <a:spcPct val="20000"/>
              </a:spcBef>
              <a:buFontTx/>
              <a:buChar char="•"/>
              <a:defRPr/>
            </a:pPr>
            <a:r>
              <a:rPr lang="en-US" sz="2800" kern="0" dirty="0">
                <a:solidFill>
                  <a:schemeClr val="tx1"/>
                </a:solidFill>
                <a:latin typeface="Helvetica"/>
                <a:ea typeface="Arial" pitchFamily="1" charset="0"/>
                <a:cs typeface="Helvetica"/>
              </a:rPr>
              <a:t>Detection</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Use a laser to detect location of </a:t>
            </a:r>
            <a:r>
              <a:rPr lang="en-US" sz="1800" kern="0" dirty="0" err="1">
                <a:solidFill>
                  <a:schemeClr val="tx1"/>
                </a:solidFill>
                <a:latin typeface="Helvetica"/>
                <a:ea typeface="Arial" pitchFamily="1" charset="0"/>
                <a:cs typeface="Helvetica"/>
              </a:rPr>
              <a:t>flourescence</a:t>
            </a:r>
            <a:r>
              <a:rPr lang="en-US" sz="1800" kern="0" dirty="0">
                <a:solidFill>
                  <a:schemeClr val="tx1"/>
                </a:solidFill>
                <a:latin typeface="Helvetica"/>
                <a:ea typeface="Arial" pitchFamily="1" charset="0"/>
                <a:cs typeface="Helvetica"/>
              </a:rPr>
              <a:t> </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Represents  a map or pattern which represents an RNA expression profile </a:t>
            </a:r>
          </a:p>
        </p:txBody>
      </p:sp>
      <p:pic>
        <p:nvPicPr>
          <p:cNvPr id="5" name="Picture 4"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8137" y="974718"/>
            <a:ext cx="660338" cy="494049"/>
          </a:xfrm>
          <a:prstGeom prst="rect">
            <a:avLst/>
          </a:prstGeom>
        </p:spPr>
      </p:pic>
    </p:spTree>
    <p:extLst>
      <p:ext uri="{BB962C8B-B14F-4D97-AF65-F5344CB8AC3E}">
        <p14:creationId xmlns:p14="http://schemas.microsoft.com/office/powerpoint/2010/main" val="1521447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7263"/>
            <a:ext cx="8229600" cy="1640104"/>
          </a:xfrm>
        </p:spPr>
        <p:txBody>
          <a:bodyPr>
            <a:normAutofit fontScale="90000"/>
          </a:bodyPr>
          <a:lstStyle/>
          <a:p>
            <a:r>
              <a:rPr lang="en-US" dirty="0" err="1" smtClean="0">
                <a:solidFill>
                  <a:srgbClr val="12919C"/>
                </a:solidFill>
                <a:latin typeface="Arial"/>
                <a:cs typeface="Arial"/>
              </a:rPr>
              <a:t>Teratoma</a:t>
            </a:r>
            <a:r>
              <a:rPr lang="en-US" dirty="0" smtClean="0">
                <a:solidFill>
                  <a:srgbClr val="12919C"/>
                </a:solidFill>
                <a:latin typeface="Arial"/>
                <a:cs typeface="Arial"/>
              </a:rPr>
              <a:t> Assay or </a:t>
            </a:r>
            <a:r>
              <a:rPr lang="en-US" dirty="0" err="1" smtClean="0">
                <a:solidFill>
                  <a:srgbClr val="12919C"/>
                </a:solidFill>
                <a:latin typeface="Arial"/>
                <a:cs typeface="Arial"/>
              </a:rPr>
              <a:t>Pluritest</a:t>
            </a:r>
            <a:r>
              <a:rPr lang="en-US" dirty="0" smtClean="0">
                <a:solidFill>
                  <a:srgbClr val="12919C"/>
                </a:solidFill>
                <a:latin typeface="Arial"/>
                <a:cs typeface="Arial"/>
              </a:rPr>
              <a:t>?</a:t>
            </a:r>
            <a:br>
              <a:rPr lang="en-US" dirty="0" smtClean="0">
                <a:solidFill>
                  <a:srgbClr val="12919C"/>
                </a:solidFill>
                <a:latin typeface="Arial"/>
                <a:cs typeface="Arial"/>
              </a:rPr>
            </a:br>
            <a:r>
              <a:rPr lang="en-US" dirty="0" smtClean="0">
                <a:solidFill>
                  <a:srgbClr val="660066"/>
                </a:solidFill>
                <a:latin typeface="Arial"/>
                <a:cs typeface="Arial"/>
              </a:rPr>
              <a:t>“</a:t>
            </a:r>
            <a:r>
              <a:rPr lang="en-US" sz="3111" i="1" dirty="0" smtClean="0">
                <a:solidFill>
                  <a:srgbClr val="404040"/>
                </a:solidFill>
                <a:latin typeface="Arial"/>
                <a:cs typeface="Arial"/>
              </a:rPr>
              <a:t>Ovarian </a:t>
            </a:r>
            <a:r>
              <a:rPr lang="en-US" sz="3111" i="1" dirty="0" err="1" smtClean="0">
                <a:solidFill>
                  <a:srgbClr val="404040"/>
                </a:solidFill>
                <a:latin typeface="Arial"/>
                <a:cs typeface="Arial"/>
              </a:rPr>
              <a:t>Teratoma</a:t>
            </a:r>
            <a:r>
              <a:rPr lang="en-US" sz="3111" i="1" dirty="0" smtClean="0">
                <a:solidFill>
                  <a:srgbClr val="404040"/>
                </a:solidFill>
                <a:latin typeface="Arial"/>
                <a:cs typeface="Arial"/>
              </a:rPr>
              <a:t> Monsters Inside of Me” </a:t>
            </a:r>
            <a:br>
              <a:rPr lang="en-US" sz="3111" i="1" dirty="0" smtClean="0">
                <a:solidFill>
                  <a:srgbClr val="404040"/>
                </a:solidFill>
                <a:latin typeface="Arial"/>
                <a:cs typeface="Arial"/>
              </a:rPr>
            </a:br>
            <a:r>
              <a:rPr lang="en-US" sz="3200" dirty="0" smtClean="0">
                <a:solidFill>
                  <a:srgbClr val="404040"/>
                </a:solidFill>
                <a:latin typeface="Arial"/>
                <a:cs typeface="Arial"/>
              </a:rPr>
              <a:t>Discovery TV YouTube </a:t>
            </a:r>
            <a:r>
              <a:rPr lang="en-US" sz="3111" dirty="0" smtClean="0">
                <a:solidFill>
                  <a:srgbClr val="404040"/>
                </a:solidFill>
                <a:latin typeface="Arial"/>
                <a:cs typeface="Arial"/>
              </a:rPr>
              <a:t> </a:t>
            </a:r>
            <a:endParaRPr lang="en-US" sz="3111" dirty="0">
              <a:solidFill>
                <a:srgbClr val="404040"/>
              </a:solidFill>
              <a:latin typeface="Arial"/>
              <a:cs typeface="Arial"/>
            </a:endParaRPr>
          </a:p>
        </p:txBody>
      </p:sp>
      <p:sp>
        <p:nvSpPr>
          <p:cNvPr id="4" name="Content Placeholder 3"/>
          <p:cNvSpPr txBox="1">
            <a:spLocks/>
          </p:cNvSpPr>
          <p:nvPr/>
        </p:nvSpPr>
        <p:spPr>
          <a:xfrm>
            <a:off x="0" y="2154080"/>
            <a:ext cx="9143999" cy="5217895"/>
          </a:xfrm>
          <a:prstGeom prst="rect">
            <a:avLst/>
          </a:prstGeom>
        </p:spPr>
        <p:txBody>
          <a:bodyPr vert="horz" lIns="91440" tIns="45720" rIns="91440" bIns="45720" rtlCol="0">
            <a:normAutofit fontScale="85000" lnSpcReduction="100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27" b="0" i="0" u="none" strike="noStrike" kern="1200" cap="none" spc="0" normalizeH="0" baseline="0" noProof="0" dirty="0" err="1" smtClean="0">
                <a:ln>
                  <a:noFill/>
                </a:ln>
                <a:solidFill>
                  <a:schemeClr val="tx1"/>
                </a:solidFill>
                <a:effectLst/>
                <a:uLnTx/>
                <a:uFillTx/>
                <a:latin typeface="+mn-lt"/>
                <a:ea typeface="+mn-ea"/>
                <a:cs typeface="+mn-cs"/>
              </a:rPr>
              <a:t>Teratoma</a:t>
            </a:r>
            <a:r>
              <a:rPr kumimoji="0" lang="en-US" sz="3027" b="0" i="0" u="none" strike="noStrike" kern="1200" cap="none" spc="0" normalizeH="0" baseline="0" noProof="0" dirty="0" smtClean="0">
                <a:ln>
                  <a:noFill/>
                </a:ln>
                <a:solidFill>
                  <a:schemeClr val="tx1"/>
                </a:solidFill>
                <a:effectLst/>
                <a:uLnTx/>
                <a:uFillTx/>
                <a:latin typeface="+mn-lt"/>
                <a:ea typeface="+mn-ea"/>
                <a:cs typeface="+mn-cs"/>
              </a:rPr>
              <a:t> Assay: Gold Standard</a:t>
            </a:r>
            <a:r>
              <a:rPr kumimoji="0" lang="en-US" sz="3027" b="0" i="0" u="none" strike="noStrike" kern="1200" cap="none" spc="0" normalizeH="0" noProof="0" dirty="0" smtClean="0">
                <a:ln>
                  <a:noFill/>
                </a:ln>
                <a:solidFill>
                  <a:schemeClr val="tx1"/>
                </a:solidFill>
                <a:effectLst/>
                <a:uLnTx/>
                <a:uFillTx/>
                <a:latin typeface="+mn-lt"/>
                <a:ea typeface="+mn-ea"/>
                <a:cs typeface="+mn-cs"/>
              </a:rPr>
              <a:t> for </a:t>
            </a:r>
            <a:r>
              <a:rPr lang="en-US" sz="3027" dirty="0" err="1" smtClean="0"/>
              <a:t>pluripotency</a:t>
            </a:r>
            <a:endParaRPr lang="en-US" sz="3027" dirty="0" smtClean="0"/>
          </a:p>
          <a:p>
            <a:pPr marL="800100" lvl="1" indent="-342900">
              <a:spcBef>
                <a:spcPct val="20000"/>
              </a:spcBef>
              <a:buFont typeface="Courier New"/>
              <a:buChar char="o"/>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Involves placing cells of interest into a </a:t>
            </a:r>
            <a:r>
              <a:rPr lang="en-US" sz="2400" dirty="0" err="1"/>
              <a:t>b</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lastocyst</a:t>
            </a:r>
            <a:endParaRPr lang="en-US" sz="2400" dirty="0"/>
          </a:p>
          <a:p>
            <a:pPr marL="800100" lvl="1" indent="-342900">
              <a:spcBef>
                <a:spcPct val="20000"/>
              </a:spcBef>
              <a:buFont typeface="Courier New"/>
              <a:buChar char="o"/>
            </a:pPr>
            <a:r>
              <a:rPr lang="en-US" sz="2400" dirty="0" smtClean="0"/>
              <a:t>Tracing the cells as they develop; all four germ layers?</a:t>
            </a:r>
          </a:p>
          <a:p>
            <a:pPr marL="800100" lvl="1" indent="-342900">
              <a:spcBef>
                <a:spcPct val="20000"/>
              </a:spcBef>
              <a:buFont typeface="Courier New"/>
              <a:buChar char="o"/>
            </a:pPr>
            <a:r>
              <a:rPr lang="en-US" sz="2400" dirty="0" smtClean="0"/>
              <a:t>Can they reprogram and differentiate into all four germ layers?  </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27" b="0" i="0" u="none" strike="noStrike" kern="1200" cap="none" spc="0" normalizeH="0" baseline="0" noProof="0" dirty="0" err="1" smtClean="0">
                <a:ln>
                  <a:noFill/>
                </a:ln>
                <a:solidFill>
                  <a:schemeClr val="tx1"/>
                </a:solidFill>
                <a:effectLst/>
                <a:uLnTx/>
                <a:uFillTx/>
                <a:latin typeface="+mn-lt"/>
                <a:ea typeface="+mn-ea"/>
                <a:cs typeface="+mn-cs"/>
              </a:rPr>
              <a:t>Pluritest</a:t>
            </a:r>
            <a:r>
              <a:rPr kumimoji="0" lang="en-US" sz="3027" b="0" i="0" u="none" strike="noStrike" kern="1200" cap="none" spc="0" normalizeH="0" baseline="0" noProof="0" dirty="0" smtClean="0">
                <a:ln>
                  <a:noFill/>
                </a:ln>
                <a:solidFill>
                  <a:schemeClr val="tx1"/>
                </a:solidFill>
                <a:effectLst/>
                <a:uLnTx/>
                <a:uFillTx/>
                <a:latin typeface="+mn-lt"/>
                <a:ea typeface="+mn-ea"/>
                <a:cs typeface="+mn-cs"/>
              </a:rPr>
              <a:t>:</a:t>
            </a:r>
            <a:r>
              <a:rPr kumimoji="0" lang="en-US" sz="3027" b="0" i="0" u="none" strike="noStrike" kern="1200" cap="none" spc="0" normalizeH="0" noProof="0" dirty="0" smtClean="0">
                <a:ln>
                  <a:noFill/>
                </a:ln>
                <a:solidFill>
                  <a:schemeClr val="tx1"/>
                </a:solidFill>
                <a:effectLst/>
                <a:uLnTx/>
                <a:uFillTx/>
                <a:latin typeface="+mn-lt"/>
                <a:ea typeface="+mn-ea"/>
                <a:cs typeface="+mn-cs"/>
              </a:rPr>
              <a:t> New Genetic Analysis  Using Microarray Analysis</a:t>
            </a:r>
          </a:p>
          <a:p>
            <a:pPr marL="800100" lvl="1" indent="-342900">
              <a:spcBef>
                <a:spcPct val="20000"/>
              </a:spcBef>
              <a:buFont typeface="Courier New"/>
              <a:buChar char="o"/>
            </a:pPr>
            <a:r>
              <a:rPr lang="en-US" sz="2400" baseline="0" dirty="0" smtClean="0"/>
              <a:t>Involves</a:t>
            </a:r>
            <a:r>
              <a:rPr lang="en-US" sz="2400" dirty="0" smtClean="0"/>
              <a:t> collecting the mRNA from cells of interest</a:t>
            </a:r>
          </a:p>
          <a:p>
            <a:pPr marL="800100" lvl="1" indent="-342900">
              <a:spcBef>
                <a:spcPct val="20000"/>
              </a:spcBef>
              <a:buFont typeface="Courier New"/>
              <a:buChar char="o"/>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Analyzed</a:t>
            </a:r>
            <a:r>
              <a:rPr kumimoji="0" lang="en-US" sz="2400" b="0" i="0" u="none" strike="noStrike" kern="1200" cap="none" spc="0" normalizeH="0" noProof="0" dirty="0" smtClean="0">
                <a:ln>
                  <a:noFill/>
                </a:ln>
                <a:solidFill>
                  <a:schemeClr val="tx1"/>
                </a:solidFill>
                <a:effectLst/>
                <a:uLnTx/>
                <a:uFillTx/>
                <a:latin typeface="+mn-lt"/>
                <a:ea typeface="+mn-ea"/>
                <a:cs typeface="+mn-cs"/>
              </a:rPr>
              <a:t> expression </a:t>
            </a:r>
            <a:r>
              <a:rPr lang="en-US" sz="2400" dirty="0" smtClean="0"/>
              <a:t>profile compared to </a:t>
            </a:r>
            <a:r>
              <a:rPr lang="en-US" sz="2400" dirty="0" err="1" smtClean="0"/>
              <a:t>ESCs</a:t>
            </a:r>
            <a:r>
              <a:rPr lang="en-US" sz="2400" dirty="0" smtClean="0"/>
              <a:t> profile </a:t>
            </a:r>
          </a:p>
          <a:p>
            <a:pPr marL="800100" lvl="1" indent="-342900">
              <a:spcBef>
                <a:spcPct val="20000"/>
              </a:spcBef>
              <a:buFont typeface="Courier New"/>
              <a:buChar char="o"/>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Enhancer sequence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3027" b="0" i="0" u="none" strike="noStrike" kern="1200" cap="none" spc="0" normalizeH="0" baseline="0" noProof="0" dirty="0" smtClean="0">
                <a:ln>
                  <a:noFill/>
                </a:ln>
                <a:solidFill>
                  <a:schemeClr val="tx1"/>
                </a:solidFill>
                <a:effectLst/>
                <a:uLnTx/>
                <a:uFillTx/>
                <a:latin typeface="+mn-lt"/>
                <a:ea typeface="+mn-ea"/>
                <a:cs typeface="+mn-cs"/>
              </a:rPr>
              <a:t>Comparing the methods </a:t>
            </a:r>
          </a:p>
          <a:p>
            <a:pPr marL="800100" lvl="1" indent="-342900">
              <a:spcBef>
                <a:spcPct val="20000"/>
              </a:spcBef>
              <a:buFont typeface="Courier New"/>
              <a:buChar char="o"/>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Animal Experimentation vs.</a:t>
            </a:r>
            <a:r>
              <a:rPr lang="en-US" sz="2400" dirty="0" smtClean="0"/>
              <a:t> Microarray</a:t>
            </a:r>
          </a:p>
          <a:p>
            <a:pPr marL="800100" lvl="1" indent="-342900">
              <a:spcBef>
                <a:spcPct val="20000"/>
              </a:spcBef>
              <a:buFont typeface="Courier New"/>
              <a:buChar char="o"/>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Embryo</a:t>
            </a:r>
            <a:r>
              <a:rPr kumimoji="0" lang="en-US" sz="2400" b="0" i="0" u="none" strike="noStrike" kern="1200" cap="none" spc="0" normalizeH="0" noProof="0" dirty="0" smtClean="0">
                <a:ln>
                  <a:noFill/>
                </a:ln>
                <a:solidFill>
                  <a:schemeClr val="tx1"/>
                </a:solidFill>
                <a:effectLst/>
                <a:uLnTx/>
                <a:uFillTx/>
                <a:latin typeface="+mn-lt"/>
                <a:ea typeface="+mn-ea"/>
                <a:cs typeface="+mn-cs"/>
              </a:rPr>
              <a:t> Experimentation </a:t>
            </a:r>
            <a:r>
              <a:rPr kumimoji="0" lang="en-US" sz="2400" b="0" i="0" u="none" strike="noStrike" kern="1200" cap="none" spc="0" normalizeH="0" noProof="0" dirty="0" err="1" smtClean="0">
                <a:ln>
                  <a:noFill/>
                </a:ln>
                <a:solidFill>
                  <a:schemeClr val="tx1"/>
                </a:solidFill>
                <a:effectLst/>
                <a:uLnTx/>
                <a:uFillTx/>
                <a:latin typeface="+mn-lt"/>
                <a:ea typeface="+mn-ea"/>
                <a:cs typeface="+mn-cs"/>
              </a:rPr>
              <a:t>v</a:t>
            </a:r>
            <a:r>
              <a:rPr lang="en-US" sz="2400" dirty="0" err="1" smtClean="0"/>
              <a:t>s</a:t>
            </a:r>
            <a:r>
              <a:rPr lang="en-US" sz="2400" dirty="0" smtClean="0"/>
              <a:t>.</a:t>
            </a:r>
            <a:r>
              <a:rPr kumimoji="0" lang="en-US" sz="2400" b="0" i="0" u="none" strike="noStrike" kern="1200" cap="none" spc="0" normalizeH="0" noProof="0" dirty="0" smtClean="0">
                <a:ln>
                  <a:noFill/>
                </a:ln>
                <a:solidFill>
                  <a:schemeClr val="tx1"/>
                </a:solidFill>
                <a:effectLst/>
                <a:uLnTx/>
                <a:uFillTx/>
                <a:latin typeface="+mn-lt"/>
                <a:ea typeface="+mn-ea"/>
                <a:cs typeface="+mn-cs"/>
              </a:rPr>
              <a:t> Cell Lines</a:t>
            </a:r>
          </a:p>
          <a:p>
            <a:pPr marL="800100" lvl="1" indent="-342900">
              <a:spcBef>
                <a:spcPct val="20000"/>
              </a:spcBef>
              <a:buFont typeface="Courier New"/>
              <a:buChar char="o"/>
            </a:pPr>
            <a:r>
              <a:rPr lang="en-US" sz="2400" noProof="0" dirty="0" smtClean="0"/>
              <a:t>Macro </a:t>
            </a:r>
            <a:r>
              <a:rPr lang="en-US" sz="2400" dirty="0" smtClean="0"/>
              <a:t>phenotypic functional level vs. Micro Level Nucleic Analysis? </a:t>
            </a:r>
          </a:p>
          <a:p>
            <a:pPr marL="800100" lvl="1" indent="-342900">
              <a:spcBef>
                <a:spcPct val="20000"/>
              </a:spcBef>
              <a:buFont typeface="Courier New"/>
              <a:buChar char="o"/>
            </a:pPr>
            <a:r>
              <a:rPr kumimoji="0" lang="en-US" sz="2400" b="0" i="0" u="none" strike="noStrike" kern="1200" cap="none" spc="0" normalizeH="0" noProof="0" dirty="0" smtClean="0">
                <a:ln>
                  <a:noFill/>
                </a:ln>
                <a:solidFill>
                  <a:schemeClr val="tx1"/>
                </a:solidFill>
                <a:effectLst/>
                <a:uLnTx/>
                <a:uFillTx/>
                <a:latin typeface="+mn-lt"/>
                <a:ea typeface="+mn-ea"/>
                <a:cs typeface="+mn-cs"/>
              </a:rPr>
              <a:t>Days and weeks </a:t>
            </a:r>
            <a:r>
              <a:rPr kumimoji="0" lang="en-US" sz="2400" b="0" i="0" u="none" strike="noStrike" kern="1200" cap="none" spc="0" normalizeH="0" noProof="0" dirty="0" err="1" smtClean="0">
                <a:ln>
                  <a:noFill/>
                </a:ln>
                <a:solidFill>
                  <a:schemeClr val="tx1"/>
                </a:solidFill>
                <a:effectLst/>
                <a:uLnTx/>
                <a:uFillTx/>
                <a:latin typeface="+mn-lt"/>
                <a:ea typeface="+mn-ea"/>
                <a:cs typeface="+mn-cs"/>
              </a:rPr>
              <a:t>vs</a:t>
            </a:r>
            <a:r>
              <a:rPr lang="en-US" sz="2400" dirty="0"/>
              <a:t>.</a:t>
            </a:r>
            <a:r>
              <a:rPr kumimoji="0" lang="en-US" sz="2400" b="0" i="0" u="none" strike="noStrike" kern="1200" cap="none" spc="0" normalizeH="0" noProof="0" dirty="0" smtClean="0">
                <a:ln>
                  <a:noFill/>
                </a:ln>
                <a:solidFill>
                  <a:schemeClr val="tx1"/>
                </a:solidFill>
                <a:effectLst/>
                <a:uLnTx/>
                <a:uFillTx/>
                <a:latin typeface="+mn-lt"/>
                <a:ea typeface="+mn-ea"/>
                <a:cs typeface="+mn-cs"/>
              </a:rPr>
              <a:t> Minutes </a:t>
            </a:r>
          </a:p>
          <a:p>
            <a:pPr marL="800100" lvl="1" indent="-342900">
              <a:spcBef>
                <a:spcPct val="20000"/>
              </a:spcBef>
              <a:buFont typeface="Arial"/>
              <a:buChar cha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5" name="Picture 4"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7741" y="1398667"/>
            <a:ext cx="586360" cy="438700"/>
          </a:xfrm>
          <a:prstGeom prst="rect">
            <a:avLst/>
          </a:prstGeom>
        </p:spPr>
      </p:pic>
    </p:spTree>
    <p:extLst>
      <p:ext uri="{BB962C8B-B14F-4D97-AF65-F5344CB8AC3E}">
        <p14:creationId xmlns:p14="http://schemas.microsoft.com/office/powerpoint/2010/main" val="6031991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500"/>
                                        <p:tgtEl>
                                          <p:spTgt spid="4">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fade">
                                      <p:cBhvr>
                                        <p:cTn id="24" dur="500"/>
                                        <p:tgtEl>
                                          <p:spTgt spid="4">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fade">
                                      <p:cBhvr>
                                        <p:cTn id="27" dur="500"/>
                                        <p:tgtEl>
                                          <p:spTgt spid="4">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4">
                                            <p:txEl>
                                              <p:pRg st="7" end="7"/>
                                            </p:txEl>
                                          </p:spTgt>
                                        </p:tgtEl>
                                        <p:attrNameLst>
                                          <p:attrName>style.visibility</p:attrName>
                                        </p:attrNameLst>
                                      </p:cBhvr>
                                      <p:to>
                                        <p:strVal val="visible"/>
                                      </p:to>
                                    </p:set>
                                    <p:animEffect transition="in" filter="fade">
                                      <p:cBhvr>
                                        <p:cTn id="30" dur="500"/>
                                        <p:tgtEl>
                                          <p:spTgt spid="4">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fade">
                                      <p:cBhvr>
                                        <p:cTn id="35" dur="500"/>
                                        <p:tgtEl>
                                          <p:spTgt spid="4">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4">
                                            <p:txEl>
                                              <p:pRg st="9" end="9"/>
                                            </p:txEl>
                                          </p:spTgt>
                                        </p:tgtEl>
                                        <p:attrNameLst>
                                          <p:attrName>style.visibility</p:attrName>
                                        </p:attrNameLst>
                                      </p:cBhvr>
                                      <p:to>
                                        <p:strVal val="visible"/>
                                      </p:to>
                                    </p:set>
                                    <p:animEffect transition="in" filter="fade">
                                      <p:cBhvr>
                                        <p:cTn id="38" dur="500"/>
                                        <p:tgtEl>
                                          <p:spTgt spid="4">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4">
                                            <p:txEl>
                                              <p:pRg st="10" end="10"/>
                                            </p:txEl>
                                          </p:spTgt>
                                        </p:tgtEl>
                                        <p:attrNameLst>
                                          <p:attrName>style.visibility</p:attrName>
                                        </p:attrNameLst>
                                      </p:cBhvr>
                                      <p:to>
                                        <p:strVal val="visible"/>
                                      </p:to>
                                    </p:set>
                                    <p:animEffect transition="in" filter="fade">
                                      <p:cBhvr>
                                        <p:cTn id="41" dur="500"/>
                                        <p:tgtEl>
                                          <p:spTgt spid="4">
                                            <p:txEl>
                                              <p:pRg st="10" end="10"/>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4">
                                            <p:txEl>
                                              <p:pRg st="11" end="11"/>
                                            </p:txEl>
                                          </p:spTgt>
                                        </p:tgtEl>
                                        <p:attrNameLst>
                                          <p:attrName>style.visibility</p:attrName>
                                        </p:attrNameLst>
                                      </p:cBhvr>
                                      <p:to>
                                        <p:strVal val="visible"/>
                                      </p:to>
                                    </p:set>
                                    <p:animEffect transition="in" filter="fade">
                                      <p:cBhvr>
                                        <p:cTn id="44" dur="500"/>
                                        <p:tgtEl>
                                          <p:spTgt spid="4">
                                            <p:txEl>
                                              <p:pRg st="11" end="11"/>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4">
                                            <p:txEl>
                                              <p:pRg st="12" end="12"/>
                                            </p:txEl>
                                          </p:spTgt>
                                        </p:tgtEl>
                                        <p:attrNameLst>
                                          <p:attrName>style.visibility</p:attrName>
                                        </p:attrNameLst>
                                      </p:cBhvr>
                                      <p:to>
                                        <p:strVal val="visible"/>
                                      </p:to>
                                    </p:set>
                                    <p:animEffect transition="in" filter="fade">
                                      <p:cBhvr>
                                        <p:cTn id="47"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solidFill>
                  <a:srgbClr val="12919C"/>
                </a:solidFill>
                <a:latin typeface="Arial"/>
                <a:cs typeface="Arial"/>
              </a:rPr>
              <a:t>John Gurdon &amp; Shinya Yamanaka</a:t>
            </a:r>
            <a:br>
              <a:rPr lang="en-US" dirty="0" smtClean="0">
                <a:solidFill>
                  <a:srgbClr val="12919C"/>
                </a:solidFill>
                <a:latin typeface="Arial"/>
                <a:cs typeface="Arial"/>
              </a:rPr>
            </a:br>
            <a:r>
              <a:rPr lang="en-US" sz="3100" i="1" dirty="0" smtClean="0">
                <a:solidFill>
                  <a:schemeClr val="tx1">
                    <a:lumMod val="75000"/>
                    <a:lumOff val="25000"/>
                  </a:schemeClr>
                </a:solidFill>
                <a:latin typeface="Arial"/>
                <a:cs typeface="Arial"/>
              </a:rPr>
              <a:t>2012 SCNT Cloning &amp; DNA Reprogramming</a:t>
            </a:r>
            <a:endParaRPr lang="en-US" sz="3100" i="1" dirty="0">
              <a:solidFill>
                <a:schemeClr val="tx1">
                  <a:lumMod val="75000"/>
                  <a:lumOff val="25000"/>
                </a:schemeClr>
              </a:solidFill>
              <a:latin typeface="Arial"/>
              <a:cs typeface="Arial"/>
            </a:endParaRPr>
          </a:p>
        </p:txBody>
      </p:sp>
      <p:sp>
        <p:nvSpPr>
          <p:cNvPr id="3" name="Content Placeholder 2"/>
          <p:cNvSpPr>
            <a:spLocks noGrp="1"/>
          </p:cNvSpPr>
          <p:nvPr>
            <p:ph idx="1"/>
          </p:nvPr>
        </p:nvSpPr>
        <p:spPr>
          <a:xfrm>
            <a:off x="0" y="2667000"/>
            <a:ext cx="9144000" cy="2773363"/>
          </a:xfrm>
        </p:spPr>
        <p:txBody>
          <a:bodyPr/>
          <a:lstStyle/>
          <a:p>
            <a:r>
              <a:rPr lang="en-US" sz="2400" dirty="0" smtClean="0">
                <a:solidFill>
                  <a:srgbClr val="404040"/>
                </a:solidFill>
                <a:latin typeface="Helvetica"/>
                <a:cs typeface="Helvetica"/>
              </a:rPr>
              <a:t>Gurdon gets Nobel Prize 50 years after his work was published</a:t>
            </a:r>
          </a:p>
          <a:p>
            <a:r>
              <a:rPr lang="en-US" sz="2400" dirty="0" smtClean="0">
                <a:solidFill>
                  <a:srgbClr val="404040"/>
                </a:solidFill>
                <a:latin typeface="Helvetica"/>
                <a:cs typeface="Helvetica"/>
                <a:hlinkClick r:id="rId3"/>
              </a:rPr>
              <a:t>Unlocking the Secrets of Our Cells: The Nobel Prize  </a:t>
            </a:r>
            <a:r>
              <a:rPr lang="en-US" sz="2400" dirty="0" smtClean="0">
                <a:solidFill>
                  <a:srgbClr val="404040"/>
                </a:solidFill>
                <a:latin typeface="Helvetica"/>
                <a:cs typeface="Helvetica"/>
              </a:rPr>
              <a:t>4-8’</a:t>
            </a:r>
          </a:p>
        </p:txBody>
      </p:sp>
      <p:pic>
        <p:nvPicPr>
          <p:cNvPr id="4" name="Picture 3"/>
          <p:cNvPicPr>
            <a:picLocks noChangeAspect="1"/>
          </p:cNvPicPr>
          <p:nvPr/>
        </p:nvPicPr>
        <p:blipFill>
          <a:blip r:embed="rId4"/>
          <a:stretch>
            <a:fillRect/>
          </a:stretch>
        </p:blipFill>
        <p:spPr>
          <a:xfrm>
            <a:off x="4102100" y="1577397"/>
            <a:ext cx="1003300" cy="10033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5"/>
          <a:stretch>
            <a:fillRect/>
          </a:stretch>
        </p:blipFill>
        <p:spPr>
          <a:xfrm>
            <a:off x="1571624" y="3652058"/>
            <a:ext cx="6183745" cy="3205942"/>
          </a:xfrm>
          <a:prstGeom prst="rect">
            <a:avLst/>
          </a:prstGeom>
        </p:spPr>
      </p:pic>
    </p:spTree>
    <p:extLst>
      <p:ext uri="{BB962C8B-B14F-4D97-AF65-F5344CB8AC3E}">
        <p14:creationId xmlns:p14="http://schemas.microsoft.com/office/powerpoint/2010/main" val="21033440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3403"/>
            <a:ext cx="8229600" cy="1143000"/>
          </a:xfrm>
        </p:spPr>
        <p:txBody>
          <a:bodyPr>
            <a:noAutofit/>
          </a:bodyPr>
          <a:lstStyle/>
          <a:p>
            <a:r>
              <a:rPr lang="en-US" dirty="0" smtClean="0">
                <a:solidFill>
                  <a:srgbClr val="12919C"/>
                </a:solidFill>
              </a:rPr>
              <a:t>Provocative Quote</a:t>
            </a:r>
            <a:br>
              <a:rPr lang="en-US" dirty="0" smtClean="0">
                <a:solidFill>
                  <a:srgbClr val="12919C"/>
                </a:solidFill>
              </a:rPr>
            </a:br>
            <a:r>
              <a:rPr lang="en-US" dirty="0" smtClean="0">
                <a:solidFill>
                  <a:srgbClr val="12919C"/>
                </a:solidFill>
              </a:rPr>
              <a:t>About </a:t>
            </a:r>
            <a:r>
              <a:rPr lang="en-US" dirty="0" err="1" smtClean="0">
                <a:solidFill>
                  <a:srgbClr val="12919C"/>
                </a:solidFill>
              </a:rPr>
              <a:t>iPSCs</a:t>
            </a:r>
            <a:endParaRPr lang="en-US" dirty="0">
              <a:solidFill>
                <a:srgbClr val="12919C"/>
              </a:solidFill>
            </a:endParaRPr>
          </a:p>
        </p:txBody>
      </p:sp>
      <p:sp>
        <p:nvSpPr>
          <p:cNvPr id="3" name="Content Placeholder 2"/>
          <p:cNvSpPr>
            <a:spLocks noGrp="1"/>
          </p:cNvSpPr>
          <p:nvPr>
            <p:ph idx="1"/>
          </p:nvPr>
        </p:nvSpPr>
        <p:spPr>
          <a:xfrm>
            <a:off x="0" y="2293283"/>
            <a:ext cx="9144000" cy="4525963"/>
          </a:xfrm>
        </p:spPr>
        <p:txBody>
          <a:bodyPr>
            <a:normAutofit/>
          </a:bodyPr>
          <a:lstStyle/>
          <a:p>
            <a:pPr>
              <a:buNone/>
            </a:pPr>
            <a:r>
              <a:rPr lang="en-US" sz="2400" dirty="0" smtClean="0">
                <a:latin typeface="Helvetica"/>
                <a:cs typeface="Helvetica"/>
              </a:rPr>
              <a:t>   “</a:t>
            </a:r>
            <a:r>
              <a:rPr lang="en-US" sz="2400" dirty="0">
                <a:latin typeface="Helvetica"/>
                <a:cs typeface="Helvetica"/>
              </a:rPr>
              <a:t>Although dozens of labs have used the technique, what </a:t>
            </a:r>
            <a:r>
              <a:rPr lang="en-US" sz="2400" dirty="0" smtClean="0">
                <a:latin typeface="Helvetica"/>
                <a:cs typeface="Helvetica"/>
              </a:rPr>
              <a:t>is happening </a:t>
            </a:r>
            <a:r>
              <a:rPr lang="en-US" sz="2400" dirty="0">
                <a:latin typeface="Helvetica"/>
                <a:cs typeface="Helvetica"/>
              </a:rPr>
              <a:t>inside the reprogrammed cell remains a mystery</a:t>
            </a:r>
            <a:r>
              <a:rPr lang="en-US" sz="2400" dirty="0">
                <a:latin typeface="Arial"/>
                <a:cs typeface="Arial"/>
              </a:rPr>
              <a:t>, and a combination of chance events seems to determine which rare cells end up being reprogrammed.</a:t>
            </a:r>
            <a:r>
              <a:rPr lang="en-US" sz="2400" dirty="0" smtClean="0">
                <a:latin typeface="Arial"/>
                <a:cs typeface="Arial"/>
              </a:rPr>
              <a:t>”</a:t>
            </a:r>
          </a:p>
          <a:p>
            <a:pPr algn="ctr">
              <a:buNone/>
            </a:pPr>
            <a:r>
              <a:rPr lang="en-US" sz="2400" dirty="0" smtClean="0">
                <a:latin typeface="Arial"/>
                <a:cs typeface="Arial"/>
              </a:rPr>
              <a:t>	</a:t>
            </a:r>
            <a:r>
              <a:rPr lang="en-US" sz="1800" i="1" dirty="0" err="1" smtClean="0">
                <a:latin typeface="Arial"/>
                <a:cs typeface="Arial"/>
              </a:rPr>
              <a:t>Vogel.G</a:t>
            </a:r>
            <a:r>
              <a:rPr lang="en-US" sz="1800" i="1" dirty="0" smtClean="0">
                <a:latin typeface="Arial"/>
                <a:cs typeface="Arial"/>
              </a:rPr>
              <a:t>. 2008.  Reprogramming Cells. Breakthrough of the Year. Science 322: 1767 </a:t>
            </a:r>
            <a:r>
              <a:rPr lang="en-US" sz="1800" i="1" dirty="0" smtClean="0">
                <a:latin typeface="Arial"/>
                <a:cs typeface="Arial"/>
                <a:hlinkClick r:id="rId2"/>
              </a:rPr>
              <a:t>Link</a:t>
            </a:r>
            <a:endParaRPr lang="en-US" sz="1800" i="1" dirty="0" smtClean="0">
              <a:latin typeface="Arial"/>
              <a:cs typeface="Arial"/>
            </a:endParaRPr>
          </a:p>
          <a:p>
            <a:pPr>
              <a:buNone/>
            </a:pPr>
            <a:endParaRPr lang="en-US" sz="1800" i="1" dirty="0" smtClean="0">
              <a:latin typeface="Arial"/>
              <a:cs typeface="Arial"/>
            </a:endParaRPr>
          </a:p>
          <a:p>
            <a:pPr>
              <a:buNone/>
            </a:pPr>
            <a:r>
              <a:rPr lang="en-US" sz="1800" i="1" dirty="0" smtClean="0">
                <a:latin typeface="Arial"/>
                <a:cs typeface="Arial"/>
              </a:rPr>
              <a:t>  </a:t>
            </a:r>
            <a:endParaRPr lang="en-US" sz="1800" i="1" dirty="0">
              <a:latin typeface="Arial"/>
              <a:cs typeface="Arial"/>
            </a:endParaRPr>
          </a:p>
        </p:txBody>
      </p:sp>
    </p:spTree>
    <p:extLst>
      <p:ext uri="{BB962C8B-B14F-4D97-AF65-F5344CB8AC3E}">
        <p14:creationId xmlns:p14="http://schemas.microsoft.com/office/powerpoint/2010/main" val="381737306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6173"/>
            <a:ext cx="9144000" cy="5313794"/>
          </a:xfrm>
        </p:spPr>
        <p:txBody>
          <a:bodyPr rtlCol="0">
            <a:normAutofit fontScale="90000"/>
          </a:bodyPr>
          <a:lstStyle/>
          <a:p>
            <a:pPr>
              <a:defRPr/>
            </a:pPr>
            <a:r>
              <a:rPr lang="en-US" dirty="0" smtClean="0">
                <a:solidFill>
                  <a:srgbClr val="660066"/>
                </a:solidFill>
                <a:latin typeface="Helvetica"/>
                <a:ea typeface="+mj-ea"/>
                <a:cs typeface="Helvetica"/>
              </a:rPr>
              <a:t/>
            </a:r>
            <a:br>
              <a:rPr lang="en-US" dirty="0" smtClean="0">
                <a:solidFill>
                  <a:srgbClr val="660066"/>
                </a:solidFill>
                <a:latin typeface="Helvetica"/>
                <a:ea typeface="+mj-ea"/>
                <a:cs typeface="Helvetica"/>
              </a:rPr>
            </a:br>
            <a:r>
              <a:rPr lang="en-US" dirty="0" smtClean="0">
                <a:solidFill>
                  <a:srgbClr val="12919C"/>
                </a:solidFill>
                <a:latin typeface="Arial"/>
                <a:cs typeface="Arial"/>
              </a:rPr>
              <a:t>Nuclear Reprogramming</a:t>
            </a:r>
            <a:br>
              <a:rPr lang="en-US" dirty="0" smtClean="0">
                <a:solidFill>
                  <a:srgbClr val="12919C"/>
                </a:solidFill>
                <a:latin typeface="Arial"/>
                <a:cs typeface="Arial"/>
              </a:rPr>
            </a:br>
            <a:r>
              <a:rPr lang="en-US" dirty="0" smtClean="0">
                <a:solidFill>
                  <a:srgbClr val="12919C"/>
                </a:solidFill>
                <a:latin typeface="Arial"/>
                <a:cs typeface="Arial"/>
              </a:rPr>
              <a:t>In the Adult</a:t>
            </a:r>
            <a:br>
              <a:rPr lang="en-US" dirty="0" smtClean="0">
                <a:solidFill>
                  <a:srgbClr val="12919C"/>
                </a:solidFill>
                <a:latin typeface="Arial"/>
                <a:cs typeface="Arial"/>
              </a:rPr>
            </a:br>
            <a:r>
              <a:rPr lang="en-US" sz="3556" i="1" dirty="0" smtClean="0">
                <a:solidFill>
                  <a:schemeClr val="tx1">
                    <a:lumMod val="75000"/>
                    <a:lumOff val="25000"/>
                  </a:schemeClr>
                </a:solidFill>
                <a:latin typeface="Helvetica"/>
                <a:cs typeface="Helvetica"/>
              </a:rPr>
              <a:t>Poverty Leaves Its Mark</a:t>
            </a:r>
            <a:br>
              <a:rPr lang="en-US" sz="3556" i="1" dirty="0" smtClean="0">
                <a:solidFill>
                  <a:schemeClr val="tx1">
                    <a:lumMod val="75000"/>
                    <a:lumOff val="25000"/>
                  </a:schemeClr>
                </a:solidFill>
                <a:latin typeface="Helvetica"/>
                <a:cs typeface="Helvetica"/>
              </a:rPr>
            </a:br>
            <a:r>
              <a:rPr lang="en-US" sz="3556" i="1" dirty="0" smtClean="0">
                <a:solidFill>
                  <a:schemeClr val="tx1">
                    <a:lumMod val="75000"/>
                    <a:lumOff val="25000"/>
                  </a:schemeClr>
                </a:solidFill>
                <a:latin typeface="Helvetica"/>
                <a:cs typeface="Helvetica"/>
              </a:rPr>
              <a:t/>
            </a:r>
            <a:br>
              <a:rPr lang="en-US" sz="3556" i="1" dirty="0" smtClean="0">
                <a:solidFill>
                  <a:schemeClr val="tx1">
                    <a:lumMod val="75000"/>
                    <a:lumOff val="25000"/>
                  </a:schemeClr>
                </a:solidFill>
                <a:latin typeface="Helvetica"/>
                <a:cs typeface="Helvetica"/>
              </a:rPr>
            </a:br>
            <a:r>
              <a:rPr lang="en-US" sz="3111" i="1" dirty="0" smtClean="0">
                <a:solidFill>
                  <a:srgbClr val="595959"/>
                </a:solidFill>
              </a:rPr>
              <a:t>Outline the Scientific Method/Experimental Protocol for the </a:t>
            </a:r>
            <a:r>
              <a:rPr lang="en-US" sz="3111" i="1" dirty="0" err="1" smtClean="0">
                <a:solidFill>
                  <a:srgbClr val="595959"/>
                </a:solidFill>
              </a:rPr>
              <a:t>Borghol</a:t>
            </a:r>
            <a:r>
              <a:rPr lang="en-US" sz="3111" i="1" dirty="0" smtClean="0">
                <a:solidFill>
                  <a:srgbClr val="595959"/>
                </a:solidFill>
              </a:rPr>
              <a:t>/</a:t>
            </a:r>
            <a:r>
              <a:rPr lang="en-US" sz="3111" i="1" dirty="0" err="1" smtClean="0">
                <a:solidFill>
                  <a:srgbClr val="595959"/>
                </a:solidFill>
              </a:rPr>
              <a:t>Szyff</a:t>
            </a:r>
            <a:r>
              <a:rPr lang="en-US" sz="3111" i="1" dirty="0" smtClean="0">
                <a:solidFill>
                  <a:srgbClr val="595959"/>
                </a:solidFill>
              </a:rPr>
              <a:t> </a:t>
            </a:r>
            <a:r>
              <a:rPr lang="en-US" sz="3111" i="1" dirty="0">
                <a:solidFill>
                  <a:srgbClr val="595959"/>
                </a:solidFill>
              </a:rPr>
              <a:t>study on Poverty and </a:t>
            </a:r>
            <a:r>
              <a:rPr lang="en-US" sz="3111" i="1" dirty="0" smtClean="0">
                <a:solidFill>
                  <a:srgbClr val="595959"/>
                </a:solidFill>
              </a:rPr>
              <a:t>DNA</a:t>
            </a:r>
            <a:br>
              <a:rPr lang="en-US" sz="3111" i="1" dirty="0" smtClean="0">
                <a:solidFill>
                  <a:srgbClr val="595959"/>
                </a:solidFill>
              </a:rPr>
            </a:br>
            <a:r>
              <a:rPr lang="en-US" sz="3111" i="1" dirty="0" smtClean="0">
                <a:solidFill>
                  <a:srgbClr val="595959"/>
                </a:solidFill>
              </a:rPr>
              <a:t/>
            </a:r>
            <a:br>
              <a:rPr lang="en-US" sz="3111" i="1" dirty="0" smtClean="0">
                <a:solidFill>
                  <a:srgbClr val="595959"/>
                </a:solidFill>
              </a:rPr>
            </a:br>
            <a:r>
              <a:rPr lang="en-US" sz="2000" i="1" dirty="0">
                <a:solidFill>
                  <a:srgbClr val="595959"/>
                </a:solidFill>
              </a:rPr>
              <a:t>CBS News. Oct 29, 2011. Poverty Leaves its Mark on DNA</a:t>
            </a:r>
            <a:r>
              <a:rPr lang="en-US" sz="2000" i="1" dirty="0" smtClean="0">
                <a:solidFill>
                  <a:srgbClr val="595959"/>
                </a:solidFill>
              </a:rPr>
              <a:t>, </a:t>
            </a:r>
            <a:r>
              <a:rPr lang="en-US" sz="2000" i="1" dirty="0">
                <a:solidFill>
                  <a:srgbClr val="595959"/>
                </a:solidFill>
              </a:rPr>
              <a:t>Researchers Find. </a:t>
            </a:r>
            <a:r>
              <a:rPr lang="en-US" sz="2000" i="1" dirty="0" smtClean="0">
                <a:solidFill>
                  <a:srgbClr val="595959"/>
                </a:solidFill>
              </a:rPr>
              <a:t/>
            </a:r>
            <a:br>
              <a:rPr lang="en-US" sz="2000" i="1" dirty="0" smtClean="0">
                <a:solidFill>
                  <a:srgbClr val="595959"/>
                </a:solidFill>
              </a:rPr>
            </a:br>
            <a:r>
              <a:rPr lang="en-US" sz="2700" i="1" dirty="0" smtClean="0">
                <a:solidFill>
                  <a:srgbClr val="595959"/>
                </a:solidFill>
                <a:hlinkClick r:id="rId3"/>
              </a:rPr>
              <a:t>Link</a:t>
            </a:r>
            <a:r>
              <a:rPr lang="en-US" sz="2700" dirty="0">
                <a:hlinkClick r:id="rId3"/>
              </a:rPr>
              <a:t/>
            </a:r>
            <a:br>
              <a:rPr lang="en-US" sz="2700" dirty="0">
                <a:hlinkClick r:id="rId3"/>
              </a:rPr>
            </a:br>
            <a:r>
              <a:rPr lang="en-US" sz="3111" i="1" dirty="0" smtClean="0">
                <a:solidFill>
                  <a:srgbClr val="595959"/>
                </a:solidFill>
              </a:rPr>
              <a:t> </a:t>
            </a:r>
            <a:endParaRPr lang="en-US" sz="3111" i="1" dirty="0">
              <a:solidFill>
                <a:srgbClr val="595959"/>
              </a:solidFill>
              <a:latin typeface="Helvetica"/>
              <a:ea typeface="+mj-ea"/>
              <a:cs typeface="Helvetica"/>
            </a:endParaRPr>
          </a:p>
        </p:txBody>
      </p:sp>
    </p:spTree>
    <p:extLst>
      <p:ext uri="{BB962C8B-B14F-4D97-AF65-F5344CB8AC3E}">
        <p14:creationId xmlns:p14="http://schemas.microsoft.com/office/powerpoint/2010/main" val="116936700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3-16 at 2.41.5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90" y="0"/>
            <a:ext cx="7929563" cy="6858000"/>
          </a:xfrm>
          <a:prstGeom prst="rect">
            <a:avLst/>
          </a:prstGeom>
        </p:spPr>
      </p:pic>
    </p:spTree>
    <p:extLst>
      <p:ext uri="{BB962C8B-B14F-4D97-AF65-F5344CB8AC3E}">
        <p14:creationId xmlns:p14="http://schemas.microsoft.com/office/powerpoint/2010/main" val="399101176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3175" y="138872"/>
            <a:ext cx="9144000" cy="1143000"/>
          </a:xfrm>
        </p:spPr>
        <p:txBody>
          <a:bodyPr>
            <a:noAutofit/>
          </a:bodyPr>
          <a:lstStyle/>
          <a:p>
            <a:r>
              <a:rPr lang="en-US" sz="4000" dirty="0">
                <a:solidFill>
                  <a:srgbClr val="12919C"/>
                </a:solidFill>
              </a:rPr>
              <a:t>N</a:t>
            </a:r>
            <a:r>
              <a:rPr lang="en-US" sz="4000" dirty="0" smtClean="0">
                <a:solidFill>
                  <a:srgbClr val="12919C"/>
                </a:solidFill>
              </a:rPr>
              <a:t>uclear Reprogramming: Epigenetics</a:t>
            </a:r>
            <a:endParaRPr lang="en-US" sz="4000" dirty="0">
              <a:solidFill>
                <a:srgbClr val="660066"/>
              </a:solidFill>
              <a:latin typeface="Helvetica" charset="0"/>
              <a:ea typeface="ＭＳ Ｐゴシック" charset="0"/>
              <a:cs typeface="Helvetica" charset="0"/>
            </a:endParaRPr>
          </a:p>
        </p:txBody>
      </p:sp>
      <p:sp>
        <p:nvSpPr>
          <p:cNvPr id="21507" name="Rectangle 3"/>
          <p:cNvSpPr>
            <a:spLocks noGrp="1" noChangeArrowheads="1"/>
          </p:cNvSpPr>
          <p:nvPr>
            <p:ph type="body" idx="1"/>
          </p:nvPr>
        </p:nvSpPr>
        <p:spPr>
          <a:xfrm>
            <a:off x="152400" y="1413598"/>
            <a:ext cx="9144000" cy="5292002"/>
          </a:xfrm>
        </p:spPr>
        <p:txBody>
          <a:bodyPr>
            <a:normAutofit fontScale="85000" lnSpcReduction="10000"/>
          </a:bodyPr>
          <a:lstStyle/>
          <a:p>
            <a:r>
              <a:rPr lang="en-US" dirty="0">
                <a:solidFill>
                  <a:schemeClr val="tx1">
                    <a:lumMod val="85000"/>
                    <a:lumOff val="15000"/>
                  </a:schemeClr>
                </a:solidFill>
                <a:latin typeface="Arial"/>
                <a:ea typeface="ＭＳ Ｐゴシック" charset="0"/>
                <a:cs typeface="Arial"/>
              </a:rPr>
              <a:t>Purposes</a:t>
            </a:r>
          </a:p>
          <a:p>
            <a:pPr lvl="1"/>
            <a:r>
              <a:rPr lang="en-US" sz="2000" dirty="0">
                <a:solidFill>
                  <a:schemeClr val="tx1">
                    <a:lumMod val="75000"/>
                    <a:lumOff val="25000"/>
                  </a:schemeClr>
                </a:solidFill>
                <a:latin typeface="Arial"/>
                <a:ea typeface="ＭＳ Ｐゴシック" charset="0"/>
                <a:cs typeface="Arial"/>
              </a:rPr>
              <a:t>For Being Human: </a:t>
            </a:r>
            <a:r>
              <a:rPr lang="en-US" sz="2000" dirty="0" smtClean="0">
                <a:solidFill>
                  <a:schemeClr val="tx1">
                    <a:lumMod val="75000"/>
                    <a:lumOff val="25000"/>
                  </a:schemeClr>
                </a:solidFill>
                <a:latin typeface="Arial"/>
                <a:ea typeface="ＭＳ Ｐゴシック" charset="0"/>
                <a:cs typeface="Arial"/>
              </a:rPr>
              <a:t>Maternal &amp; Paternal </a:t>
            </a:r>
            <a:r>
              <a:rPr lang="en-US" sz="2000" dirty="0">
                <a:solidFill>
                  <a:schemeClr val="tx1">
                    <a:lumMod val="75000"/>
                    <a:lumOff val="25000"/>
                  </a:schemeClr>
                </a:solidFill>
                <a:latin typeface="Arial"/>
                <a:ea typeface="ＭＳ Ｐゴシック" charset="0"/>
                <a:cs typeface="Arial"/>
              </a:rPr>
              <a:t>Gene Imprinting </a:t>
            </a:r>
            <a:r>
              <a:rPr lang="en-US" sz="2000" dirty="0" smtClean="0">
                <a:solidFill>
                  <a:schemeClr val="tx1">
                    <a:lumMod val="75000"/>
                    <a:lumOff val="25000"/>
                  </a:schemeClr>
                </a:solidFill>
                <a:latin typeface="Arial"/>
                <a:ea typeface="ＭＳ Ｐゴシック" charset="0"/>
                <a:cs typeface="Arial"/>
              </a:rPr>
              <a:t>(Dosage Compensation) </a:t>
            </a:r>
            <a:endParaRPr lang="en-US" sz="2000" dirty="0">
              <a:solidFill>
                <a:schemeClr val="tx1">
                  <a:lumMod val="75000"/>
                  <a:lumOff val="25000"/>
                </a:schemeClr>
              </a:solidFill>
              <a:latin typeface="Arial"/>
              <a:ea typeface="ＭＳ Ｐゴシック" charset="0"/>
              <a:cs typeface="Arial"/>
            </a:endParaRPr>
          </a:p>
          <a:p>
            <a:pPr lvl="1"/>
            <a:r>
              <a:rPr lang="en-US" sz="2000" dirty="0">
                <a:solidFill>
                  <a:schemeClr val="tx1">
                    <a:lumMod val="75000"/>
                    <a:lumOff val="25000"/>
                  </a:schemeClr>
                </a:solidFill>
                <a:latin typeface="Arial"/>
                <a:ea typeface="ＭＳ Ｐゴシック" charset="0"/>
                <a:cs typeface="Arial"/>
              </a:rPr>
              <a:t>For Sex </a:t>
            </a:r>
            <a:r>
              <a:rPr lang="ja-JP" altLang="en-US" sz="2000" dirty="0">
                <a:solidFill>
                  <a:schemeClr val="tx1">
                    <a:lumMod val="75000"/>
                    <a:lumOff val="25000"/>
                  </a:schemeClr>
                </a:solidFill>
                <a:latin typeface="Arial"/>
                <a:ea typeface="ＭＳ Ｐゴシック" charset="0"/>
                <a:cs typeface="Arial"/>
              </a:rPr>
              <a:t>“</a:t>
            </a:r>
            <a:r>
              <a:rPr lang="en-US" altLang="ja-JP" sz="2000" dirty="0" smtClean="0">
                <a:solidFill>
                  <a:schemeClr val="tx1">
                    <a:lumMod val="75000"/>
                    <a:lumOff val="25000"/>
                  </a:schemeClr>
                </a:solidFill>
                <a:latin typeface="Arial"/>
                <a:ea typeface="ＭＳ Ｐゴシック" charset="0"/>
                <a:cs typeface="Arial"/>
              </a:rPr>
              <a:t>Determination:” </a:t>
            </a:r>
            <a:r>
              <a:rPr lang="en-US" altLang="ja-JP" sz="2000" dirty="0">
                <a:solidFill>
                  <a:schemeClr val="tx1">
                    <a:lumMod val="75000"/>
                    <a:lumOff val="25000"/>
                  </a:schemeClr>
                </a:solidFill>
                <a:latin typeface="Arial"/>
                <a:ea typeface="ＭＳ Ｐゴシック" charset="0"/>
                <a:cs typeface="Arial"/>
              </a:rPr>
              <a:t>X </a:t>
            </a:r>
            <a:r>
              <a:rPr lang="en-US" altLang="ja-JP" sz="2000" dirty="0" smtClean="0">
                <a:solidFill>
                  <a:schemeClr val="tx1">
                    <a:lumMod val="75000"/>
                    <a:lumOff val="25000"/>
                  </a:schemeClr>
                </a:solidFill>
                <a:latin typeface="Arial"/>
                <a:ea typeface="ＭＳ Ｐゴシック" charset="0"/>
                <a:cs typeface="Arial"/>
              </a:rPr>
              <a:t>Chromosomal </a:t>
            </a:r>
            <a:r>
              <a:rPr lang="en-US" altLang="ja-JP" sz="2000" dirty="0">
                <a:solidFill>
                  <a:schemeClr val="tx1">
                    <a:lumMod val="75000"/>
                    <a:lumOff val="25000"/>
                  </a:schemeClr>
                </a:solidFill>
                <a:latin typeface="Arial"/>
                <a:ea typeface="ＭＳ Ｐゴシック" charset="0"/>
                <a:cs typeface="Arial"/>
              </a:rPr>
              <a:t>I</a:t>
            </a:r>
            <a:r>
              <a:rPr lang="en-US" altLang="ja-JP" sz="2000" dirty="0" smtClean="0">
                <a:solidFill>
                  <a:schemeClr val="tx1">
                    <a:lumMod val="75000"/>
                    <a:lumOff val="25000"/>
                  </a:schemeClr>
                </a:solidFill>
                <a:latin typeface="Arial"/>
                <a:ea typeface="ＭＳ Ｐゴシック" charset="0"/>
                <a:cs typeface="Arial"/>
              </a:rPr>
              <a:t>nactivation </a:t>
            </a:r>
            <a:r>
              <a:rPr lang="en-US" sz="2000" dirty="0">
                <a:solidFill>
                  <a:schemeClr val="tx1">
                    <a:lumMod val="75000"/>
                    <a:lumOff val="25000"/>
                  </a:schemeClr>
                </a:solidFill>
                <a:ea typeface="ＭＳ Ｐゴシック" charset="0"/>
                <a:cs typeface="Arial"/>
              </a:rPr>
              <a:t>(Dosage Compensation) </a:t>
            </a:r>
          </a:p>
          <a:p>
            <a:pPr lvl="1"/>
            <a:r>
              <a:rPr lang="en-US" sz="2000" dirty="0" smtClean="0">
                <a:solidFill>
                  <a:schemeClr val="tx1">
                    <a:lumMod val="75000"/>
                    <a:lumOff val="25000"/>
                  </a:schemeClr>
                </a:solidFill>
                <a:latin typeface="Arial"/>
                <a:ea typeface="ＭＳ Ｐゴシック" charset="0"/>
                <a:cs typeface="Arial"/>
              </a:rPr>
              <a:t>For </a:t>
            </a:r>
            <a:r>
              <a:rPr lang="en-US" sz="2000" dirty="0">
                <a:solidFill>
                  <a:schemeClr val="tx1">
                    <a:lumMod val="75000"/>
                    <a:lumOff val="25000"/>
                  </a:schemeClr>
                </a:solidFill>
                <a:latin typeface="Arial"/>
                <a:ea typeface="ＭＳ Ｐゴシック" charset="0"/>
                <a:cs typeface="Arial"/>
              </a:rPr>
              <a:t>Cell Differentiation/</a:t>
            </a:r>
            <a:r>
              <a:rPr lang="en-US" sz="2000" dirty="0" smtClean="0">
                <a:solidFill>
                  <a:schemeClr val="tx1">
                    <a:lumMod val="75000"/>
                    <a:lumOff val="25000"/>
                  </a:schemeClr>
                </a:solidFill>
                <a:latin typeface="Arial"/>
                <a:ea typeface="ＭＳ Ｐゴシック" charset="0"/>
                <a:cs typeface="Arial"/>
              </a:rPr>
              <a:t>specialization during development for tissue specificity</a:t>
            </a:r>
          </a:p>
          <a:p>
            <a:pPr lvl="1"/>
            <a:r>
              <a:rPr lang="en-US" sz="2000" dirty="0" smtClean="0">
                <a:solidFill>
                  <a:schemeClr val="tx1">
                    <a:lumMod val="75000"/>
                    <a:lumOff val="25000"/>
                  </a:schemeClr>
                </a:solidFill>
                <a:latin typeface="Arial"/>
                <a:ea typeface="ＭＳ Ｐゴシック" charset="0"/>
                <a:cs typeface="Arial"/>
              </a:rPr>
              <a:t>For Responding to Environmental Cues on a daily basis </a:t>
            </a:r>
            <a:endParaRPr lang="en-US" dirty="0">
              <a:solidFill>
                <a:schemeClr val="tx1">
                  <a:lumMod val="75000"/>
                  <a:lumOff val="25000"/>
                </a:schemeClr>
              </a:solidFill>
              <a:latin typeface="Arial"/>
              <a:ea typeface="ＭＳ Ｐゴシック" charset="0"/>
              <a:cs typeface="Arial"/>
            </a:endParaRPr>
          </a:p>
          <a:p>
            <a:r>
              <a:rPr lang="en-US" dirty="0">
                <a:solidFill>
                  <a:srgbClr val="262626"/>
                </a:solidFill>
                <a:latin typeface="Arial"/>
                <a:ea typeface="ＭＳ Ｐゴシック" charset="0"/>
                <a:cs typeface="Arial"/>
              </a:rPr>
              <a:t>Mechanisms</a:t>
            </a:r>
          </a:p>
          <a:p>
            <a:pPr lvl="1"/>
            <a:r>
              <a:rPr lang="en-US" sz="2000" dirty="0" smtClean="0">
                <a:solidFill>
                  <a:schemeClr val="tx1">
                    <a:lumMod val="75000"/>
                    <a:lumOff val="25000"/>
                  </a:schemeClr>
                </a:solidFill>
                <a:latin typeface="Arial"/>
                <a:ea typeface="ＭＳ Ｐゴシック" charset="0"/>
                <a:cs typeface="Arial"/>
              </a:rPr>
              <a:t>Micro-RNA recruits DNA chemical modification enzymes</a:t>
            </a:r>
          </a:p>
          <a:p>
            <a:pPr lvl="2"/>
            <a:r>
              <a:rPr lang="en-US" sz="1600" dirty="0" smtClean="0">
                <a:solidFill>
                  <a:schemeClr val="tx1">
                    <a:lumMod val="75000"/>
                    <a:lumOff val="25000"/>
                  </a:schemeClr>
                </a:solidFill>
                <a:latin typeface="Arial"/>
                <a:ea typeface="ＭＳ Ｐゴシック" charset="0"/>
                <a:cs typeface="Arial"/>
              </a:rPr>
              <a:t>DNA </a:t>
            </a:r>
            <a:r>
              <a:rPr lang="en-US" sz="1600" dirty="0" err="1" smtClean="0">
                <a:solidFill>
                  <a:schemeClr val="tx1">
                    <a:lumMod val="75000"/>
                    <a:lumOff val="25000"/>
                  </a:schemeClr>
                </a:solidFill>
                <a:latin typeface="Arial"/>
                <a:ea typeface="ＭＳ Ｐゴシック" charset="0"/>
                <a:cs typeface="Arial"/>
              </a:rPr>
              <a:t>Methylase</a:t>
            </a:r>
            <a:r>
              <a:rPr lang="en-US" sz="1600" dirty="0" smtClean="0">
                <a:solidFill>
                  <a:schemeClr val="tx1">
                    <a:lumMod val="75000"/>
                    <a:lumOff val="25000"/>
                  </a:schemeClr>
                </a:solidFill>
                <a:latin typeface="Arial"/>
                <a:ea typeface="ＭＳ Ｐゴシック" charset="0"/>
                <a:cs typeface="Arial"/>
              </a:rPr>
              <a:t>: </a:t>
            </a:r>
            <a:r>
              <a:rPr lang="en-US" sz="1200" dirty="0" smtClean="0">
                <a:solidFill>
                  <a:schemeClr val="tx1">
                    <a:lumMod val="75000"/>
                    <a:lumOff val="25000"/>
                  </a:schemeClr>
                </a:solidFill>
                <a:latin typeface="Arial"/>
                <a:ea typeface="ＭＳ Ｐゴシック" charset="0"/>
                <a:cs typeface="Arial"/>
              </a:rPr>
              <a:t>Methylation</a:t>
            </a:r>
            <a:endParaRPr lang="en-US" sz="1200" dirty="0">
              <a:solidFill>
                <a:schemeClr val="tx1">
                  <a:lumMod val="75000"/>
                  <a:lumOff val="25000"/>
                </a:schemeClr>
              </a:solidFill>
              <a:latin typeface="Arial"/>
              <a:ea typeface="ＭＳ Ｐゴシック" charset="0"/>
              <a:cs typeface="Arial"/>
            </a:endParaRPr>
          </a:p>
          <a:p>
            <a:pPr lvl="2"/>
            <a:r>
              <a:rPr lang="en-US" sz="1600" dirty="0" smtClean="0">
                <a:solidFill>
                  <a:schemeClr val="tx1">
                    <a:lumMod val="75000"/>
                    <a:lumOff val="25000"/>
                  </a:schemeClr>
                </a:solidFill>
                <a:latin typeface="Arial"/>
                <a:ea typeface="ＭＳ Ｐゴシック" charset="0"/>
                <a:cs typeface="Arial"/>
              </a:rPr>
              <a:t>Enzymes that chemically modify histones: </a:t>
            </a:r>
            <a:r>
              <a:rPr lang="en-US" sz="1000" dirty="0">
                <a:solidFill>
                  <a:schemeClr val="tx1">
                    <a:lumMod val="75000"/>
                    <a:lumOff val="25000"/>
                  </a:schemeClr>
                </a:solidFill>
                <a:latin typeface="Arial"/>
                <a:ea typeface="ＭＳ Ｐゴシック" charset="0"/>
                <a:cs typeface="Arial"/>
              </a:rPr>
              <a:t>Methylation, Acetylation, Phosphorylation, </a:t>
            </a:r>
            <a:r>
              <a:rPr lang="en-US" sz="1000" dirty="0" err="1">
                <a:solidFill>
                  <a:schemeClr val="tx1">
                    <a:lumMod val="75000"/>
                    <a:lumOff val="25000"/>
                  </a:schemeClr>
                </a:solidFill>
                <a:latin typeface="Arial"/>
                <a:ea typeface="ＭＳ Ｐゴシック" charset="0"/>
                <a:cs typeface="Arial"/>
              </a:rPr>
              <a:t>Ubiquitinylation</a:t>
            </a:r>
            <a:endParaRPr lang="en-US" sz="1000" dirty="0">
              <a:solidFill>
                <a:schemeClr val="tx1">
                  <a:lumMod val="75000"/>
                  <a:lumOff val="25000"/>
                </a:schemeClr>
              </a:solidFill>
              <a:latin typeface="Arial"/>
              <a:ea typeface="ＭＳ Ｐゴシック" charset="0"/>
              <a:cs typeface="Arial"/>
            </a:endParaRPr>
          </a:p>
          <a:p>
            <a:pPr lvl="1" eaLnBrk="1" hangingPunct="1">
              <a:buFont typeface="Wingdings" charset="0"/>
              <a:buChar char="à"/>
            </a:pPr>
            <a:r>
              <a:rPr lang="en-US" sz="1800" dirty="0">
                <a:solidFill>
                  <a:schemeClr val="tx1">
                    <a:lumMod val="75000"/>
                    <a:lumOff val="25000"/>
                  </a:schemeClr>
                </a:solidFill>
                <a:latin typeface="Arial"/>
                <a:ea typeface="ＭＳ Ｐゴシック" charset="0"/>
                <a:cs typeface="Arial"/>
              </a:rPr>
              <a:t>Both </a:t>
            </a:r>
            <a:r>
              <a:rPr lang="en-US" sz="1800" dirty="0" smtClean="0">
                <a:solidFill>
                  <a:schemeClr val="tx1">
                    <a:lumMod val="75000"/>
                    <a:lumOff val="25000"/>
                  </a:schemeClr>
                </a:solidFill>
                <a:latin typeface="Arial"/>
                <a:ea typeface="ＭＳ Ｐゴシック" charset="0"/>
                <a:cs typeface="Arial"/>
              </a:rPr>
              <a:t>mechanisms </a:t>
            </a:r>
            <a:r>
              <a:rPr lang="en-US" sz="1800" dirty="0">
                <a:solidFill>
                  <a:schemeClr val="tx1">
                    <a:lumMod val="75000"/>
                    <a:lumOff val="25000"/>
                  </a:schemeClr>
                </a:solidFill>
                <a:latin typeface="Arial"/>
                <a:ea typeface="ＭＳ Ｐゴシック" charset="0"/>
                <a:cs typeface="Arial"/>
              </a:rPr>
              <a:t>attract protein binding partners that remodel the chromatin</a:t>
            </a:r>
          </a:p>
          <a:p>
            <a:pPr lvl="1" eaLnBrk="1" hangingPunct="1">
              <a:buFont typeface="Wingdings" charset="0"/>
              <a:buChar char="à"/>
            </a:pPr>
            <a:r>
              <a:rPr lang="en-US" sz="1800" dirty="0">
                <a:solidFill>
                  <a:schemeClr val="tx1">
                    <a:lumMod val="75000"/>
                    <a:lumOff val="25000"/>
                  </a:schemeClr>
                </a:solidFill>
                <a:latin typeface="Arial"/>
                <a:ea typeface="ＭＳ Ｐゴシック" charset="0"/>
                <a:cs typeface="Arial"/>
              </a:rPr>
              <a:t>Compacts the DNA 10,000 </a:t>
            </a:r>
            <a:r>
              <a:rPr lang="en-US" sz="1800" dirty="0" smtClean="0">
                <a:solidFill>
                  <a:schemeClr val="tx1">
                    <a:lumMod val="75000"/>
                    <a:lumOff val="25000"/>
                  </a:schemeClr>
                </a:solidFill>
                <a:latin typeface="Arial"/>
                <a:ea typeface="ＭＳ Ｐゴシック" charset="0"/>
                <a:cs typeface="Arial"/>
              </a:rPr>
              <a:t>fold; scrunched, crunched, compacted, compressed </a:t>
            </a:r>
            <a:endParaRPr lang="en-US" sz="1800" dirty="0">
              <a:solidFill>
                <a:schemeClr val="tx1">
                  <a:lumMod val="75000"/>
                  <a:lumOff val="25000"/>
                </a:schemeClr>
              </a:solidFill>
              <a:latin typeface="Arial"/>
              <a:ea typeface="ＭＳ Ｐゴシック" charset="0"/>
              <a:cs typeface="Arial"/>
            </a:endParaRPr>
          </a:p>
          <a:p>
            <a:r>
              <a:rPr lang="en-US" dirty="0">
                <a:solidFill>
                  <a:srgbClr val="262626"/>
                </a:solidFill>
                <a:latin typeface="Arial"/>
                <a:ea typeface="ＭＳ Ｐゴシック" charset="0"/>
                <a:cs typeface="Arial"/>
              </a:rPr>
              <a:t>Outcomes</a:t>
            </a:r>
          </a:p>
          <a:p>
            <a:pPr lvl="1"/>
            <a:r>
              <a:rPr lang="en-US" sz="2000" dirty="0">
                <a:solidFill>
                  <a:schemeClr val="tx1">
                    <a:lumMod val="75000"/>
                    <a:lumOff val="25000"/>
                  </a:schemeClr>
                </a:solidFill>
                <a:latin typeface="Arial"/>
                <a:ea typeface="ＭＳ Ｐゴシック" charset="0"/>
                <a:cs typeface="Arial"/>
              </a:rPr>
              <a:t>Influences transcriptional machinery access </a:t>
            </a:r>
          </a:p>
          <a:p>
            <a:pPr lvl="1"/>
            <a:r>
              <a:rPr lang="en-US" sz="2000" dirty="0">
                <a:solidFill>
                  <a:schemeClr val="tx1">
                    <a:lumMod val="75000"/>
                    <a:lumOff val="25000"/>
                  </a:schemeClr>
                </a:solidFill>
                <a:latin typeface="Arial"/>
                <a:ea typeface="ＭＳ Ｐゴシック" charset="0"/>
                <a:cs typeface="Arial"/>
              </a:rPr>
              <a:t>DNA topography changes</a:t>
            </a:r>
          </a:p>
          <a:p>
            <a:pPr lvl="2" eaLnBrk="1" hangingPunct="1"/>
            <a:r>
              <a:rPr lang="en-US" sz="1800" dirty="0" err="1">
                <a:solidFill>
                  <a:schemeClr val="tx1">
                    <a:lumMod val="75000"/>
                    <a:lumOff val="25000"/>
                  </a:schemeClr>
                </a:solidFill>
                <a:latin typeface="Arial"/>
                <a:ea typeface="ＭＳ Ｐゴシック" charset="0"/>
                <a:cs typeface="Arial"/>
              </a:rPr>
              <a:t>Euchromatin</a:t>
            </a:r>
            <a:r>
              <a:rPr lang="en-US" sz="1800" dirty="0">
                <a:solidFill>
                  <a:schemeClr val="tx1">
                    <a:lumMod val="75000"/>
                    <a:lumOff val="25000"/>
                  </a:schemeClr>
                </a:solidFill>
                <a:latin typeface="Arial"/>
                <a:ea typeface="ＭＳ Ｐゴシック" charset="0"/>
                <a:cs typeface="Arial"/>
              </a:rPr>
              <a:t>: active gene expression</a:t>
            </a:r>
          </a:p>
          <a:p>
            <a:pPr lvl="2" eaLnBrk="1" hangingPunct="1"/>
            <a:r>
              <a:rPr lang="en-US" sz="1800" dirty="0">
                <a:solidFill>
                  <a:schemeClr val="tx1">
                    <a:lumMod val="75000"/>
                    <a:lumOff val="25000"/>
                  </a:schemeClr>
                </a:solidFill>
                <a:latin typeface="Arial"/>
                <a:ea typeface="ＭＳ Ｐゴシック" charset="0"/>
                <a:cs typeface="Arial"/>
              </a:rPr>
              <a:t>Heterochromatin: inactive gene expression</a:t>
            </a:r>
          </a:p>
          <a:p>
            <a:pPr lvl="3" eaLnBrk="1" hangingPunct="1"/>
            <a:r>
              <a:rPr lang="en-US" sz="1600" dirty="0">
                <a:solidFill>
                  <a:schemeClr val="tx1">
                    <a:lumMod val="75000"/>
                    <a:lumOff val="25000"/>
                  </a:schemeClr>
                </a:solidFill>
                <a:latin typeface="Arial"/>
                <a:ea typeface="ＭＳ Ｐゴシック" charset="0"/>
                <a:cs typeface="Arial"/>
              </a:rPr>
              <a:t>Telomeres, </a:t>
            </a:r>
            <a:r>
              <a:rPr lang="en-US" sz="1600" dirty="0" smtClean="0">
                <a:solidFill>
                  <a:schemeClr val="tx1">
                    <a:lumMod val="75000"/>
                    <a:lumOff val="25000"/>
                  </a:schemeClr>
                </a:solidFill>
                <a:latin typeface="Arial"/>
                <a:ea typeface="ＭＳ Ｐゴシック" charset="0"/>
                <a:cs typeface="Arial"/>
              </a:rPr>
              <a:t>centromeres, </a:t>
            </a:r>
            <a:r>
              <a:rPr lang="en-US" sz="1600" dirty="0">
                <a:solidFill>
                  <a:schemeClr val="tx1">
                    <a:lumMod val="75000"/>
                    <a:lumOff val="25000"/>
                  </a:schemeClr>
                </a:solidFill>
                <a:latin typeface="Arial"/>
                <a:ea typeface="ＭＳ Ｐゴシック" charset="0"/>
                <a:cs typeface="Arial"/>
              </a:rPr>
              <a:t>and </a:t>
            </a:r>
            <a:r>
              <a:rPr lang="en-US" sz="1600" dirty="0" smtClean="0">
                <a:solidFill>
                  <a:schemeClr val="tx1">
                    <a:lumMod val="75000"/>
                    <a:lumOff val="25000"/>
                  </a:schemeClr>
                </a:solidFill>
                <a:latin typeface="Arial"/>
                <a:ea typeface="ＭＳ Ｐゴシック" charset="0"/>
                <a:cs typeface="Arial"/>
              </a:rPr>
              <a:t>transposons are </a:t>
            </a:r>
            <a:r>
              <a:rPr lang="en-US" sz="1600" dirty="0" err="1" smtClean="0">
                <a:solidFill>
                  <a:schemeClr val="tx1">
                    <a:lumMod val="75000"/>
                    <a:lumOff val="25000"/>
                  </a:schemeClr>
                </a:solidFill>
                <a:latin typeface="Arial"/>
                <a:ea typeface="ＭＳ Ｐゴシック" charset="0"/>
                <a:cs typeface="Arial"/>
              </a:rPr>
              <a:t>downregulated</a:t>
            </a:r>
            <a:r>
              <a:rPr lang="en-US" sz="1600" dirty="0" smtClean="0">
                <a:solidFill>
                  <a:schemeClr val="tx1">
                    <a:lumMod val="75000"/>
                    <a:lumOff val="25000"/>
                  </a:schemeClr>
                </a:solidFill>
                <a:latin typeface="Arial"/>
                <a:ea typeface="ＭＳ Ｐゴシック" charset="0"/>
                <a:cs typeface="Arial"/>
              </a:rPr>
              <a:t> (not expressed as RNA) </a:t>
            </a:r>
            <a:endParaRPr lang="en-US" sz="1600" dirty="0">
              <a:solidFill>
                <a:schemeClr val="tx1">
                  <a:lumMod val="75000"/>
                  <a:lumOff val="25000"/>
                </a:schemeClr>
              </a:solidFill>
              <a:latin typeface="Arial"/>
              <a:ea typeface="ＭＳ Ｐゴシック" charset="0"/>
              <a:cs typeface="Arial"/>
            </a:endParaRPr>
          </a:p>
          <a:p>
            <a:pPr lvl="1"/>
            <a:endParaRPr lang="en-US" sz="2000" dirty="0">
              <a:solidFill>
                <a:schemeClr val="tx1">
                  <a:lumMod val="75000"/>
                  <a:lumOff val="25000"/>
                </a:schemeClr>
              </a:solidFill>
              <a:latin typeface="Arial"/>
              <a:ea typeface="ＭＳ Ｐゴシック" charset="0"/>
              <a:cs typeface="Arial"/>
            </a:endParaRPr>
          </a:p>
          <a:p>
            <a:pPr lvl="2"/>
            <a:endParaRPr lang="en-US" sz="1600" dirty="0">
              <a:solidFill>
                <a:schemeClr val="tx1">
                  <a:lumMod val="75000"/>
                  <a:lumOff val="25000"/>
                </a:schemeClr>
              </a:solidFill>
              <a:latin typeface="Arial"/>
              <a:ea typeface="ＭＳ Ｐゴシック" charset="0"/>
              <a:cs typeface="Arial"/>
            </a:endParaRPr>
          </a:p>
          <a:p>
            <a:pPr>
              <a:buFontTx/>
              <a:buNone/>
            </a:pPr>
            <a:endParaRPr lang="en-US" dirty="0">
              <a:solidFill>
                <a:schemeClr val="tx1">
                  <a:lumMod val="75000"/>
                  <a:lumOff val="25000"/>
                </a:schemeClr>
              </a:solidFill>
              <a:latin typeface="Arial"/>
              <a:ea typeface="ＭＳ Ｐゴシック" charset="0"/>
              <a:cs typeface="Arial"/>
            </a:endParaRPr>
          </a:p>
        </p:txBody>
      </p:sp>
    </p:spTree>
    <p:extLst>
      <p:ext uri="{BB962C8B-B14F-4D97-AF65-F5344CB8AC3E}">
        <p14:creationId xmlns:p14="http://schemas.microsoft.com/office/powerpoint/2010/main" val="25235546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50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50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0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50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507">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507">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507">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507">
                                            <p:txEl>
                                              <p:pRg st="10" end="1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50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507">
                                            <p:txEl>
                                              <p:pRg st="12" end="1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507">
                                            <p:txEl>
                                              <p:pRg st="13" end="13"/>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507">
                                            <p:txEl>
                                              <p:pRg st="14" end="14"/>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507">
                                            <p:txEl>
                                              <p:pRg st="15" end="15"/>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1507">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83213" y="0"/>
            <a:ext cx="8229600" cy="2104858"/>
          </a:xfrm>
        </p:spPr>
        <p:txBody>
          <a:bodyPr>
            <a:normAutofit fontScale="90000"/>
          </a:bodyPr>
          <a:lstStyle/>
          <a:p>
            <a:r>
              <a:rPr lang="en-US" sz="5333" dirty="0" smtClean="0">
                <a:solidFill>
                  <a:srgbClr val="12919C"/>
                </a:solidFill>
              </a:rPr>
              <a:t>Regulating Gene Expression</a:t>
            </a:r>
            <a:r>
              <a:rPr lang="en-US" dirty="0" smtClean="0">
                <a:solidFill>
                  <a:srgbClr val="12919C"/>
                </a:solidFill>
              </a:rPr>
              <a:t/>
            </a:r>
            <a:br>
              <a:rPr lang="en-US" dirty="0" smtClean="0">
                <a:solidFill>
                  <a:srgbClr val="12919C"/>
                </a:solidFill>
              </a:rPr>
            </a:br>
            <a:r>
              <a:rPr lang="en-US" sz="3600" dirty="0" smtClean="0"/>
              <a:t>DNA</a:t>
            </a:r>
            <a:r>
              <a:rPr lang="en-US" sz="3600" dirty="0" smtClean="0">
                <a:sym typeface="Wingdings"/>
              </a:rPr>
              <a:t> RNA Protein</a:t>
            </a:r>
            <a:br>
              <a:rPr lang="en-US" sz="3600" dirty="0" smtClean="0">
                <a:sym typeface="Wingdings"/>
              </a:rPr>
            </a:br>
            <a:r>
              <a:rPr lang="en-US" sz="2700" i="1" dirty="0" smtClean="0">
                <a:solidFill>
                  <a:schemeClr val="tx1">
                    <a:lumMod val="65000"/>
                    <a:lumOff val="35000"/>
                  </a:schemeClr>
                </a:solidFill>
              </a:rPr>
              <a:t>DNA and Protein Interactions</a:t>
            </a:r>
            <a:br>
              <a:rPr lang="en-US" sz="2700" i="1" dirty="0" smtClean="0">
                <a:solidFill>
                  <a:schemeClr val="tx1">
                    <a:lumMod val="65000"/>
                    <a:lumOff val="35000"/>
                  </a:schemeClr>
                </a:solidFill>
              </a:rPr>
            </a:br>
            <a:r>
              <a:rPr lang="en-US" sz="2700" dirty="0" smtClean="0">
                <a:solidFill>
                  <a:schemeClr val="tx1">
                    <a:lumMod val="65000"/>
                    <a:lumOff val="35000"/>
                  </a:schemeClr>
                </a:solidFill>
              </a:rPr>
              <a:t>HHMI Gene Switches</a:t>
            </a:r>
          </a:p>
        </p:txBody>
      </p:sp>
      <p:sp>
        <p:nvSpPr>
          <p:cNvPr id="32771" name="Text Placeholder 2"/>
          <p:cNvSpPr>
            <a:spLocks noGrp="1"/>
          </p:cNvSpPr>
          <p:nvPr>
            <p:ph type="body" idx="1"/>
          </p:nvPr>
        </p:nvSpPr>
        <p:spPr>
          <a:xfrm>
            <a:off x="76505" y="2529548"/>
            <a:ext cx="4040188" cy="639762"/>
          </a:xfrm>
        </p:spPr>
        <p:txBody>
          <a:bodyPr>
            <a:normAutofit/>
          </a:bodyPr>
          <a:lstStyle/>
          <a:p>
            <a:r>
              <a:rPr lang="en-US" sz="2000" dirty="0" smtClean="0">
                <a:solidFill>
                  <a:schemeClr val="tx1">
                    <a:lumMod val="85000"/>
                    <a:lumOff val="15000"/>
                  </a:schemeClr>
                </a:solidFill>
                <a:latin typeface="Arial"/>
                <a:cs typeface="Arial"/>
              </a:rPr>
              <a:t>DNA Regulatory Sequences</a:t>
            </a:r>
          </a:p>
        </p:txBody>
      </p:sp>
      <p:sp>
        <p:nvSpPr>
          <p:cNvPr id="32772" name="Content Placeholder 3"/>
          <p:cNvSpPr>
            <a:spLocks noGrp="1"/>
          </p:cNvSpPr>
          <p:nvPr>
            <p:ph sz="half" idx="2"/>
          </p:nvPr>
        </p:nvSpPr>
        <p:spPr>
          <a:xfrm>
            <a:off x="457200" y="3298454"/>
            <a:ext cx="3796379" cy="704962"/>
          </a:xfrm>
        </p:spPr>
        <p:txBody>
          <a:bodyPr>
            <a:normAutofit fontScale="92500" lnSpcReduction="20000"/>
          </a:bodyPr>
          <a:lstStyle/>
          <a:p>
            <a:r>
              <a:rPr lang="en-US" sz="2600" dirty="0" smtClean="0"/>
              <a:t>Promoter sequence</a:t>
            </a:r>
            <a:r>
              <a:rPr lang="en-US" dirty="0" smtClean="0"/>
              <a:t>		</a:t>
            </a:r>
          </a:p>
        </p:txBody>
      </p:sp>
      <p:sp>
        <p:nvSpPr>
          <p:cNvPr id="32773" name="Text Placeholder 4"/>
          <p:cNvSpPr>
            <a:spLocks noGrp="1"/>
          </p:cNvSpPr>
          <p:nvPr>
            <p:ph type="body" sz="quarter" idx="3"/>
          </p:nvPr>
        </p:nvSpPr>
        <p:spPr>
          <a:xfrm>
            <a:off x="4253579" y="2529548"/>
            <a:ext cx="4953455" cy="639762"/>
          </a:xfrm>
        </p:spPr>
        <p:txBody>
          <a:bodyPr>
            <a:normAutofit fontScale="92500"/>
          </a:bodyPr>
          <a:lstStyle/>
          <a:p>
            <a:r>
              <a:rPr lang="en-US" sz="2000" dirty="0" smtClean="0">
                <a:latin typeface="Arial"/>
                <a:cs typeface="Arial"/>
              </a:rPr>
              <a:t>Proteins that Bind these Reg. Sequences </a:t>
            </a:r>
          </a:p>
        </p:txBody>
      </p:sp>
      <p:sp>
        <p:nvSpPr>
          <p:cNvPr id="32774" name="Content Placeholder 5"/>
          <p:cNvSpPr>
            <a:spLocks noGrp="1"/>
          </p:cNvSpPr>
          <p:nvPr>
            <p:ph sz="quarter" idx="4"/>
          </p:nvPr>
        </p:nvSpPr>
        <p:spPr>
          <a:xfrm>
            <a:off x="4645025" y="3255406"/>
            <a:ext cx="4041775" cy="511249"/>
          </a:xfrm>
        </p:spPr>
        <p:txBody>
          <a:bodyPr/>
          <a:lstStyle/>
          <a:p>
            <a:r>
              <a:rPr lang="en-US" dirty="0" smtClean="0"/>
              <a:t>RNA Polymerase</a:t>
            </a:r>
          </a:p>
        </p:txBody>
      </p:sp>
      <p:sp>
        <p:nvSpPr>
          <p:cNvPr id="2" name="TextBox 1"/>
          <p:cNvSpPr txBox="1"/>
          <p:nvPr/>
        </p:nvSpPr>
        <p:spPr>
          <a:xfrm>
            <a:off x="0" y="4670891"/>
            <a:ext cx="9143999" cy="2123658"/>
          </a:xfrm>
          <a:prstGeom prst="rect">
            <a:avLst/>
          </a:prstGeom>
          <a:noFill/>
        </p:spPr>
        <p:txBody>
          <a:bodyPr wrap="square" rtlCol="0">
            <a:spAutoFit/>
          </a:bodyPr>
          <a:lstStyle/>
          <a:p>
            <a:pPr algn="ctr"/>
            <a:r>
              <a:rPr lang="en-US" sz="3200" b="1" dirty="0" err="1" smtClean="0"/>
              <a:t>miRNA</a:t>
            </a:r>
            <a:r>
              <a:rPr lang="en-US" sz="3200" b="1" dirty="0" smtClean="0"/>
              <a:t> </a:t>
            </a:r>
          </a:p>
          <a:p>
            <a:pPr algn="ctr"/>
            <a:r>
              <a:rPr lang="en-US" sz="2000" dirty="0" smtClean="0"/>
              <a:t>Can recruit reprogramming factors </a:t>
            </a:r>
          </a:p>
          <a:p>
            <a:pPr algn="ctr"/>
            <a:r>
              <a:rPr lang="en-US" sz="2000" dirty="0" smtClean="0"/>
              <a:t>Reprogramming factors remodel DNA through chemical modifications</a:t>
            </a:r>
          </a:p>
          <a:p>
            <a:pPr algn="ctr"/>
            <a:r>
              <a:rPr lang="en-US" sz="2000" dirty="0" smtClean="0"/>
              <a:t>Chemical modification condense the DNA</a:t>
            </a:r>
          </a:p>
          <a:p>
            <a:pPr algn="ctr"/>
            <a:r>
              <a:rPr lang="en-US" sz="2000" dirty="0" smtClean="0"/>
              <a:t>Transcription factors can not bind to DNA regulatory sequence </a:t>
            </a:r>
          </a:p>
          <a:p>
            <a:pPr algn="ctr"/>
            <a:r>
              <a:rPr lang="en-US" sz="2000" dirty="0" smtClean="0"/>
              <a:t>The condensed DNA can not be transcribed </a:t>
            </a:r>
          </a:p>
        </p:txBody>
      </p:sp>
      <p:sp>
        <p:nvSpPr>
          <p:cNvPr id="8" name="Content Placeholder 5"/>
          <p:cNvSpPr txBox="1">
            <a:spLocks/>
          </p:cNvSpPr>
          <p:nvPr/>
        </p:nvSpPr>
        <p:spPr>
          <a:xfrm>
            <a:off x="4664315" y="3637511"/>
            <a:ext cx="4041775" cy="61939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r>
              <a:rPr lang="en-US" dirty="0" smtClean="0"/>
              <a:t>Transcription activator</a:t>
            </a:r>
          </a:p>
        </p:txBody>
      </p:sp>
      <p:sp>
        <p:nvSpPr>
          <p:cNvPr id="9" name="Content Placeholder 5"/>
          <p:cNvSpPr txBox="1">
            <a:spLocks/>
          </p:cNvSpPr>
          <p:nvPr/>
        </p:nvSpPr>
        <p:spPr>
          <a:xfrm>
            <a:off x="4671038" y="4046464"/>
            <a:ext cx="4041775" cy="62442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r>
              <a:rPr lang="en-US" dirty="0" smtClean="0"/>
              <a:t>Transcription repressor</a:t>
            </a:r>
          </a:p>
        </p:txBody>
      </p:sp>
      <p:sp>
        <p:nvSpPr>
          <p:cNvPr id="10" name="Content Placeholder 3"/>
          <p:cNvSpPr txBox="1">
            <a:spLocks/>
          </p:cNvSpPr>
          <p:nvPr/>
        </p:nvSpPr>
        <p:spPr>
          <a:xfrm>
            <a:off x="471010" y="3659035"/>
            <a:ext cx="3796379" cy="61939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r>
              <a:rPr lang="en-US" dirty="0" smtClean="0"/>
              <a:t>Enhancer sequence</a:t>
            </a:r>
          </a:p>
        </p:txBody>
      </p:sp>
      <p:sp>
        <p:nvSpPr>
          <p:cNvPr id="11" name="Content Placeholder 3"/>
          <p:cNvSpPr txBox="1">
            <a:spLocks/>
          </p:cNvSpPr>
          <p:nvPr/>
        </p:nvSpPr>
        <p:spPr>
          <a:xfrm>
            <a:off x="471010" y="4106234"/>
            <a:ext cx="3796379" cy="7148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r>
              <a:rPr lang="en-US" dirty="0" smtClean="0"/>
              <a:t>Silencer sequence</a:t>
            </a:r>
          </a:p>
        </p:txBody>
      </p:sp>
      <p:pic>
        <p:nvPicPr>
          <p:cNvPr id="12" name="Picture 11"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218" y="2085142"/>
            <a:ext cx="697614" cy="499528"/>
          </a:xfrm>
          <a:prstGeom prst="rect">
            <a:avLst/>
          </a:prstGeom>
        </p:spPr>
      </p:pic>
    </p:spTree>
    <p:extLst>
      <p:ext uri="{BB962C8B-B14F-4D97-AF65-F5344CB8AC3E}">
        <p14:creationId xmlns:p14="http://schemas.microsoft.com/office/powerpoint/2010/main" val="8402053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5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773">
                                            <p:txEl>
                                              <p:pRg st="0" end="0"/>
                                            </p:txEl>
                                          </p:spTgt>
                                        </p:tgtEl>
                                        <p:attrNameLst>
                                          <p:attrName>style.visibility</p:attrName>
                                        </p:attrNameLst>
                                      </p:cBhvr>
                                      <p:to>
                                        <p:strVal val="visible"/>
                                      </p:to>
                                    </p:set>
                                    <p:animEffect transition="in" filter="fade">
                                      <p:cBhvr>
                                        <p:cTn id="17" dur="500"/>
                                        <p:tgtEl>
                                          <p:spTgt spid="32773">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2771">
                                            <p:txEl>
                                              <p:pRg st="0" end="0"/>
                                            </p:txEl>
                                          </p:spTgt>
                                        </p:tgtEl>
                                        <p:attrNameLst>
                                          <p:attrName>style.visibility</p:attrName>
                                        </p:attrNameLst>
                                      </p:cBhvr>
                                      <p:to>
                                        <p:strVal val="visible"/>
                                      </p:to>
                                    </p:set>
                                    <p:animEffect transition="in" filter="fade">
                                      <p:cBhvr>
                                        <p:cTn id="20" dur="500"/>
                                        <p:tgtEl>
                                          <p:spTgt spid="32771">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2772">
                                            <p:txEl>
                                              <p:pRg st="0" end="0"/>
                                            </p:txEl>
                                          </p:spTgt>
                                        </p:tgtEl>
                                        <p:attrNameLst>
                                          <p:attrName>style.visibility</p:attrName>
                                        </p:attrNameLst>
                                      </p:cBhvr>
                                      <p:to>
                                        <p:strVal val="visible"/>
                                      </p:to>
                                    </p:set>
                                    <p:animEffect transition="in" filter="fade">
                                      <p:cBhvr>
                                        <p:cTn id="25" dur="500"/>
                                        <p:tgtEl>
                                          <p:spTgt spid="3277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774">
                                            <p:txEl>
                                              <p:pRg st="0" end="0"/>
                                            </p:txEl>
                                          </p:spTgt>
                                        </p:tgtEl>
                                        <p:attrNameLst>
                                          <p:attrName>style.visibility</p:attrName>
                                        </p:attrNameLst>
                                      </p:cBhvr>
                                      <p:to>
                                        <p:strVal val="visible"/>
                                      </p:to>
                                    </p:set>
                                    <p:animEffect transition="in" filter="fade">
                                      <p:cBhvr>
                                        <p:cTn id="28" dur="500"/>
                                        <p:tgtEl>
                                          <p:spTgt spid="32774">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build="p"/>
      <p:bldP spid="32772" grpId="0" build="p"/>
      <p:bldP spid="32773" grpId="0" build="p"/>
      <p:bldP spid="32774" grpId="0" build="p"/>
      <p:bldP spid="2"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114299" y="1412875"/>
            <a:ext cx="9029701" cy="5062249"/>
          </a:xfrm>
          <a:prstGeom prst="rect">
            <a:avLst/>
          </a:prstGeom>
        </p:spPr>
        <p:txBody>
          <a:bodyPr vert="horz" lIns="91440" tIns="45720" rIns="91440" bIns="45720" rtlCol="0">
            <a:normAutofit fontScale="47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endParaRPr lang="en-US" sz="4200" dirty="0" smtClean="0">
              <a:solidFill>
                <a:schemeClr val="tx1">
                  <a:lumMod val="75000"/>
                  <a:lumOff val="25000"/>
                </a:schemeClr>
              </a:solidFill>
            </a:endParaRPr>
          </a:p>
          <a:p>
            <a:pPr marL="457200" indent="-457200" algn="l">
              <a:buFont typeface="Arial"/>
              <a:buChar char="•"/>
            </a:pPr>
            <a:r>
              <a:rPr lang="en-US" sz="4200" dirty="0" smtClean="0">
                <a:solidFill>
                  <a:schemeClr val="tx1">
                    <a:lumMod val="75000"/>
                    <a:lumOff val="25000"/>
                  </a:schemeClr>
                </a:solidFill>
              </a:rPr>
              <a:t>Genomic Imprints: </a:t>
            </a:r>
          </a:p>
          <a:p>
            <a:pPr marL="679450" lvl="1" indent="-222250" algn="l">
              <a:buFont typeface="Arial"/>
              <a:buChar char="•"/>
            </a:pPr>
            <a:r>
              <a:rPr lang="en-US" sz="3800" dirty="0" smtClean="0">
                <a:solidFill>
                  <a:schemeClr val="tx1">
                    <a:lumMod val="75000"/>
                    <a:lumOff val="25000"/>
                  </a:schemeClr>
                </a:solidFill>
              </a:rPr>
              <a:t>Chemical modifications of DNA in germ cells (sperm and eggs)</a:t>
            </a:r>
          </a:p>
          <a:p>
            <a:pPr marL="679450" lvl="1" indent="-222250" algn="l">
              <a:buFont typeface="Arial"/>
              <a:buChar char="•"/>
            </a:pPr>
            <a:r>
              <a:rPr lang="en-US" sz="3800" dirty="0" smtClean="0">
                <a:solidFill>
                  <a:schemeClr val="tx1">
                    <a:lumMod val="75000"/>
                    <a:lumOff val="25000"/>
                  </a:schemeClr>
                </a:solidFill>
              </a:rPr>
              <a:t>Methylation </a:t>
            </a:r>
            <a:r>
              <a:rPr lang="en-US" sz="3800" dirty="0">
                <a:solidFill>
                  <a:schemeClr val="tx1">
                    <a:lumMod val="75000"/>
                    <a:lumOff val="25000"/>
                  </a:schemeClr>
                </a:solidFill>
              </a:rPr>
              <a:t>of cytosine in </a:t>
            </a:r>
            <a:r>
              <a:rPr lang="en-US" sz="3800" dirty="0" err="1">
                <a:solidFill>
                  <a:schemeClr val="tx1">
                    <a:lumMod val="75000"/>
                    <a:lumOff val="25000"/>
                  </a:schemeClr>
                </a:solidFill>
              </a:rPr>
              <a:t>CpG</a:t>
            </a:r>
            <a:r>
              <a:rPr lang="en-US" sz="3800" dirty="0">
                <a:solidFill>
                  <a:schemeClr val="tx1">
                    <a:lumMod val="75000"/>
                    <a:lumOff val="25000"/>
                  </a:schemeClr>
                </a:solidFill>
              </a:rPr>
              <a:t> </a:t>
            </a:r>
            <a:r>
              <a:rPr lang="en-US" sz="3800" dirty="0" smtClean="0">
                <a:solidFill>
                  <a:schemeClr val="tx1">
                    <a:lumMod val="75000"/>
                    <a:lumOff val="25000"/>
                  </a:schemeClr>
                </a:solidFill>
              </a:rPr>
              <a:t>regulatory regions preceding protein coding regions</a:t>
            </a:r>
          </a:p>
          <a:p>
            <a:pPr marL="679450" lvl="1" indent="-222250" algn="l">
              <a:buFont typeface="Arial"/>
              <a:buChar char="•"/>
            </a:pPr>
            <a:r>
              <a:rPr lang="en-US" sz="3800" dirty="0" smtClean="0">
                <a:solidFill>
                  <a:schemeClr val="tx1">
                    <a:lumMod val="75000"/>
                    <a:lumOff val="25000"/>
                  </a:schemeClr>
                </a:solidFill>
              </a:rPr>
              <a:t>Blocks transcriptional machinery from binding to the gene regulatory region</a:t>
            </a:r>
          </a:p>
          <a:p>
            <a:pPr marL="457200" indent="-457200" algn="l">
              <a:buFont typeface="Arial"/>
              <a:buChar char="•"/>
            </a:pPr>
            <a:endParaRPr lang="en-US" sz="4200" dirty="0" smtClean="0">
              <a:solidFill>
                <a:schemeClr val="tx1">
                  <a:lumMod val="75000"/>
                  <a:lumOff val="25000"/>
                </a:schemeClr>
              </a:solidFill>
            </a:endParaRPr>
          </a:p>
          <a:p>
            <a:pPr marL="457200" indent="-457200" algn="l">
              <a:buFont typeface="Arial"/>
              <a:buChar char="•"/>
            </a:pPr>
            <a:r>
              <a:rPr lang="en-US" sz="4200" dirty="0" smtClean="0">
                <a:solidFill>
                  <a:schemeClr val="tx1">
                    <a:lumMod val="75000"/>
                    <a:lumOff val="25000"/>
                  </a:schemeClr>
                </a:solidFill>
              </a:rPr>
              <a:t>Results in </a:t>
            </a:r>
            <a:r>
              <a:rPr lang="en-US" sz="4200" dirty="0">
                <a:solidFill>
                  <a:schemeClr val="tx1">
                    <a:lumMod val="75000"/>
                    <a:lumOff val="25000"/>
                  </a:schemeClr>
                </a:solidFill>
              </a:rPr>
              <a:t>complementary gene expression dependent on parent of </a:t>
            </a:r>
            <a:r>
              <a:rPr lang="en-US" sz="4200" dirty="0" smtClean="0">
                <a:solidFill>
                  <a:schemeClr val="tx1">
                    <a:lumMod val="75000"/>
                    <a:lumOff val="25000"/>
                  </a:schemeClr>
                </a:solidFill>
              </a:rPr>
              <a:t>origin</a:t>
            </a:r>
          </a:p>
          <a:p>
            <a:pPr marL="679450" lvl="1" indent="-222250" algn="l">
              <a:buFont typeface="Arial"/>
              <a:buChar char="•"/>
            </a:pPr>
            <a:r>
              <a:rPr lang="en-US" sz="3800" dirty="0">
                <a:solidFill>
                  <a:schemeClr val="tx1">
                    <a:lumMod val="75000"/>
                    <a:lumOff val="25000"/>
                  </a:schemeClr>
                </a:solidFill>
              </a:rPr>
              <a:t>Epigenetic programming in germ </a:t>
            </a:r>
            <a:r>
              <a:rPr lang="en-US" sz="3800" dirty="0" smtClean="0">
                <a:solidFill>
                  <a:schemeClr val="tx1">
                    <a:lumMod val="75000"/>
                    <a:lumOff val="25000"/>
                  </a:schemeClr>
                </a:solidFill>
              </a:rPr>
              <a:t>cells</a:t>
            </a:r>
            <a:endParaRPr lang="en-US" sz="3800" dirty="0">
              <a:solidFill>
                <a:schemeClr val="tx1">
                  <a:lumMod val="75000"/>
                  <a:lumOff val="25000"/>
                </a:schemeClr>
              </a:solidFill>
            </a:endParaRPr>
          </a:p>
          <a:p>
            <a:pPr marL="679450" lvl="1" indent="-222250" algn="l">
              <a:buFont typeface="Arial"/>
              <a:buChar char="•"/>
            </a:pPr>
            <a:r>
              <a:rPr lang="en-US" sz="3800" dirty="0" smtClean="0">
                <a:solidFill>
                  <a:schemeClr val="tx1">
                    <a:lumMod val="65000"/>
                    <a:lumOff val="35000"/>
                  </a:schemeClr>
                </a:solidFill>
              </a:rPr>
              <a:t>Differential </a:t>
            </a:r>
            <a:r>
              <a:rPr lang="en-US" sz="3800" dirty="0">
                <a:solidFill>
                  <a:schemeClr val="tx1">
                    <a:lumMod val="65000"/>
                    <a:lumOff val="35000"/>
                  </a:schemeClr>
                </a:solidFill>
              </a:rPr>
              <a:t>Methylation Regions (DMRs)</a:t>
            </a:r>
          </a:p>
          <a:p>
            <a:pPr marL="1136650" lvl="2" indent="-222250" algn="l">
              <a:buFont typeface="Arial"/>
              <a:buChar char="•"/>
            </a:pPr>
            <a:r>
              <a:rPr lang="en-US" sz="3400" dirty="0" smtClean="0">
                <a:solidFill>
                  <a:schemeClr val="tx1">
                    <a:lumMod val="65000"/>
                    <a:lumOff val="35000"/>
                  </a:schemeClr>
                </a:solidFill>
              </a:rPr>
              <a:t>Methylated DNA Regions (DMRS) not expressed </a:t>
            </a:r>
          </a:p>
          <a:p>
            <a:pPr marL="1136650" lvl="2" indent="-222250" algn="l">
              <a:buFont typeface="Arial"/>
              <a:buChar char="•"/>
            </a:pPr>
            <a:r>
              <a:rPr lang="en-US" sz="3400" dirty="0" smtClean="0">
                <a:solidFill>
                  <a:schemeClr val="tx1">
                    <a:lumMod val="65000"/>
                    <a:lumOff val="35000"/>
                  </a:schemeClr>
                </a:solidFill>
              </a:rPr>
              <a:t>&gt; 80 imprinted genes  in mouse</a:t>
            </a:r>
          </a:p>
          <a:p>
            <a:pPr marL="1136650" lvl="2" indent="-222250" algn="l">
              <a:buFont typeface="Arial"/>
              <a:buChar char="•"/>
            </a:pPr>
            <a:r>
              <a:rPr lang="en-US" sz="3400" dirty="0" smtClean="0">
                <a:solidFill>
                  <a:schemeClr val="tx1">
                    <a:lumMod val="65000"/>
                    <a:lumOff val="35000"/>
                  </a:schemeClr>
                </a:solidFill>
              </a:rPr>
              <a:t>Stable but also reversible in later development</a:t>
            </a:r>
          </a:p>
          <a:p>
            <a:pPr lvl="1" algn="l"/>
            <a:endParaRPr lang="en-US" sz="2600" dirty="0">
              <a:solidFill>
                <a:schemeClr val="tx1">
                  <a:lumMod val="65000"/>
                  <a:lumOff val="35000"/>
                </a:schemeClr>
              </a:solidFill>
            </a:endParaRPr>
          </a:p>
          <a:p>
            <a:pPr marL="457200" indent="-457200" algn="l">
              <a:buFont typeface="Arial"/>
              <a:buChar char="•"/>
            </a:pPr>
            <a:r>
              <a:rPr lang="en-US" sz="4200" dirty="0" smtClean="0">
                <a:solidFill>
                  <a:schemeClr val="tx1">
                    <a:lumMod val="75000"/>
                    <a:lumOff val="25000"/>
                  </a:schemeClr>
                </a:solidFill>
              </a:rPr>
              <a:t>Present in </a:t>
            </a:r>
            <a:r>
              <a:rPr lang="en-US" sz="4200" dirty="0" err="1" smtClean="0">
                <a:solidFill>
                  <a:schemeClr val="tx1">
                    <a:lumMod val="75000"/>
                    <a:lumOff val="25000"/>
                  </a:schemeClr>
                </a:solidFill>
              </a:rPr>
              <a:t>eutharian</a:t>
            </a:r>
            <a:r>
              <a:rPr lang="en-US" sz="4200" dirty="0" smtClean="0">
                <a:solidFill>
                  <a:schemeClr val="tx1">
                    <a:lumMod val="75000"/>
                    <a:lumOff val="25000"/>
                  </a:schemeClr>
                </a:solidFill>
              </a:rPr>
              <a:t> mammals, marsupials, and flowering plants </a:t>
            </a:r>
          </a:p>
          <a:p>
            <a:pPr marL="457200" indent="-457200" algn="l">
              <a:buFont typeface="Arial"/>
              <a:buChar char="•"/>
            </a:pPr>
            <a:endParaRPr lang="en-US" sz="4200" dirty="0" smtClean="0">
              <a:solidFill>
                <a:schemeClr val="tx1">
                  <a:lumMod val="75000"/>
                  <a:lumOff val="25000"/>
                </a:schemeClr>
              </a:solidFill>
            </a:endParaRPr>
          </a:p>
          <a:p>
            <a:pPr marL="457200" indent="-457200" algn="l">
              <a:buFont typeface="Arial"/>
              <a:buChar char="•"/>
            </a:pPr>
            <a:r>
              <a:rPr lang="en-US" sz="4200" dirty="0" smtClean="0">
                <a:solidFill>
                  <a:schemeClr val="tx1">
                    <a:lumMod val="75000"/>
                    <a:lumOff val="25000"/>
                  </a:schemeClr>
                </a:solidFill>
              </a:rPr>
              <a:t>Co-evolution Theory: Requires that organisms reproduce sexually </a:t>
            </a:r>
          </a:p>
          <a:p>
            <a:endParaRPr lang="en-US" dirty="0"/>
          </a:p>
        </p:txBody>
      </p:sp>
      <p:sp>
        <p:nvSpPr>
          <p:cNvPr id="4" name="Title 11"/>
          <p:cNvSpPr txBox="1">
            <a:spLocks/>
          </p:cNvSpPr>
          <p:nvPr/>
        </p:nvSpPr>
        <p:spPr>
          <a:xfrm>
            <a:off x="0" y="274638"/>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Genomic Imprinting	</a:t>
            </a:r>
            <a:r>
              <a:rPr lang="en-US" dirty="0" smtClean="0"/>
              <a:t/>
            </a:r>
            <a:br>
              <a:rPr lang="en-US" dirty="0" smtClean="0"/>
            </a:br>
            <a:r>
              <a:rPr lang="en-US" sz="3200" i="1" dirty="0" smtClean="0">
                <a:solidFill>
                  <a:schemeClr val="tx1">
                    <a:lumMod val="50000"/>
                    <a:lumOff val="50000"/>
                  </a:schemeClr>
                </a:solidFill>
              </a:rPr>
              <a:t>Maternal and Paternal Trade Offs</a:t>
            </a:r>
            <a:endParaRPr lang="en-US" sz="3200" i="1" dirty="0">
              <a:solidFill>
                <a:schemeClr val="tx1">
                  <a:lumMod val="50000"/>
                  <a:lumOff val="50000"/>
                </a:schemeClr>
              </a:solidFill>
            </a:endParaRPr>
          </a:p>
        </p:txBody>
      </p:sp>
      <p:pic>
        <p:nvPicPr>
          <p:cNvPr id="5" name="Picture 4"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21291073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ACACAC"/>
                                      </p:to>
                                    </p:animClr>
                                  </p:sub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10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ACACAC"/>
                                      </p:to>
                                    </p:animClr>
                                  </p:subTnLst>
                                </p:cTn>
                              </p:par>
                              <p:par>
                                <p:cTn id="11" presetID="10"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10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ACACAC"/>
                                      </p:to>
                                    </p:animClr>
                                  </p:subTnLst>
                                </p:cTn>
                              </p:par>
                              <p:par>
                                <p:cTn id="14" presetID="10" presetClass="entr" presetSubtype="0"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10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ACACAC"/>
                                      </p:to>
                                    </p:animClr>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childTnLst>
                                  <p:subTnLst>
                                    <p:animClr clrSpc="rgb" dir="cw">
                                      <p:cBhvr override="childStyle">
                                        <p:cTn dur="1" fill="hold" display="0" masterRel="nextClick" afterEffect="1"/>
                                        <p:tgtEl>
                                          <p:spTgt spid="3">
                                            <p:txEl>
                                              <p:pRg st="6" end="6"/>
                                            </p:txEl>
                                          </p:spTgt>
                                        </p:tgtEl>
                                        <p:attrNameLst>
                                          <p:attrName>ppt_c</p:attrName>
                                        </p:attrNameLst>
                                      </p:cBhvr>
                                      <p:to>
                                        <a:srgbClr val="ACACAC"/>
                                      </p:to>
                                    </p:animClr>
                                  </p:subTnLst>
                                </p:cTn>
                              </p:par>
                              <p:par>
                                <p:cTn id="22" presetID="10" presetClass="entr" presetSubtype="0" fill="hold" grpId="0"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1000"/>
                                        <p:tgtEl>
                                          <p:spTgt spid="3">
                                            <p:txEl>
                                              <p:pRg st="7" end="7"/>
                                            </p:txEl>
                                          </p:spTgt>
                                        </p:tgtEl>
                                      </p:cBhvr>
                                    </p:animEffect>
                                  </p:childTnLst>
                                  <p:subTnLst>
                                    <p:animClr clrSpc="rgb" dir="cw">
                                      <p:cBhvr override="childStyle">
                                        <p:cTn dur="1" fill="hold" display="0" masterRel="nextClick" afterEffect="1"/>
                                        <p:tgtEl>
                                          <p:spTgt spid="3">
                                            <p:txEl>
                                              <p:pRg st="7" end="7"/>
                                            </p:txEl>
                                          </p:spTgt>
                                        </p:tgtEl>
                                        <p:attrNameLst>
                                          <p:attrName>ppt_c</p:attrName>
                                        </p:attrNameLst>
                                      </p:cBhvr>
                                      <p:to>
                                        <a:srgbClr val="ACACAC"/>
                                      </p:to>
                                    </p:animClr>
                                  </p:subTnLst>
                                </p:cTn>
                              </p:par>
                              <p:par>
                                <p:cTn id="25" presetID="10"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1000"/>
                                        <p:tgtEl>
                                          <p:spTgt spid="3">
                                            <p:txEl>
                                              <p:pRg st="8" end="8"/>
                                            </p:txEl>
                                          </p:spTgt>
                                        </p:tgtEl>
                                      </p:cBhvr>
                                    </p:animEffect>
                                  </p:childTnLst>
                                  <p:subTnLst>
                                    <p:animClr clrSpc="rgb" dir="cw">
                                      <p:cBhvr override="childStyle">
                                        <p:cTn dur="1" fill="hold" display="0" masterRel="nextClick" afterEffect="1"/>
                                        <p:tgtEl>
                                          <p:spTgt spid="3">
                                            <p:txEl>
                                              <p:pRg st="8" end="8"/>
                                            </p:txEl>
                                          </p:spTgt>
                                        </p:tgtEl>
                                        <p:attrNameLst>
                                          <p:attrName>ppt_c</p:attrName>
                                        </p:attrNameLst>
                                      </p:cBhvr>
                                      <p:to>
                                        <a:srgbClr val="ACACAC"/>
                                      </p:to>
                                    </p:animClr>
                                  </p:subTnLst>
                                </p:cTn>
                              </p:par>
                              <p:par>
                                <p:cTn id="28" presetID="10" presetClass="entr" presetSubtype="0" fill="hold" grpId="0"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fade">
                                      <p:cBhvr>
                                        <p:cTn id="30" dur="1000"/>
                                        <p:tgtEl>
                                          <p:spTgt spid="3">
                                            <p:txEl>
                                              <p:pRg st="9" end="9"/>
                                            </p:txEl>
                                          </p:spTgt>
                                        </p:tgtEl>
                                      </p:cBhvr>
                                    </p:animEffect>
                                  </p:childTnLst>
                                  <p:subTnLst>
                                    <p:animClr clrSpc="rgb" dir="cw">
                                      <p:cBhvr override="childStyle">
                                        <p:cTn dur="1" fill="hold" display="0" masterRel="nextClick" afterEffect="1"/>
                                        <p:tgtEl>
                                          <p:spTgt spid="3">
                                            <p:txEl>
                                              <p:pRg st="9" end="9"/>
                                            </p:txEl>
                                          </p:spTgt>
                                        </p:tgtEl>
                                        <p:attrNameLst>
                                          <p:attrName>ppt_c</p:attrName>
                                        </p:attrNameLst>
                                      </p:cBhvr>
                                      <p:to>
                                        <a:srgbClr val="ACACAC"/>
                                      </p:to>
                                    </p:animClr>
                                  </p:subTnLst>
                                </p:cTn>
                              </p:par>
                              <p:par>
                                <p:cTn id="31" presetID="10"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animEffect transition="in" filter="fade">
                                      <p:cBhvr>
                                        <p:cTn id="33" dur="1000"/>
                                        <p:tgtEl>
                                          <p:spTgt spid="3">
                                            <p:txEl>
                                              <p:pRg st="10" end="10"/>
                                            </p:txEl>
                                          </p:spTgt>
                                        </p:tgtEl>
                                      </p:cBhvr>
                                    </p:animEffect>
                                  </p:childTnLst>
                                  <p:subTnLst>
                                    <p:animClr clrSpc="rgb" dir="cw">
                                      <p:cBhvr override="childStyle">
                                        <p:cTn dur="1" fill="hold" display="0" masterRel="nextClick" afterEffect="1"/>
                                        <p:tgtEl>
                                          <p:spTgt spid="3">
                                            <p:txEl>
                                              <p:pRg st="10" end="10"/>
                                            </p:txEl>
                                          </p:spTgt>
                                        </p:tgtEl>
                                        <p:attrNameLst>
                                          <p:attrName>ppt_c</p:attrName>
                                        </p:attrNameLst>
                                      </p:cBhvr>
                                      <p:to>
                                        <a:srgbClr val="ACACAC"/>
                                      </p:to>
                                    </p:animClr>
                                  </p:subTnLst>
                                </p:cTn>
                              </p:par>
                              <p:par>
                                <p:cTn id="34" presetID="10" presetClass="entr" presetSubtype="0" fill="hold" grpId="0" nodeType="withEffect">
                                  <p:stCondLst>
                                    <p:cond delay="0"/>
                                  </p:stCondLst>
                                  <p:childTnLst>
                                    <p:set>
                                      <p:cBhvr>
                                        <p:cTn id="35" dur="1" fill="hold">
                                          <p:stCondLst>
                                            <p:cond delay="0"/>
                                          </p:stCondLst>
                                        </p:cTn>
                                        <p:tgtEl>
                                          <p:spTgt spid="3">
                                            <p:txEl>
                                              <p:pRg st="11" end="11"/>
                                            </p:txEl>
                                          </p:spTgt>
                                        </p:tgtEl>
                                        <p:attrNameLst>
                                          <p:attrName>style.visibility</p:attrName>
                                        </p:attrNameLst>
                                      </p:cBhvr>
                                      <p:to>
                                        <p:strVal val="visible"/>
                                      </p:to>
                                    </p:set>
                                    <p:animEffect transition="in" filter="fade">
                                      <p:cBhvr>
                                        <p:cTn id="36" dur="1000"/>
                                        <p:tgtEl>
                                          <p:spTgt spid="3">
                                            <p:txEl>
                                              <p:pRg st="11" end="11"/>
                                            </p:txEl>
                                          </p:spTgt>
                                        </p:tgtEl>
                                      </p:cBhvr>
                                    </p:animEffect>
                                  </p:childTnLst>
                                  <p:subTnLst>
                                    <p:animClr clrSpc="rgb" dir="cw">
                                      <p:cBhvr override="childStyle">
                                        <p:cTn dur="1" fill="hold" display="0" masterRel="nextClick" afterEffect="1"/>
                                        <p:tgtEl>
                                          <p:spTgt spid="3">
                                            <p:txEl>
                                              <p:pRg st="11" end="11"/>
                                            </p:txEl>
                                          </p:spTgt>
                                        </p:tgtEl>
                                        <p:attrNameLst>
                                          <p:attrName>ppt_c</p:attrName>
                                        </p:attrNameLst>
                                      </p:cBhvr>
                                      <p:to>
                                        <a:srgbClr val="ACACAC"/>
                                      </p:to>
                                    </p:animClr>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animEffect transition="in" filter="fade">
                                      <p:cBhvr>
                                        <p:cTn id="41" dur="1000"/>
                                        <p:tgtEl>
                                          <p:spTgt spid="3">
                                            <p:txEl>
                                              <p:pRg st="13" end="13"/>
                                            </p:txEl>
                                          </p:spTgt>
                                        </p:tgtEl>
                                      </p:cBhvr>
                                    </p:animEffect>
                                  </p:childTnLst>
                                  <p:subTnLst>
                                    <p:animClr clrSpc="rgb" dir="cw">
                                      <p:cBhvr override="childStyle">
                                        <p:cTn dur="1" fill="hold" display="0" masterRel="nextClick" afterEffect="1"/>
                                        <p:tgtEl>
                                          <p:spTgt spid="3">
                                            <p:txEl>
                                              <p:pRg st="13" end="13"/>
                                            </p:txEl>
                                          </p:spTgt>
                                        </p:tgtEl>
                                        <p:attrNameLst>
                                          <p:attrName>ppt_c</p:attrName>
                                        </p:attrNameLst>
                                      </p:cBhvr>
                                      <p:to>
                                        <a:srgbClr val="ACACAC"/>
                                      </p:to>
                                    </p:animClr>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
                                            <p:txEl>
                                              <p:pRg st="15" end="15"/>
                                            </p:txEl>
                                          </p:spTgt>
                                        </p:tgtEl>
                                        <p:attrNameLst>
                                          <p:attrName>style.visibility</p:attrName>
                                        </p:attrNameLst>
                                      </p:cBhvr>
                                      <p:to>
                                        <p:strVal val="visible"/>
                                      </p:to>
                                    </p:set>
                                    <p:animEffect transition="in" filter="fade">
                                      <p:cBhvr>
                                        <p:cTn id="46" dur="1000"/>
                                        <p:tgtEl>
                                          <p:spTgt spid="3">
                                            <p:txEl>
                                              <p:pRg st="15" end="15"/>
                                            </p:txEl>
                                          </p:spTgt>
                                        </p:tgtEl>
                                      </p:cBhvr>
                                    </p:animEffect>
                                  </p:childTnLst>
                                  <p:subTnLst>
                                    <p:animClr clrSpc="rgb" dir="cw">
                                      <p:cBhvr override="childStyle">
                                        <p:cTn dur="1" fill="hold" display="0" masterRel="nextClick" afterEffect="1"/>
                                        <p:tgtEl>
                                          <p:spTgt spid="3">
                                            <p:txEl>
                                              <p:pRg st="15" end="15"/>
                                            </p:txEl>
                                          </p:spTgt>
                                        </p:tgtEl>
                                        <p:attrNameLst>
                                          <p:attrName>ppt_c</p:attrName>
                                        </p:attrNameLst>
                                      </p:cBhvr>
                                      <p:to>
                                        <a:srgbClr val="ACACAC"/>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114299" y="1740470"/>
            <a:ext cx="9029701" cy="4292030"/>
          </a:xfrm>
          <a:prstGeom prst="rect">
            <a:avLst/>
          </a:prstGeom>
        </p:spPr>
        <p:txBody>
          <a:bodyPr vert="horz" lIns="91440" tIns="45720" rIns="91440" bIns="45720" rtlCol="0">
            <a:normAutofit fontScale="70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457200" algn="l">
              <a:buFont typeface="Arial"/>
              <a:buChar char="•"/>
            </a:pPr>
            <a:r>
              <a:rPr lang="en-US" sz="3000" dirty="0" smtClean="0">
                <a:solidFill>
                  <a:schemeClr val="tx1">
                    <a:lumMod val="75000"/>
                    <a:lumOff val="25000"/>
                  </a:schemeClr>
                </a:solidFill>
              </a:rPr>
              <a:t>Genetic Conflict/ Parental Investment Theory</a:t>
            </a:r>
          </a:p>
          <a:p>
            <a:pPr marL="679450" lvl="1" indent="-222250" algn="l">
              <a:buFont typeface="Arial"/>
              <a:buChar char="•"/>
            </a:pPr>
            <a:r>
              <a:rPr lang="en-US" sz="2600" dirty="0" smtClean="0">
                <a:solidFill>
                  <a:schemeClr val="tx1">
                    <a:lumMod val="75000"/>
                    <a:lumOff val="25000"/>
                  </a:schemeClr>
                </a:solidFill>
              </a:rPr>
              <a:t>Many imprinted genes involved in fetal or placental growth</a:t>
            </a:r>
          </a:p>
          <a:p>
            <a:pPr marL="679450" lvl="1" indent="-222250" algn="l">
              <a:buFont typeface="Arial"/>
              <a:buChar char="•"/>
            </a:pPr>
            <a:r>
              <a:rPr lang="en-US" sz="2600" dirty="0" smtClean="0">
                <a:solidFill>
                  <a:schemeClr val="tx1">
                    <a:lumMod val="75000"/>
                    <a:lumOff val="25000"/>
                  </a:schemeClr>
                </a:solidFill>
              </a:rPr>
              <a:t>Many of these are conserved across species</a:t>
            </a:r>
          </a:p>
          <a:p>
            <a:pPr marL="679450" lvl="1" indent="-222250" algn="l">
              <a:buFont typeface="Arial"/>
              <a:buChar char="•"/>
            </a:pPr>
            <a:r>
              <a:rPr lang="en-US" sz="2600" dirty="0" smtClean="0">
                <a:solidFill>
                  <a:schemeClr val="tx1">
                    <a:lumMod val="75000"/>
                    <a:lumOff val="25000"/>
                  </a:schemeClr>
                </a:solidFill>
              </a:rPr>
              <a:t>Two genes have been studied in great depth in mice</a:t>
            </a:r>
          </a:p>
          <a:p>
            <a:pPr marL="1141413" lvl="2" indent="-227013" algn="l">
              <a:buFont typeface="Arial"/>
              <a:buChar char="•"/>
            </a:pPr>
            <a:r>
              <a:rPr lang="en-US" sz="2200" dirty="0" smtClean="0">
                <a:solidFill>
                  <a:schemeClr val="tx1">
                    <a:lumMod val="75000"/>
                    <a:lumOff val="25000"/>
                  </a:schemeClr>
                </a:solidFill>
              </a:rPr>
              <a:t>Igf2 and Igf2R,  which code for the insulin growth hormone and receptor respectively</a:t>
            </a:r>
          </a:p>
          <a:p>
            <a:pPr marL="1141413" lvl="2" indent="-227013" algn="l">
              <a:buFont typeface="Arial"/>
              <a:buChar char="•"/>
            </a:pPr>
            <a:r>
              <a:rPr lang="en-US" sz="2200" dirty="0" smtClean="0">
                <a:solidFill>
                  <a:schemeClr val="tx1">
                    <a:lumMod val="75000"/>
                    <a:lumOff val="25000"/>
                  </a:schemeClr>
                </a:solidFill>
              </a:rPr>
              <a:t>Only Igf2 gene is paternally imprinted in humans</a:t>
            </a:r>
          </a:p>
          <a:p>
            <a:pPr marL="914400" lvl="1" indent="-457200" algn="l">
              <a:buFont typeface="Arial"/>
              <a:buChar char="•"/>
            </a:pPr>
            <a:r>
              <a:rPr lang="en-US" sz="2600" dirty="0" smtClean="0">
                <a:solidFill>
                  <a:schemeClr val="tx1">
                    <a:lumMod val="75000"/>
                    <a:lumOff val="25000"/>
                  </a:schemeClr>
                </a:solidFill>
              </a:rPr>
              <a:t>Some imprinted genes show directionality based on parent of origin</a:t>
            </a:r>
          </a:p>
          <a:p>
            <a:pPr marL="1141413" lvl="2" indent="-227013" algn="l">
              <a:buFont typeface="Arial"/>
              <a:buChar char="•"/>
            </a:pPr>
            <a:r>
              <a:rPr lang="en-US" sz="2200" dirty="0" smtClean="0">
                <a:solidFill>
                  <a:schemeClr val="tx1">
                    <a:lumMod val="75000"/>
                    <a:lumOff val="25000"/>
                  </a:schemeClr>
                </a:solidFill>
              </a:rPr>
              <a:t>Paternally expressed genes promote fetal growth through nutrient uptake </a:t>
            </a:r>
          </a:p>
          <a:p>
            <a:pPr marL="1141413" lvl="2" indent="-227013" algn="l">
              <a:buFont typeface="Arial"/>
              <a:buChar char="•"/>
            </a:pPr>
            <a:r>
              <a:rPr lang="en-US" sz="2200" dirty="0" smtClean="0">
                <a:solidFill>
                  <a:schemeClr val="tx1">
                    <a:lumMod val="75000"/>
                    <a:lumOff val="25000"/>
                  </a:schemeClr>
                </a:solidFill>
              </a:rPr>
              <a:t>Maternally expressed genes curb fetal growth conserve resources for other offspring</a:t>
            </a:r>
          </a:p>
          <a:p>
            <a:pPr marL="1141413" lvl="2" indent="-227013" algn="l">
              <a:buFont typeface="Arial"/>
              <a:buChar char="•"/>
            </a:pPr>
            <a:endParaRPr lang="en-US" sz="2200" dirty="0" smtClean="0">
              <a:solidFill>
                <a:schemeClr val="tx1">
                  <a:lumMod val="75000"/>
                  <a:lumOff val="25000"/>
                </a:schemeClr>
              </a:solidFill>
            </a:endParaRPr>
          </a:p>
          <a:p>
            <a:pPr marL="457200" indent="-457200" algn="l">
              <a:buFont typeface="Arial"/>
              <a:buChar char="•"/>
            </a:pPr>
            <a:r>
              <a:rPr lang="en-US" sz="3000" dirty="0" err="1" smtClean="0">
                <a:solidFill>
                  <a:schemeClr val="tx1">
                    <a:lumMod val="75000"/>
                    <a:lumOff val="25000"/>
                  </a:schemeClr>
                </a:solidFill>
              </a:rPr>
              <a:t>Evolvability</a:t>
            </a:r>
            <a:r>
              <a:rPr lang="en-US" sz="3000" dirty="0" smtClean="0">
                <a:solidFill>
                  <a:schemeClr val="tx1">
                    <a:lumMod val="75000"/>
                    <a:lumOff val="25000"/>
                  </a:schemeClr>
                </a:solidFill>
              </a:rPr>
              <a:t> Model  </a:t>
            </a:r>
          </a:p>
          <a:p>
            <a:pPr marL="679450" lvl="1" indent="-222250" algn="l">
              <a:buFont typeface="Arial"/>
              <a:buChar char="•"/>
            </a:pPr>
            <a:r>
              <a:rPr lang="en-US" sz="2600" dirty="0" smtClean="0">
                <a:solidFill>
                  <a:schemeClr val="tx1">
                    <a:lumMod val="65000"/>
                    <a:lumOff val="35000"/>
                  </a:schemeClr>
                </a:solidFill>
              </a:rPr>
              <a:t>Imprinting being reversible allows for change in gene expression should environment shift </a:t>
            </a:r>
          </a:p>
          <a:p>
            <a:pPr marL="679450" lvl="1" indent="-222250" algn="l">
              <a:buFont typeface="Arial"/>
              <a:buChar char="•"/>
            </a:pPr>
            <a:r>
              <a:rPr lang="en-US" sz="2600" dirty="0" smtClean="0">
                <a:solidFill>
                  <a:schemeClr val="tx1">
                    <a:lumMod val="65000"/>
                    <a:lumOff val="35000"/>
                  </a:schemeClr>
                </a:solidFill>
              </a:rPr>
              <a:t>“Ovarian </a:t>
            </a:r>
            <a:r>
              <a:rPr lang="en-US" sz="2600" dirty="0">
                <a:solidFill>
                  <a:schemeClr val="tx1">
                    <a:lumMod val="65000"/>
                    <a:lumOff val="35000"/>
                  </a:schemeClr>
                </a:solidFill>
              </a:rPr>
              <a:t>T</a:t>
            </a:r>
            <a:r>
              <a:rPr lang="en-US" sz="2600" dirty="0" smtClean="0">
                <a:solidFill>
                  <a:schemeClr val="tx1">
                    <a:lumMod val="65000"/>
                    <a:lumOff val="35000"/>
                  </a:schemeClr>
                </a:solidFill>
              </a:rPr>
              <a:t>ime Bomb:” protects female from ovarian disease by preventing the creation of </a:t>
            </a:r>
            <a:r>
              <a:rPr lang="en-US" sz="2600" dirty="0" err="1" smtClean="0">
                <a:solidFill>
                  <a:schemeClr val="tx1">
                    <a:lumMod val="65000"/>
                    <a:lumOff val="35000"/>
                  </a:schemeClr>
                </a:solidFill>
              </a:rPr>
              <a:t>parthenogenetic</a:t>
            </a:r>
            <a:r>
              <a:rPr lang="en-US" sz="2600" dirty="0" smtClean="0">
                <a:solidFill>
                  <a:schemeClr val="tx1">
                    <a:lumMod val="65000"/>
                    <a:lumOff val="35000"/>
                  </a:schemeClr>
                </a:solidFill>
              </a:rPr>
              <a:t> embryos; or embryos with two sets of maternal imprints as a result of duplication of the haploid genome</a:t>
            </a:r>
          </a:p>
          <a:p>
            <a:pPr marL="914400" lvl="1" indent="-457200" algn="l">
              <a:buFont typeface="Arial"/>
              <a:buChar char="•"/>
            </a:pPr>
            <a:endParaRPr lang="en-US" sz="2600" dirty="0" smtClean="0">
              <a:solidFill>
                <a:schemeClr val="tx1">
                  <a:lumMod val="65000"/>
                  <a:lumOff val="35000"/>
                </a:schemeClr>
              </a:solidFill>
            </a:endParaRPr>
          </a:p>
        </p:txBody>
      </p:sp>
      <p:sp>
        <p:nvSpPr>
          <p:cNvPr id="4" name="Title 11"/>
          <p:cNvSpPr txBox="1">
            <a:spLocks/>
          </p:cNvSpPr>
          <p:nvPr/>
        </p:nvSpPr>
        <p:spPr>
          <a:xfrm>
            <a:off x="0" y="274638"/>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Genomic Imprinting	</a:t>
            </a:r>
            <a:r>
              <a:rPr lang="en-US" dirty="0" smtClean="0"/>
              <a:t/>
            </a:r>
            <a:br>
              <a:rPr lang="en-US" dirty="0" smtClean="0"/>
            </a:br>
            <a:r>
              <a:rPr lang="en-US" sz="3200" i="1" dirty="0" smtClean="0">
                <a:solidFill>
                  <a:schemeClr val="tx1">
                    <a:lumMod val="50000"/>
                    <a:lumOff val="50000"/>
                  </a:schemeClr>
                </a:solidFill>
              </a:rPr>
              <a:t> Evolutionary Function</a:t>
            </a:r>
            <a:endParaRPr lang="en-US" sz="3200" i="1" dirty="0">
              <a:solidFill>
                <a:schemeClr val="tx1">
                  <a:lumMod val="50000"/>
                  <a:lumOff val="50000"/>
                </a:schemeClr>
              </a:solidFill>
            </a:endParaRPr>
          </a:p>
        </p:txBody>
      </p:sp>
      <p:pic>
        <p:nvPicPr>
          <p:cNvPr id="5" name="Picture 4"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12768419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1000"/>
                                        <p:tgtEl>
                                          <p:spTgt spid="3">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1000"/>
                                        <p:tgtEl>
                                          <p:spTgt spid="3">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1000"/>
                                        <p:tgtEl>
                                          <p:spTgt spid="3">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10" end="10"/>
                                            </p:txEl>
                                          </p:spTgt>
                                        </p:tgtEl>
                                        <p:attrNameLst>
                                          <p:attrName>style.visibility</p:attrName>
                                        </p:attrNameLst>
                                      </p:cBhvr>
                                      <p:to>
                                        <p:strVal val="visible"/>
                                      </p:to>
                                    </p:set>
                                    <p:animEffect transition="in" filter="fade">
                                      <p:cBhvr>
                                        <p:cTn id="36" dur="1000"/>
                                        <p:tgtEl>
                                          <p:spTgt spid="3">
                                            <p:txEl>
                                              <p:pRg st="10" end="1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animEffect transition="in" filter="fade">
                                      <p:cBhvr>
                                        <p:cTn id="39" dur="1000"/>
                                        <p:tgtEl>
                                          <p:spTgt spid="3">
                                            <p:txEl>
                                              <p:pRg st="11" end="11"/>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
                                            <p:txEl>
                                              <p:pRg st="12" end="12"/>
                                            </p:txEl>
                                          </p:spTgt>
                                        </p:tgtEl>
                                        <p:attrNameLst>
                                          <p:attrName>style.visibility</p:attrName>
                                        </p:attrNameLst>
                                      </p:cBhvr>
                                      <p:to>
                                        <p:strVal val="visible"/>
                                      </p:to>
                                    </p:set>
                                    <p:animEffect transition="in" filter="fade">
                                      <p:cBhvr>
                                        <p:cTn id="42" dur="1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g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456" y="2979422"/>
            <a:ext cx="777524" cy="779190"/>
          </a:xfrm>
          <a:prstGeom prst="rect">
            <a:avLst/>
          </a:prstGeom>
        </p:spPr>
      </p:pic>
      <p:pic>
        <p:nvPicPr>
          <p:cNvPr id="5" name="Picture 4"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547" y="3369017"/>
            <a:ext cx="136526" cy="119876"/>
          </a:xfrm>
          <a:prstGeom prst="rect">
            <a:avLst/>
          </a:prstGeom>
        </p:spPr>
      </p:pic>
      <p:pic>
        <p:nvPicPr>
          <p:cNvPr id="6" name="Picture 5" descr="Embry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28" y="2952124"/>
            <a:ext cx="665974" cy="1007284"/>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4315" y="2147456"/>
            <a:ext cx="2772116" cy="2222688"/>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44839" y="2513096"/>
            <a:ext cx="1718367" cy="1711842"/>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856" y="3369017"/>
            <a:ext cx="136526" cy="119876"/>
          </a:xfrm>
          <a:prstGeom prst="rect">
            <a:avLst/>
          </a:prstGeom>
        </p:spPr>
      </p:pic>
      <p:pic>
        <p:nvPicPr>
          <p:cNvPr id="12" name="Picture 11" descr="Fetus1.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58547" y="2769124"/>
            <a:ext cx="1104784" cy="1190284"/>
          </a:xfrm>
          <a:prstGeom prst="rect">
            <a:avLst/>
          </a:prstGeom>
        </p:spPr>
      </p:pic>
      <p:pic>
        <p:nvPicPr>
          <p:cNvPr id="13" name="Picture 1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347" y="3369017"/>
            <a:ext cx="136526" cy="119876"/>
          </a:xfrm>
          <a:prstGeom prst="rect">
            <a:avLst/>
          </a:prstGeom>
        </p:spPr>
      </p:pic>
      <p:sp>
        <p:nvSpPr>
          <p:cNvPr id="14" name="TextBox 13"/>
          <p:cNvSpPr txBox="1"/>
          <p:nvPr/>
        </p:nvSpPr>
        <p:spPr>
          <a:xfrm>
            <a:off x="1174255" y="4109281"/>
            <a:ext cx="1524614" cy="246221"/>
          </a:xfrm>
          <a:prstGeom prst="rect">
            <a:avLst/>
          </a:prstGeom>
          <a:noFill/>
        </p:spPr>
        <p:txBody>
          <a:bodyPr wrap="none" rtlCol="0">
            <a:spAutoFit/>
          </a:bodyPr>
          <a:lstStyle/>
          <a:p>
            <a:r>
              <a:rPr lang="en-US" sz="1000" dirty="0" smtClean="0">
                <a:solidFill>
                  <a:schemeClr val="tx1">
                    <a:lumMod val="85000"/>
                    <a:lumOff val="15000"/>
                  </a:schemeClr>
                </a:solidFill>
              </a:rPr>
              <a:t>Mouse Embryo – Day 9</a:t>
            </a:r>
            <a:endParaRPr lang="en-US" sz="1000" dirty="0">
              <a:solidFill>
                <a:schemeClr val="tx1">
                  <a:lumMod val="85000"/>
                  <a:lumOff val="15000"/>
                </a:schemeClr>
              </a:solidFill>
            </a:endParaRPr>
          </a:p>
        </p:txBody>
      </p:sp>
      <p:sp>
        <p:nvSpPr>
          <p:cNvPr id="15" name="TextBox 14"/>
          <p:cNvSpPr txBox="1"/>
          <p:nvPr/>
        </p:nvSpPr>
        <p:spPr>
          <a:xfrm>
            <a:off x="3357710" y="4356803"/>
            <a:ext cx="284528" cy="276999"/>
          </a:xfrm>
          <a:prstGeom prst="rect">
            <a:avLst/>
          </a:prstGeom>
          <a:noFill/>
        </p:spPr>
        <p:txBody>
          <a:bodyPr wrap="none" rtlCol="0">
            <a:spAutoFit/>
          </a:bodyPr>
          <a:lstStyle/>
          <a:p>
            <a:r>
              <a:rPr lang="en-US" sz="1200" dirty="0" smtClean="0">
                <a:solidFill>
                  <a:schemeClr val="tx1">
                    <a:lumMod val="85000"/>
                    <a:lumOff val="15000"/>
                  </a:schemeClr>
                </a:solidFill>
              </a:rPr>
              <a:t>P</a:t>
            </a:r>
            <a:endParaRPr lang="en-US" sz="1200" dirty="0">
              <a:solidFill>
                <a:schemeClr val="tx1">
                  <a:lumMod val="85000"/>
                  <a:lumOff val="15000"/>
                </a:schemeClr>
              </a:solidFill>
            </a:endParaRPr>
          </a:p>
        </p:txBody>
      </p:sp>
      <p:sp>
        <p:nvSpPr>
          <p:cNvPr id="16" name="TextBox 15"/>
          <p:cNvSpPr txBox="1"/>
          <p:nvPr/>
        </p:nvSpPr>
        <p:spPr>
          <a:xfrm>
            <a:off x="3809941" y="4351054"/>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7" name="TextBox 16"/>
          <p:cNvSpPr txBox="1"/>
          <p:nvPr/>
        </p:nvSpPr>
        <p:spPr>
          <a:xfrm>
            <a:off x="7726221" y="4097323"/>
            <a:ext cx="1417779" cy="400110"/>
          </a:xfrm>
          <a:prstGeom prst="rect">
            <a:avLst/>
          </a:prstGeom>
          <a:noFill/>
        </p:spPr>
        <p:txBody>
          <a:bodyPr wrap="square" rtlCol="0">
            <a:spAutoFit/>
          </a:bodyPr>
          <a:lstStyle/>
          <a:p>
            <a:r>
              <a:rPr lang="en-US" sz="1000" dirty="0" smtClean="0">
                <a:solidFill>
                  <a:schemeClr val="tx1">
                    <a:lumMod val="85000"/>
                    <a:lumOff val="15000"/>
                  </a:schemeClr>
                </a:solidFill>
              </a:rPr>
              <a:t>Balanced growth of embryo and placenta</a:t>
            </a:r>
            <a:endParaRPr lang="en-US" sz="1000" dirty="0">
              <a:solidFill>
                <a:schemeClr val="tx1">
                  <a:lumMod val="85000"/>
                  <a:lumOff val="15000"/>
                </a:schemeClr>
              </a:solidFill>
            </a:endParaRPr>
          </a:p>
        </p:txBody>
      </p:sp>
      <p:sp>
        <p:nvSpPr>
          <p:cNvPr id="19" name="TextBox 18"/>
          <p:cNvSpPr txBox="1"/>
          <p:nvPr/>
        </p:nvSpPr>
        <p:spPr>
          <a:xfrm>
            <a:off x="0" y="0"/>
            <a:ext cx="6117680" cy="1631216"/>
          </a:xfrm>
          <a:prstGeom prst="rect">
            <a:avLst/>
          </a:prstGeom>
          <a:noFill/>
        </p:spPr>
        <p:txBody>
          <a:bodyPr wrap="none" rtlCol="0">
            <a:spAutoFit/>
          </a:bodyPr>
          <a:lstStyle/>
          <a:p>
            <a:endParaRPr lang="en-US" dirty="0" smtClean="0">
              <a:solidFill>
                <a:srgbClr val="AEDADD"/>
              </a:solidFill>
            </a:endParaRPr>
          </a:p>
          <a:p>
            <a:r>
              <a:rPr lang="en-US" dirty="0" smtClean="0">
                <a:solidFill>
                  <a:srgbClr val="AEDADD"/>
                </a:solidFill>
              </a:rPr>
              <a:t>	</a:t>
            </a:r>
            <a:r>
              <a:rPr lang="en-US" dirty="0" err="1" smtClean="0">
                <a:solidFill>
                  <a:srgbClr val="12919C"/>
                </a:solidFill>
              </a:rPr>
              <a:t>Wildtype</a:t>
            </a:r>
            <a:r>
              <a:rPr lang="en-US" dirty="0" smtClean="0">
                <a:solidFill>
                  <a:srgbClr val="12919C"/>
                </a:solidFill>
              </a:rPr>
              <a:t> in Nature </a:t>
            </a:r>
          </a:p>
          <a:p>
            <a:r>
              <a:rPr lang="en-US" sz="1200" dirty="0"/>
              <a:t>	</a:t>
            </a:r>
            <a:r>
              <a:rPr lang="en-US" sz="1600" dirty="0" smtClean="0">
                <a:solidFill>
                  <a:srgbClr val="7F7F7F"/>
                </a:solidFill>
              </a:rPr>
              <a:t>Balanced growth of placenta and the fetus</a:t>
            </a:r>
          </a:p>
          <a:p>
            <a:r>
              <a:rPr lang="en-US" sz="1600" dirty="0" smtClean="0">
                <a:solidFill>
                  <a:srgbClr val="7F7F7F"/>
                </a:solidFill>
              </a:rPr>
              <a:t> 	Insulin receptor and </a:t>
            </a:r>
            <a:r>
              <a:rPr lang="en-US" sz="1600" dirty="0">
                <a:solidFill>
                  <a:srgbClr val="7F7F7F"/>
                </a:solidFill>
              </a:rPr>
              <a:t>i</a:t>
            </a:r>
            <a:r>
              <a:rPr lang="en-US" sz="1600" dirty="0" smtClean="0">
                <a:solidFill>
                  <a:srgbClr val="7F7F7F"/>
                </a:solidFill>
              </a:rPr>
              <a:t>nsulin </a:t>
            </a:r>
            <a:r>
              <a:rPr lang="en-US" sz="1600" dirty="0">
                <a:solidFill>
                  <a:srgbClr val="7F7F7F"/>
                </a:solidFill>
              </a:rPr>
              <a:t>s</a:t>
            </a:r>
            <a:r>
              <a:rPr lang="en-US" sz="1600" dirty="0" smtClean="0">
                <a:solidFill>
                  <a:srgbClr val="7F7F7F"/>
                </a:solidFill>
              </a:rPr>
              <a:t>ignal interact</a:t>
            </a:r>
          </a:p>
          <a:p>
            <a:r>
              <a:rPr lang="en-US" sz="1600" dirty="0">
                <a:solidFill>
                  <a:srgbClr val="7F7F7F"/>
                </a:solidFill>
              </a:rPr>
              <a:t>	</a:t>
            </a:r>
            <a:r>
              <a:rPr lang="en-US" sz="1600" dirty="0" smtClean="0">
                <a:solidFill>
                  <a:srgbClr val="7F7F7F"/>
                </a:solidFill>
              </a:rPr>
              <a:t>Differential gene expression of genes encoding this pathway</a:t>
            </a:r>
          </a:p>
          <a:p>
            <a:r>
              <a:rPr lang="en-US" sz="1600" dirty="0" smtClean="0">
                <a:solidFill>
                  <a:srgbClr val="7F7F7F"/>
                </a:solidFill>
              </a:rPr>
              <a:t> 	Gene </a:t>
            </a:r>
            <a:r>
              <a:rPr lang="en-US" sz="1600" dirty="0">
                <a:solidFill>
                  <a:srgbClr val="7F7F7F"/>
                </a:solidFill>
              </a:rPr>
              <a:t>e</a:t>
            </a:r>
            <a:r>
              <a:rPr lang="en-US" sz="1600" dirty="0" smtClean="0">
                <a:solidFill>
                  <a:srgbClr val="7F7F7F"/>
                </a:solidFill>
              </a:rPr>
              <a:t>xpression dependent on parent of origin </a:t>
            </a:r>
            <a:endParaRPr lang="en-US" sz="1600" dirty="0">
              <a:solidFill>
                <a:srgbClr val="7F7F7F"/>
              </a:solidFill>
            </a:endParaRPr>
          </a:p>
        </p:txBody>
      </p:sp>
      <p:pic>
        <p:nvPicPr>
          <p:cNvPr id="18" name="Picture 17" descr="Logos.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2" name="Picture 1" descr="ImprintingKey_5_21_14.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67605" y="429142"/>
            <a:ext cx="1917231" cy="1260511"/>
          </a:xfrm>
          <a:prstGeom prst="rect">
            <a:avLst/>
          </a:prstGeom>
        </p:spPr>
      </p:pic>
    </p:spTree>
    <p:extLst>
      <p:ext uri="{BB962C8B-B14F-4D97-AF65-F5344CB8AC3E}">
        <p14:creationId xmlns:p14="http://schemas.microsoft.com/office/powerpoint/2010/main" val="1898160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theme/theme1.xml><?xml version="1.0" encoding="utf-8"?>
<a:theme xmlns:a="http://schemas.openxmlformats.org/drawingml/2006/main" name="Default Theme">
  <a:themeElements>
    <a:clrScheme name="Custom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27590"/>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3393</TotalTime>
  <Words>5072</Words>
  <Application>Microsoft Macintosh PowerPoint</Application>
  <PresentationFormat>On-screen Show (4:3)</PresentationFormat>
  <Paragraphs>504</Paragraphs>
  <Slides>45</Slides>
  <Notes>31</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Default Theme</vt:lpstr>
      <vt:lpstr>PowerPoint Presentation</vt:lpstr>
      <vt:lpstr>PowerPoint Presentation</vt:lpstr>
      <vt:lpstr>Nuclear Reprogramming</vt:lpstr>
      <vt:lpstr> Nuclear Reprogramming Changes Gene Expression …its all about the environment</vt:lpstr>
      <vt:lpstr>Nuclear Reprogramming: Epigenetics</vt:lpstr>
      <vt:lpstr>Regulating Gene Expression DNA RNA Protein DNA and Protein Interactions HHMI Gene Switches</vt:lpstr>
      <vt:lpstr>PowerPoint Presentation</vt:lpstr>
      <vt:lpstr>PowerPoint Presentation</vt:lpstr>
      <vt:lpstr>PowerPoint Presentation</vt:lpstr>
      <vt:lpstr>PowerPoint Presentation</vt:lpstr>
      <vt:lpstr>PowerPoint Presentation</vt:lpstr>
      <vt:lpstr>If Experiment 1 and 2 both disrupt the Insulin pathway why are the phenotypes different?</vt:lpstr>
      <vt:lpstr>PowerPoint Presentation</vt:lpstr>
      <vt:lpstr>PowerPoint Presentation</vt:lpstr>
      <vt:lpstr>Embryogenesis Genome Wide Reprogramming for Cell Differentiation</vt:lpstr>
      <vt:lpstr>The Fertilized Egg The Energetic Egg  Schatten and Schatten 1984</vt:lpstr>
      <vt:lpstr>The Sperm 2002-2007 Microarray Analysis</vt:lpstr>
      <vt:lpstr>The Sperm 2002-2007  Microarray Analysis </vt:lpstr>
      <vt:lpstr>PowerPoint Presentation</vt:lpstr>
      <vt:lpstr>PowerPoint Presentation</vt:lpstr>
      <vt:lpstr>PowerPoint Presentation</vt:lpstr>
      <vt:lpstr>Cell Differentiation Potential Genes or Environment?</vt:lpstr>
      <vt:lpstr>PowerPoint Presentation</vt:lpstr>
      <vt:lpstr>Cells Do not Lose DNA with Differentiation Respond to Their Environment with DNA Reprogramming   How Much, When, &amp; Where</vt:lpstr>
      <vt:lpstr>Cell Differentiation Potential Genes or Environment?</vt:lpstr>
      <vt:lpstr>Figure 12.8a</vt:lpstr>
      <vt:lpstr>Hans Spemann &amp; Hilde Mangold Explant Studies Similar Species </vt:lpstr>
      <vt:lpstr>PowerPoint Presentation</vt:lpstr>
      <vt:lpstr>Figure 12.11 (3)</vt:lpstr>
      <vt:lpstr>PowerPoint Presentation</vt:lpstr>
      <vt:lpstr>Gene Expression During Development</vt:lpstr>
      <vt:lpstr> Note: The colors here are misleading Both the duck and the chick notocord are mesodermal </vt:lpstr>
      <vt:lpstr>PowerPoint Presentation</vt:lpstr>
      <vt:lpstr>What have we learned? </vt:lpstr>
      <vt:lpstr>Epigenetics Nuclear Reprogramming Lamarckian Evolution</vt:lpstr>
      <vt:lpstr>PowerPoint Presentation</vt:lpstr>
      <vt:lpstr>Waddington: Epigenetic Landscape</vt:lpstr>
      <vt:lpstr>PowerPoint Presentation</vt:lpstr>
      <vt:lpstr>Waddington Landscape  Reimagined </vt:lpstr>
      <vt:lpstr>Microarray Analysis: Pluritest McGraw Hill </vt:lpstr>
      <vt:lpstr>Teratoma Assay or Pluritest? “Ovarian Teratoma Monsters Inside of Me”  Discovery TV YouTube  </vt:lpstr>
      <vt:lpstr>John Gurdon &amp; Shinya Yamanaka 2012 SCNT Cloning &amp; DNA Reprogramming</vt:lpstr>
      <vt:lpstr>Provocative Quote About iPSCs</vt:lpstr>
      <vt:lpstr> Nuclear Reprogramming In the Adult Poverty Leaves Its Mark  Outline the Scientific Method/Experimental Protocol for the Borghol/Szyff study on Poverty and DNA  CBS News. Oct 29, 2011. Poverty Leaves its Mark on DNA, Researchers Find.  Link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Nunez</dc:creator>
  <cp:lastModifiedBy>Katayoun Chamany</cp:lastModifiedBy>
  <cp:revision>123</cp:revision>
  <dcterms:created xsi:type="dcterms:W3CDTF">2014-01-09T18:56:00Z</dcterms:created>
  <dcterms:modified xsi:type="dcterms:W3CDTF">2016-02-23T19:26:06Z</dcterms:modified>
</cp:coreProperties>
</file>